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4" r:id="rId1"/>
  </p:sldMasterIdLst>
  <p:notesMasterIdLst>
    <p:notesMasterId r:id="rId12"/>
  </p:notesMasterIdLst>
  <p:sldIdLst>
    <p:sldId id="296" r:id="rId2"/>
    <p:sldId id="256" r:id="rId3"/>
    <p:sldId id="295" r:id="rId4"/>
    <p:sldId id="297" r:id="rId5"/>
    <p:sldId id="257" r:id="rId6"/>
    <p:sldId id="259" r:id="rId7"/>
    <p:sldId id="260" r:id="rId8"/>
    <p:sldId id="271" r:id="rId9"/>
    <p:sldId id="261" r:id="rId10"/>
    <p:sldId id="298" r:id="rId11"/>
  </p:sldIdLst>
  <p:sldSz cx="9144000" cy="5143500" type="screen16x9"/>
  <p:notesSz cx="6858000" cy="9144000"/>
  <p:embeddedFontLst>
    <p:embeddedFont>
      <p:font typeface="IBM Plex Sans Thai" panose="020B0503050203000203" pitchFamily="34" charset="-34"/>
      <p:regular r:id="rId13"/>
      <p:bold r:id="rId14"/>
    </p:embeddedFont>
    <p:embeddedFont>
      <p:font typeface="IBM Plex Sans Thai Medium" panose="020B0603050203000203" pitchFamily="34" charset="-34"/>
      <p:regular r:id="rId15"/>
      <p:bold r:id="rId16"/>
    </p:embeddedFont>
    <p:embeddedFont>
      <p:font typeface="Open Sans" panose="020B0606030504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29C07-5D4E-4E9A-9E99-84366E2AB5EB}">
  <a:tblStyle styleId="{C9829C07-5D4E-4E9A-9E99-84366E2AB5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43F8C97-D75B-4525-A558-83F3A9951A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p:restoredTop sz="94673"/>
  </p:normalViewPr>
  <p:slideViewPr>
    <p:cSldViewPr snapToGrid="0">
      <p:cViewPr varScale="1">
        <p:scale>
          <a:sx n="191" d="100"/>
          <a:sy n="191" d="100"/>
        </p:scale>
        <p:origin x="184"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454910f4975aac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6454910f4975aac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80d96c0cc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80d96c0cc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454910f4975aac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454910f4975aac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e7f8b7124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e7f8b7124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454910f4975aac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454910f4975aac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a:extLst>
            <a:ext uri="{FF2B5EF4-FFF2-40B4-BE49-F238E27FC236}">
              <a16:creationId xmlns:a16="http://schemas.microsoft.com/office/drawing/2014/main" id="{8ED5C25E-9F88-2EC1-6B0C-0F67B35669A6}"/>
            </a:ext>
          </a:extLst>
        </p:cNvPr>
        <p:cNvGrpSpPr/>
        <p:nvPr/>
      </p:nvGrpSpPr>
      <p:grpSpPr>
        <a:xfrm>
          <a:off x="0" y="0"/>
          <a:ext cx="0" cy="0"/>
          <a:chOff x="0" y="0"/>
          <a:chExt cx="0" cy="0"/>
        </a:xfrm>
      </p:grpSpPr>
      <p:sp>
        <p:nvSpPr>
          <p:cNvPr id="261" name="Google Shape;261;p:notes">
            <a:extLst>
              <a:ext uri="{FF2B5EF4-FFF2-40B4-BE49-F238E27FC236}">
                <a16:creationId xmlns:a16="http://schemas.microsoft.com/office/drawing/2014/main" id="{2E1CBB8A-8DF4-8E27-AA51-1CDB2B6B47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a:extLst>
              <a:ext uri="{FF2B5EF4-FFF2-40B4-BE49-F238E27FC236}">
                <a16:creationId xmlns:a16="http://schemas.microsoft.com/office/drawing/2014/main" id="{A4564A84-E4E7-C2E4-697D-6F81A053DE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554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4140600" y="0"/>
            <a:ext cx="5003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 name="Google Shape;11;p2"/>
          <p:cNvSpPr>
            <a:spLocks noGrp="1"/>
          </p:cNvSpPr>
          <p:nvPr>
            <p:ph type="pic" idx="2"/>
          </p:nvPr>
        </p:nvSpPr>
        <p:spPr>
          <a:xfrm>
            <a:off x="2070300" y="3105275"/>
            <a:ext cx="1994100" cy="1503300"/>
          </a:xfrm>
          <a:prstGeom prst="rect">
            <a:avLst/>
          </a:prstGeom>
          <a:noFill/>
          <a:ln>
            <a:noFill/>
          </a:ln>
        </p:spPr>
      </p:sp>
      <p:sp>
        <p:nvSpPr>
          <p:cNvPr id="12" name="Google Shape;12;p2"/>
          <p:cNvSpPr>
            <a:spLocks noGrp="1"/>
          </p:cNvSpPr>
          <p:nvPr>
            <p:ph type="pic" idx="3"/>
          </p:nvPr>
        </p:nvSpPr>
        <p:spPr>
          <a:xfrm>
            <a:off x="4140600" y="3105275"/>
            <a:ext cx="1994100" cy="1503300"/>
          </a:xfrm>
          <a:prstGeom prst="rect">
            <a:avLst/>
          </a:prstGeom>
          <a:noFill/>
          <a:ln>
            <a:noFill/>
          </a:ln>
        </p:spPr>
      </p:sp>
      <p:sp>
        <p:nvSpPr>
          <p:cNvPr id="13" name="Google Shape;13;p2"/>
          <p:cNvSpPr>
            <a:spLocks noGrp="1"/>
          </p:cNvSpPr>
          <p:nvPr>
            <p:ph type="pic" idx="4"/>
          </p:nvPr>
        </p:nvSpPr>
        <p:spPr>
          <a:xfrm>
            <a:off x="0" y="535000"/>
            <a:ext cx="1994100" cy="1503300"/>
          </a:xfrm>
          <a:prstGeom prst="rect">
            <a:avLst/>
          </a:prstGeom>
          <a:noFill/>
          <a:ln>
            <a:noFill/>
          </a:ln>
        </p:spPr>
      </p:sp>
      <p:sp>
        <p:nvSpPr>
          <p:cNvPr id="14" name="Google Shape;14;p2"/>
          <p:cNvSpPr>
            <a:spLocks noGrp="1"/>
          </p:cNvSpPr>
          <p:nvPr>
            <p:ph type="pic" idx="5"/>
          </p:nvPr>
        </p:nvSpPr>
        <p:spPr>
          <a:xfrm>
            <a:off x="2070300" y="535000"/>
            <a:ext cx="1994100" cy="1503300"/>
          </a:xfrm>
          <a:prstGeom prst="rect">
            <a:avLst/>
          </a:prstGeom>
          <a:noFill/>
          <a:ln>
            <a:noFill/>
          </a:ln>
        </p:spPr>
      </p:sp>
      <p:sp>
        <p:nvSpPr>
          <p:cNvPr id="15" name="Google Shape;15;p2"/>
          <p:cNvSpPr txBox="1">
            <a:spLocks noGrp="1"/>
          </p:cNvSpPr>
          <p:nvPr>
            <p:ph type="ctrTitle"/>
          </p:nvPr>
        </p:nvSpPr>
        <p:spPr>
          <a:xfrm>
            <a:off x="4663300" y="535000"/>
            <a:ext cx="3765600" cy="16905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3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6791175" y="3105275"/>
            <a:ext cx="1638000" cy="53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200"/>
              <a:buNone/>
              <a:defRPr>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51"/>
        <p:cNvGrpSpPr/>
        <p:nvPr/>
      </p:nvGrpSpPr>
      <p:grpSpPr>
        <a:xfrm>
          <a:off x="0" y="0"/>
          <a:ext cx="0" cy="0"/>
          <a:chOff x="0" y="0"/>
          <a:chExt cx="0" cy="0"/>
        </a:xfrm>
      </p:grpSpPr>
      <p:sp>
        <p:nvSpPr>
          <p:cNvPr id="252" name="Google Shape;252;p35"/>
          <p:cNvSpPr/>
          <p:nvPr/>
        </p:nvSpPr>
        <p:spPr>
          <a:xfrm>
            <a:off x="0" y="0"/>
            <a:ext cx="854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3" name="Google Shape;253;p35"/>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p:nvPr/>
        </p:nvSpPr>
        <p:spPr>
          <a:xfrm>
            <a:off x="0" y="0"/>
            <a:ext cx="5003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 name="Google Shape;19;p3"/>
          <p:cNvSpPr txBox="1">
            <a:spLocks noGrp="1"/>
          </p:cNvSpPr>
          <p:nvPr>
            <p:ph type="title"/>
          </p:nvPr>
        </p:nvSpPr>
        <p:spPr>
          <a:xfrm>
            <a:off x="715100" y="2893175"/>
            <a:ext cx="3315000" cy="12111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3600">
                <a:latin typeface="IBM Plex Sans Thai Medium"/>
                <a:ea typeface="IBM Plex Sans Thai Medium"/>
                <a:cs typeface="IBM Plex Sans Thai Medium"/>
                <a:sym typeface="IBM Plex Sans Thai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15100" y="535000"/>
            <a:ext cx="3315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715122" y="4214900"/>
            <a:ext cx="3315000" cy="39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3"/>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3"/>
          <p:cNvSpPr>
            <a:spLocks noGrp="1"/>
          </p:cNvSpPr>
          <p:nvPr>
            <p:ph type="pic" idx="3"/>
          </p:nvPr>
        </p:nvSpPr>
        <p:spPr>
          <a:xfrm>
            <a:off x="5079600" y="3105238"/>
            <a:ext cx="1994100" cy="1503300"/>
          </a:xfrm>
          <a:prstGeom prst="rect">
            <a:avLst/>
          </a:prstGeom>
          <a:noFill/>
          <a:ln>
            <a:noFill/>
          </a:ln>
        </p:spPr>
      </p:sp>
      <p:sp>
        <p:nvSpPr>
          <p:cNvPr id="24" name="Google Shape;24;p3"/>
          <p:cNvSpPr>
            <a:spLocks noGrp="1"/>
          </p:cNvSpPr>
          <p:nvPr>
            <p:ph type="pic" idx="4"/>
          </p:nvPr>
        </p:nvSpPr>
        <p:spPr>
          <a:xfrm>
            <a:off x="7149900" y="3105238"/>
            <a:ext cx="1994100" cy="1503300"/>
          </a:xfrm>
          <a:prstGeom prst="rect">
            <a:avLst/>
          </a:prstGeom>
          <a:noFill/>
          <a:ln>
            <a:noFill/>
          </a:ln>
        </p:spPr>
      </p:sp>
      <p:sp>
        <p:nvSpPr>
          <p:cNvPr id="25" name="Google Shape;25;p3"/>
          <p:cNvSpPr>
            <a:spLocks noGrp="1"/>
          </p:cNvSpPr>
          <p:nvPr>
            <p:ph type="pic" idx="5"/>
          </p:nvPr>
        </p:nvSpPr>
        <p:spPr>
          <a:xfrm>
            <a:off x="5079600" y="534963"/>
            <a:ext cx="1994100" cy="1503300"/>
          </a:xfrm>
          <a:prstGeom prst="rect">
            <a:avLst/>
          </a:prstGeom>
          <a:noFill/>
          <a:ln>
            <a:noFill/>
          </a:ln>
        </p:spPr>
      </p:sp>
      <p:sp>
        <p:nvSpPr>
          <p:cNvPr id="26" name="Google Shape;26;p3"/>
          <p:cNvSpPr>
            <a:spLocks noGrp="1"/>
          </p:cNvSpPr>
          <p:nvPr>
            <p:ph type="pic" idx="6"/>
          </p:nvPr>
        </p:nvSpPr>
        <p:spPr>
          <a:xfrm>
            <a:off x="7149900" y="534963"/>
            <a:ext cx="1994100" cy="15033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854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atin typeface="IBM Plex Sans Thai Medium"/>
                <a:ea typeface="IBM Plex Sans Thai Medium"/>
                <a:cs typeface="IBM Plex Sans Thai Medium"/>
                <a:sym typeface="IBM Plex Sans Thai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6"/>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p:nvPr/>
        </p:nvSpPr>
        <p:spPr>
          <a:xfrm>
            <a:off x="0" y="0"/>
            <a:ext cx="854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6" name="Google Shape;46;p7"/>
          <p:cNvSpPr txBox="1">
            <a:spLocks noGrp="1"/>
          </p:cNvSpPr>
          <p:nvPr>
            <p:ph type="title"/>
          </p:nvPr>
        </p:nvSpPr>
        <p:spPr>
          <a:xfrm>
            <a:off x="715100" y="652100"/>
            <a:ext cx="3793500" cy="1108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atin typeface="IBM Plex Sans Thai Medium"/>
                <a:ea typeface="IBM Plex Sans Thai Medium"/>
                <a:cs typeface="IBM Plex Sans Thai Medium"/>
                <a:sym typeface="IBM Plex Sans Thai Medium"/>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7"/>
          <p:cNvSpPr txBox="1">
            <a:spLocks noGrp="1"/>
          </p:cNvSpPr>
          <p:nvPr>
            <p:ph type="body" idx="1"/>
          </p:nvPr>
        </p:nvSpPr>
        <p:spPr>
          <a:xfrm>
            <a:off x="715100" y="1924300"/>
            <a:ext cx="3793500" cy="2567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Char char="▌"/>
              <a:defRPr>
                <a:solidFill>
                  <a:srgbClr val="434343"/>
                </a:solidFill>
              </a:defRPr>
            </a:lvl1pPr>
            <a:lvl2pPr marL="914400" lvl="1" indent="-304800" rtl="0">
              <a:lnSpc>
                <a:spcPct val="115000"/>
              </a:lnSpc>
              <a:spcBef>
                <a:spcPts val="0"/>
              </a:spcBef>
              <a:spcAft>
                <a:spcPts val="0"/>
              </a:spcAft>
              <a:buClr>
                <a:srgbClr val="434343"/>
              </a:buClr>
              <a:buSzPts val="1200"/>
              <a:buChar char="○"/>
              <a:defRPr>
                <a:solidFill>
                  <a:srgbClr val="434343"/>
                </a:solidFill>
              </a:defRPr>
            </a:lvl2pPr>
            <a:lvl3pPr marL="1371600" lvl="2" indent="-304800" rtl="0">
              <a:lnSpc>
                <a:spcPct val="115000"/>
              </a:lnSpc>
              <a:spcBef>
                <a:spcPts val="0"/>
              </a:spcBef>
              <a:spcAft>
                <a:spcPts val="0"/>
              </a:spcAft>
              <a:buClr>
                <a:srgbClr val="434343"/>
              </a:buClr>
              <a:buSzPts val="1200"/>
              <a:buChar char="■"/>
              <a:defRPr>
                <a:solidFill>
                  <a:srgbClr val="434343"/>
                </a:solidFill>
              </a:defRPr>
            </a:lvl3pPr>
            <a:lvl4pPr marL="1828800" lvl="3" indent="-304800" rtl="0">
              <a:lnSpc>
                <a:spcPct val="115000"/>
              </a:lnSpc>
              <a:spcBef>
                <a:spcPts val="0"/>
              </a:spcBef>
              <a:spcAft>
                <a:spcPts val="0"/>
              </a:spcAft>
              <a:buClr>
                <a:srgbClr val="434343"/>
              </a:buClr>
              <a:buSzPts val="1200"/>
              <a:buChar char="●"/>
              <a:defRPr>
                <a:solidFill>
                  <a:srgbClr val="434343"/>
                </a:solidFill>
              </a:defRPr>
            </a:lvl4pPr>
            <a:lvl5pPr marL="2286000" lvl="4" indent="-304800" rtl="0">
              <a:lnSpc>
                <a:spcPct val="115000"/>
              </a:lnSpc>
              <a:spcBef>
                <a:spcPts val="0"/>
              </a:spcBef>
              <a:spcAft>
                <a:spcPts val="0"/>
              </a:spcAft>
              <a:buClr>
                <a:srgbClr val="434343"/>
              </a:buClr>
              <a:buSzPts val="1200"/>
              <a:buChar char="○"/>
              <a:defRPr>
                <a:solidFill>
                  <a:srgbClr val="434343"/>
                </a:solidFill>
              </a:defRPr>
            </a:lvl5pPr>
            <a:lvl6pPr marL="2743200" lvl="5" indent="-304800" rtl="0">
              <a:lnSpc>
                <a:spcPct val="115000"/>
              </a:lnSpc>
              <a:spcBef>
                <a:spcPts val="0"/>
              </a:spcBef>
              <a:spcAft>
                <a:spcPts val="0"/>
              </a:spcAft>
              <a:buClr>
                <a:srgbClr val="434343"/>
              </a:buClr>
              <a:buSzPts val="1200"/>
              <a:buChar char="■"/>
              <a:defRPr>
                <a:solidFill>
                  <a:srgbClr val="434343"/>
                </a:solidFill>
              </a:defRPr>
            </a:lvl6pPr>
            <a:lvl7pPr marL="3200400" lvl="6" indent="-304800" rtl="0">
              <a:lnSpc>
                <a:spcPct val="115000"/>
              </a:lnSpc>
              <a:spcBef>
                <a:spcPts val="0"/>
              </a:spcBef>
              <a:spcAft>
                <a:spcPts val="0"/>
              </a:spcAft>
              <a:buClr>
                <a:srgbClr val="434343"/>
              </a:buClr>
              <a:buSzPts val="1200"/>
              <a:buChar char="●"/>
              <a:defRPr>
                <a:solidFill>
                  <a:srgbClr val="434343"/>
                </a:solidFill>
              </a:defRPr>
            </a:lvl7pPr>
            <a:lvl8pPr marL="3657600" lvl="7" indent="-304800" rtl="0">
              <a:lnSpc>
                <a:spcPct val="115000"/>
              </a:lnSpc>
              <a:spcBef>
                <a:spcPts val="0"/>
              </a:spcBef>
              <a:spcAft>
                <a:spcPts val="0"/>
              </a:spcAft>
              <a:buClr>
                <a:srgbClr val="434343"/>
              </a:buClr>
              <a:buSzPts val="1200"/>
              <a:buChar char="○"/>
              <a:defRPr>
                <a:solidFill>
                  <a:srgbClr val="434343"/>
                </a:solidFill>
              </a:defRPr>
            </a:lvl8pPr>
            <a:lvl9pPr marL="4114800" lvl="8" indent="-304800" rtl="0">
              <a:lnSpc>
                <a:spcPct val="115000"/>
              </a:lnSpc>
              <a:spcBef>
                <a:spcPts val="0"/>
              </a:spcBef>
              <a:spcAft>
                <a:spcPts val="0"/>
              </a:spcAft>
              <a:buClr>
                <a:srgbClr val="434343"/>
              </a:buClr>
              <a:buSzPts val="1200"/>
              <a:buChar char="■"/>
              <a:defRPr>
                <a:solidFill>
                  <a:srgbClr val="434343"/>
                </a:solidFill>
              </a:defRPr>
            </a:lvl9pPr>
          </a:lstStyle>
          <a:p>
            <a:endParaRPr/>
          </a:p>
        </p:txBody>
      </p:sp>
      <p:sp>
        <p:nvSpPr>
          <p:cNvPr id="48" name="Google Shape;48;p7"/>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7"/>
          <p:cNvSpPr>
            <a:spLocks noGrp="1"/>
          </p:cNvSpPr>
          <p:nvPr>
            <p:ph type="pic" idx="2"/>
          </p:nvPr>
        </p:nvSpPr>
        <p:spPr>
          <a:xfrm>
            <a:off x="4765075" y="635700"/>
            <a:ext cx="3778800" cy="3872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p:nvPr/>
        </p:nvSpPr>
        <p:spPr>
          <a:xfrm>
            <a:off x="2563025" y="409725"/>
            <a:ext cx="5981100" cy="4323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 name="Google Shape;60;p9"/>
          <p:cNvSpPr txBox="1">
            <a:spLocks noGrp="1"/>
          </p:cNvSpPr>
          <p:nvPr>
            <p:ph type="title"/>
          </p:nvPr>
        </p:nvSpPr>
        <p:spPr>
          <a:xfrm>
            <a:off x="3208200" y="1574425"/>
            <a:ext cx="4768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9"/>
          <p:cNvSpPr txBox="1">
            <a:spLocks noGrp="1"/>
          </p:cNvSpPr>
          <p:nvPr>
            <p:ph type="subTitle" idx="1"/>
          </p:nvPr>
        </p:nvSpPr>
        <p:spPr>
          <a:xfrm>
            <a:off x="3208200" y="2592563"/>
            <a:ext cx="2249400" cy="97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 name="Google Shape;62;p9"/>
          <p:cNvSpPr>
            <a:spLocks noGrp="1"/>
          </p:cNvSpPr>
          <p:nvPr>
            <p:ph type="pic" idx="2"/>
          </p:nvPr>
        </p:nvSpPr>
        <p:spPr>
          <a:xfrm>
            <a:off x="0" y="2603300"/>
            <a:ext cx="2493600" cy="2130300"/>
          </a:xfrm>
          <a:prstGeom prst="rect">
            <a:avLst/>
          </a:prstGeom>
          <a:noFill/>
          <a:ln>
            <a:noFill/>
          </a:ln>
        </p:spPr>
      </p:sp>
      <p:sp>
        <p:nvSpPr>
          <p:cNvPr id="63" name="Google Shape;63;p9"/>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9"/>
          <p:cNvSpPr>
            <a:spLocks noGrp="1"/>
          </p:cNvSpPr>
          <p:nvPr>
            <p:ph type="pic" idx="3"/>
          </p:nvPr>
        </p:nvSpPr>
        <p:spPr>
          <a:xfrm>
            <a:off x="0" y="409725"/>
            <a:ext cx="2493600" cy="21303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p:nvPr/>
        </p:nvSpPr>
        <p:spPr>
          <a:xfrm>
            <a:off x="3384300" y="0"/>
            <a:ext cx="5759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1" name="Google Shape;71;p11"/>
          <p:cNvSpPr txBox="1">
            <a:spLocks noGrp="1"/>
          </p:cNvSpPr>
          <p:nvPr>
            <p:ph type="title" hasCustomPrompt="1"/>
          </p:nvPr>
        </p:nvSpPr>
        <p:spPr>
          <a:xfrm>
            <a:off x="4124275" y="839395"/>
            <a:ext cx="4419600" cy="7764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48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 name="Google Shape;72;p11"/>
          <p:cNvSpPr txBox="1">
            <a:spLocks noGrp="1"/>
          </p:cNvSpPr>
          <p:nvPr>
            <p:ph type="subTitle" idx="1"/>
          </p:nvPr>
        </p:nvSpPr>
        <p:spPr>
          <a:xfrm>
            <a:off x="4124275" y="1580063"/>
            <a:ext cx="44196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3" name="Google Shape;73;p11"/>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1"/>
          <p:cNvSpPr>
            <a:spLocks noGrp="1"/>
          </p:cNvSpPr>
          <p:nvPr>
            <p:ph type="pic" idx="2"/>
          </p:nvPr>
        </p:nvSpPr>
        <p:spPr>
          <a:xfrm>
            <a:off x="715100" y="839400"/>
            <a:ext cx="2669100" cy="34998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6">
  <p:cSld name="CUSTOM_1_1_1_1_1_1">
    <p:spTree>
      <p:nvGrpSpPr>
        <p:cNvPr id="1" name="Shape 138"/>
        <p:cNvGrpSpPr/>
        <p:nvPr/>
      </p:nvGrpSpPr>
      <p:grpSpPr>
        <a:xfrm>
          <a:off x="0" y="0"/>
          <a:ext cx="0" cy="0"/>
          <a:chOff x="0" y="0"/>
          <a:chExt cx="0" cy="0"/>
        </a:xfrm>
      </p:grpSpPr>
      <p:sp>
        <p:nvSpPr>
          <p:cNvPr id="139" name="Google Shape;139;p22"/>
          <p:cNvSpPr/>
          <p:nvPr/>
        </p:nvSpPr>
        <p:spPr>
          <a:xfrm>
            <a:off x="0" y="0"/>
            <a:ext cx="854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0" name="Google Shape;140;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1" name="Google Shape;141;p22"/>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04800" rtl="0">
              <a:lnSpc>
                <a:spcPct val="115000"/>
              </a:lnSpc>
              <a:spcBef>
                <a:spcPts val="0"/>
              </a:spcBef>
              <a:spcAft>
                <a:spcPts val="0"/>
              </a:spcAft>
              <a:buClr>
                <a:srgbClr val="434343"/>
              </a:buClr>
              <a:buSzPts val="1200"/>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AutoNum type="romanLcPeriod"/>
              <a:defRPr>
                <a:solidFill>
                  <a:srgbClr val="434343"/>
                </a:solidFill>
              </a:defRPr>
            </a:lvl9pPr>
          </a:lstStyle>
          <a:p>
            <a:endParaRPr/>
          </a:p>
        </p:txBody>
      </p:sp>
      <p:sp>
        <p:nvSpPr>
          <p:cNvPr id="142" name="Google Shape;142;p22"/>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8"/>
        <p:cNvGrpSpPr/>
        <p:nvPr/>
      </p:nvGrpSpPr>
      <p:grpSpPr>
        <a:xfrm>
          <a:off x="0" y="0"/>
          <a:ext cx="0" cy="0"/>
          <a:chOff x="0" y="0"/>
          <a:chExt cx="0" cy="0"/>
        </a:xfrm>
      </p:grpSpPr>
      <p:sp>
        <p:nvSpPr>
          <p:cNvPr id="249" name="Google Shape;249;p34"/>
          <p:cNvSpPr/>
          <p:nvPr/>
        </p:nvSpPr>
        <p:spPr>
          <a:xfrm>
            <a:off x="0" y="0"/>
            <a:ext cx="854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0" name="Google Shape;250;p34"/>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1pPr>
            <a:lvl2pPr lvl="1"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2pPr>
            <a:lvl3pPr lvl="2"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3pPr>
            <a:lvl4pPr lvl="3"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4pPr>
            <a:lvl5pPr lvl="4"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5pPr>
            <a:lvl6pPr lvl="5"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6pPr>
            <a:lvl7pPr lvl="6"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7pPr>
            <a:lvl8pPr lvl="7"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8pPr>
            <a:lvl9pPr lvl="8" rtl="0">
              <a:spcBef>
                <a:spcPts val="0"/>
              </a:spcBef>
              <a:spcAft>
                <a:spcPts val="0"/>
              </a:spcAft>
              <a:buClr>
                <a:schemeClr val="dk1"/>
              </a:buClr>
              <a:buSzPts val="3000"/>
              <a:buFont typeface="IBM Plex Sans Thai Medium"/>
              <a:buNone/>
              <a:defRPr sz="3000">
                <a:solidFill>
                  <a:schemeClr val="dk1"/>
                </a:solidFill>
                <a:latin typeface="IBM Plex Sans Thai Medium"/>
                <a:ea typeface="IBM Plex Sans Thai Medium"/>
                <a:cs typeface="IBM Plex Sans Thai Medium"/>
                <a:sym typeface="IBM Plex Sans Thai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43884" y="51426"/>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dk1"/>
                </a:solidFill>
                <a:latin typeface="IBM Plex Sans Thai"/>
                <a:ea typeface="IBM Plex Sans Thai"/>
                <a:cs typeface="IBM Plex Sans Thai"/>
                <a:sym typeface="IBM Plex Sans Thai"/>
              </a:defRPr>
            </a:lvl1pPr>
            <a:lvl2pPr lvl="1" algn="r">
              <a:buNone/>
              <a:defRPr sz="1300" b="1">
                <a:solidFill>
                  <a:schemeClr val="dk1"/>
                </a:solidFill>
                <a:latin typeface="IBM Plex Sans Thai"/>
                <a:ea typeface="IBM Plex Sans Thai"/>
                <a:cs typeface="IBM Plex Sans Thai"/>
                <a:sym typeface="IBM Plex Sans Thai"/>
              </a:defRPr>
            </a:lvl2pPr>
            <a:lvl3pPr lvl="2" algn="r">
              <a:buNone/>
              <a:defRPr sz="1300" b="1">
                <a:solidFill>
                  <a:schemeClr val="dk1"/>
                </a:solidFill>
                <a:latin typeface="IBM Plex Sans Thai"/>
                <a:ea typeface="IBM Plex Sans Thai"/>
                <a:cs typeface="IBM Plex Sans Thai"/>
                <a:sym typeface="IBM Plex Sans Thai"/>
              </a:defRPr>
            </a:lvl3pPr>
            <a:lvl4pPr lvl="3" algn="r">
              <a:buNone/>
              <a:defRPr sz="1300" b="1">
                <a:solidFill>
                  <a:schemeClr val="dk1"/>
                </a:solidFill>
                <a:latin typeface="IBM Plex Sans Thai"/>
                <a:ea typeface="IBM Plex Sans Thai"/>
                <a:cs typeface="IBM Plex Sans Thai"/>
                <a:sym typeface="IBM Plex Sans Thai"/>
              </a:defRPr>
            </a:lvl4pPr>
            <a:lvl5pPr lvl="4" algn="r">
              <a:buNone/>
              <a:defRPr sz="1300" b="1">
                <a:solidFill>
                  <a:schemeClr val="dk1"/>
                </a:solidFill>
                <a:latin typeface="IBM Plex Sans Thai"/>
                <a:ea typeface="IBM Plex Sans Thai"/>
                <a:cs typeface="IBM Plex Sans Thai"/>
                <a:sym typeface="IBM Plex Sans Thai"/>
              </a:defRPr>
            </a:lvl5pPr>
            <a:lvl6pPr lvl="5" algn="r">
              <a:buNone/>
              <a:defRPr sz="1300" b="1">
                <a:solidFill>
                  <a:schemeClr val="dk1"/>
                </a:solidFill>
                <a:latin typeface="IBM Plex Sans Thai"/>
                <a:ea typeface="IBM Plex Sans Thai"/>
                <a:cs typeface="IBM Plex Sans Thai"/>
                <a:sym typeface="IBM Plex Sans Thai"/>
              </a:defRPr>
            </a:lvl6pPr>
            <a:lvl7pPr lvl="6" algn="r">
              <a:buNone/>
              <a:defRPr sz="1300" b="1">
                <a:solidFill>
                  <a:schemeClr val="dk1"/>
                </a:solidFill>
                <a:latin typeface="IBM Plex Sans Thai"/>
                <a:ea typeface="IBM Plex Sans Thai"/>
                <a:cs typeface="IBM Plex Sans Thai"/>
                <a:sym typeface="IBM Plex Sans Thai"/>
              </a:defRPr>
            </a:lvl7pPr>
            <a:lvl8pPr lvl="7" algn="r">
              <a:buNone/>
              <a:defRPr sz="1300" b="1">
                <a:solidFill>
                  <a:schemeClr val="dk1"/>
                </a:solidFill>
                <a:latin typeface="IBM Plex Sans Thai"/>
                <a:ea typeface="IBM Plex Sans Thai"/>
                <a:cs typeface="IBM Plex Sans Thai"/>
                <a:sym typeface="IBM Plex Sans Thai"/>
              </a:defRPr>
            </a:lvl8pPr>
            <a:lvl9pPr lvl="8" algn="r">
              <a:buNone/>
              <a:defRPr sz="1300" b="1">
                <a:solidFill>
                  <a:schemeClr val="dk1"/>
                </a:solidFill>
                <a:latin typeface="IBM Plex Sans Thai"/>
                <a:ea typeface="IBM Plex Sans Thai"/>
                <a:cs typeface="IBM Plex Sans Thai"/>
                <a:sym typeface="IBM Plex Sans Tha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68" r:id="rId8"/>
    <p:sldLayoutId id="2147483680" r:id="rId9"/>
    <p:sldLayoutId id="214748368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7B706E-2271-882F-B76D-18AD14C9D972}"/>
              </a:ext>
            </a:extLst>
          </p:cNvPr>
          <p:cNvSpPr>
            <a:spLocks noGrp="1"/>
          </p:cNvSpPr>
          <p:nvPr>
            <p:ph type="title"/>
          </p:nvPr>
        </p:nvSpPr>
        <p:spPr>
          <a:xfrm>
            <a:off x="416399" y="323288"/>
            <a:ext cx="7704000" cy="572700"/>
          </a:xfrm>
        </p:spPr>
        <p:txBody>
          <a:bodyPr/>
          <a:lstStyle/>
          <a:p>
            <a:pPr algn="ctr"/>
            <a:r>
              <a:rPr lang="en-US" sz="3200" dirty="0"/>
              <a:t>ACKNOWLEDGEMENT OF COUNTRY</a:t>
            </a:r>
          </a:p>
        </p:txBody>
      </p:sp>
      <p:sp>
        <p:nvSpPr>
          <p:cNvPr id="5" name="Slide Number Placeholder 4">
            <a:extLst>
              <a:ext uri="{FF2B5EF4-FFF2-40B4-BE49-F238E27FC236}">
                <a16:creationId xmlns:a16="http://schemas.microsoft.com/office/drawing/2014/main" id="{7E8BFE4F-556C-0876-F2E3-6B6A36A47B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2" name="Picture 1">
            <a:extLst>
              <a:ext uri="{FF2B5EF4-FFF2-40B4-BE49-F238E27FC236}">
                <a16:creationId xmlns:a16="http://schemas.microsoft.com/office/drawing/2014/main" id="{830A18A0-A156-A1F5-FFD6-FC0CDA463DD6}"/>
              </a:ext>
            </a:extLst>
          </p:cNvPr>
          <p:cNvPicPr>
            <a:picLocks noChangeAspect="1"/>
          </p:cNvPicPr>
          <p:nvPr/>
        </p:nvPicPr>
        <p:blipFill>
          <a:blip r:embed="rId2"/>
          <a:stretch>
            <a:fillRect/>
          </a:stretch>
        </p:blipFill>
        <p:spPr>
          <a:xfrm>
            <a:off x="189539" y="1080914"/>
            <a:ext cx="6675202" cy="3737418"/>
          </a:xfrm>
          <a:prstGeom prst="rect">
            <a:avLst/>
          </a:prstGeom>
        </p:spPr>
      </p:pic>
      <p:sp>
        <p:nvSpPr>
          <p:cNvPr id="11" name="Text Placeholder 10">
            <a:extLst>
              <a:ext uri="{FF2B5EF4-FFF2-40B4-BE49-F238E27FC236}">
                <a16:creationId xmlns:a16="http://schemas.microsoft.com/office/drawing/2014/main" id="{FFCD17D1-2C7C-3F66-C8C9-BD746E2621AD}"/>
              </a:ext>
            </a:extLst>
          </p:cNvPr>
          <p:cNvSpPr>
            <a:spLocks noGrp="1"/>
          </p:cNvSpPr>
          <p:nvPr>
            <p:ph type="body" idx="1"/>
          </p:nvPr>
        </p:nvSpPr>
        <p:spPr>
          <a:xfrm>
            <a:off x="5494351" y="1080915"/>
            <a:ext cx="2826282" cy="3737417"/>
          </a:xfrm>
          <a:solidFill>
            <a:schemeClr val="accent2"/>
          </a:solidFill>
        </p:spPr>
        <p:txBody>
          <a:bodyPr/>
          <a:lstStyle/>
          <a:p>
            <a:pPr marL="139700" indent="0" algn="ctr">
              <a:lnSpc>
                <a:spcPct val="115000"/>
              </a:lnSpc>
              <a:spcAft>
                <a:spcPts val="800"/>
              </a:spcAft>
              <a:buNone/>
            </a:pPr>
            <a:r>
              <a:rPr lang="en-AU" sz="1600" i="1" kern="100" dirty="0">
                <a:effectLst/>
                <a:latin typeface="Open Sans" panose="020B0606030504020204" pitchFamily="34" charset="0"/>
                <a:ea typeface="Open Sans" panose="020B0606030504020204" pitchFamily="34" charset="0"/>
                <a:cs typeface="Open Sans" panose="020B0606030504020204" pitchFamily="34" charset="0"/>
              </a:rPr>
              <a:t>I’d like to begin by acknowledging the </a:t>
            </a:r>
            <a:r>
              <a:rPr lang="en-AU" sz="1600" i="1" kern="100" dirty="0" err="1">
                <a:effectLst/>
                <a:latin typeface="Open Sans" panose="020B0606030504020204" pitchFamily="34" charset="0"/>
                <a:ea typeface="Open Sans" panose="020B0606030504020204" pitchFamily="34" charset="0"/>
                <a:cs typeface="Open Sans" panose="020B0606030504020204" pitchFamily="34" charset="0"/>
              </a:rPr>
              <a:t>Gimuy</a:t>
            </a:r>
            <a:r>
              <a:rPr lang="en-AU" sz="1600" i="1" kern="100" dirty="0">
                <a:effectLst/>
                <a:latin typeface="Open Sans" panose="020B0606030504020204" pitchFamily="34" charset="0"/>
                <a:ea typeface="Open Sans" panose="020B0606030504020204" pitchFamily="34" charset="0"/>
                <a:cs typeface="Open Sans" panose="020B0606030504020204" pitchFamily="34" charset="0"/>
              </a:rPr>
              <a:t> </a:t>
            </a:r>
            <a:r>
              <a:rPr lang="en-AU" sz="1600" i="1" kern="100" dirty="0" err="1">
                <a:effectLst/>
                <a:latin typeface="Open Sans" panose="020B0606030504020204" pitchFamily="34" charset="0"/>
                <a:ea typeface="Open Sans" panose="020B0606030504020204" pitchFamily="34" charset="0"/>
                <a:cs typeface="Open Sans" panose="020B0606030504020204" pitchFamily="34" charset="0"/>
              </a:rPr>
              <a:t>Walubara</a:t>
            </a:r>
            <a:r>
              <a:rPr lang="en-AU" sz="1600" i="1" kern="100" dirty="0">
                <a:effectLst/>
                <a:latin typeface="Open Sans" panose="020B0606030504020204" pitchFamily="34" charset="0"/>
                <a:ea typeface="Open Sans" panose="020B0606030504020204" pitchFamily="34" charset="0"/>
                <a:cs typeface="Open Sans" panose="020B0606030504020204" pitchFamily="34" charset="0"/>
              </a:rPr>
              <a:t> </a:t>
            </a:r>
            <a:r>
              <a:rPr lang="en-AU" sz="1600" i="1" kern="100" dirty="0" err="1">
                <a:effectLst/>
                <a:latin typeface="Open Sans" panose="020B0606030504020204" pitchFamily="34" charset="0"/>
                <a:ea typeface="Open Sans" panose="020B0606030504020204" pitchFamily="34" charset="0"/>
                <a:cs typeface="Open Sans" panose="020B0606030504020204" pitchFamily="34" charset="0"/>
              </a:rPr>
              <a:t>Yidinji</a:t>
            </a:r>
            <a:r>
              <a:rPr lang="en-AU" sz="1600" i="1" kern="100" dirty="0">
                <a:effectLst/>
                <a:latin typeface="Open Sans" panose="020B0606030504020204" pitchFamily="34" charset="0"/>
                <a:ea typeface="Open Sans" panose="020B0606030504020204" pitchFamily="34" charset="0"/>
                <a:cs typeface="Open Sans" panose="020B0606030504020204" pitchFamily="34" charset="0"/>
              </a:rPr>
              <a:t> and </a:t>
            </a:r>
            <a:r>
              <a:rPr lang="en-AU" sz="1600" i="1" kern="100" dirty="0" err="1">
                <a:effectLst/>
                <a:latin typeface="Open Sans" panose="020B0606030504020204" pitchFamily="34" charset="0"/>
                <a:ea typeface="Open Sans" panose="020B0606030504020204" pitchFamily="34" charset="0"/>
                <a:cs typeface="Open Sans" panose="020B0606030504020204" pitchFamily="34" charset="0"/>
              </a:rPr>
              <a:t>Yirrganydji</a:t>
            </a:r>
            <a:r>
              <a:rPr lang="en-AU" sz="1600" i="1" kern="100" dirty="0">
                <a:effectLst/>
                <a:latin typeface="Open Sans" panose="020B0606030504020204" pitchFamily="34" charset="0"/>
                <a:ea typeface="Open Sans" panose="020B0606030504020204" pitchFamily="34" charset="0"/>
                <a:cs typeface="Open Sans" panose="020B0606030504020204" pitchFamily="34" charset="0"/>
              </a:rPr>
              <a:t> people who are the traditional custodians of the land where I reside. I would also like to pay my respects to the Darkinjung people of NSW; your lands raised and moulded my passion for environmental sociology.</a:t>
            </a:r>
          </a:p>
          <a:p>
            <a:endParaRPr lang="en-US" sz="1700" dirty="0"/>
          </a:p>
        </p:txBody>
      </p:sp>
    </p:spTree>
    <p:extLst>
      <p:ext uri="{BB962C8B-B14F-4D97-AF65-F5344CB8AC3E}">
        <p14:creationId xmlns:p14="http://schemas.microsoft.com/office/powerpoint/2010/main" val="395718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781E0CA1-117A-6AD8-C18D-37E649F8A7B4}"/>
            </a:ext>
          </a:extLst>
        </p:cNvPr>
        <p:cNvGrpSpPr/>
        <p:nvPr/>
      </p:nvGrpSpPr>
      <p:grpSpPr>
        <a:xfrm>
          <a:off x="0" y="0"/>
          <a:ext cx="0" cy="0"/>
          <a:chOff x="0" y="0"/>
          <a:chExt cx="0" cy="0"/>
        </a:xfrm>
      </p:grpSpPr>
      <p:sp>
        <p:nvSpPr>
          <p:cNvPr id="264" name="Google Shape;264;p39">
            <a:extLst>
              <a:ext uri="{FF2B5EF4-FFF2-40B4-BE49-F238E27FC236}">
                <a16:creationId xmlns:a16="http://schemas.microsoft.com/office/drawing/2014/main" id="{13906B8D-E88A-F42A-E2E6-3C8D447226F8}"/>
              </a:ext>
            </a:extLst>
          </p:cNvPr>
          <p:cNvSpPr txBox="1">
            <a:spLocks noGrp="1"/>
          </p:cNvSpPr>
          <p:nvPr>
            <p:ph type="ctrTitle"/>
          </p:nvPr>
        </p:nvSpPr>
        <p:spPr>
          <a:xfrm>
            <a:off x="4754880" y="535000"/>
            <a:ext cx="3789004" cy="262568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AU" sz="2400" b="1" i="1" dirty="0">
                <a:effectLst/>
                <a:latin typeface="Open Sans" panose="020B0606030504020204" pitchFamily="34" charset="0"/>
                <a:ea typeface="Open Sans" panose="020B0606030504020204" pitchFamily="34" charset="0"/>
                <a:cs typeface="Open Sans" panose="020B0606030504020204" pitchFamily="34" charset="0"/>
              </a:rPr>
            </a:br>
            <a:br>
              <a:rPr lang="en-AU" sz="2400" b="1" i="1" dirty="0">
                <a:effectLst/>
                <a:latin typeface="Open Sans" panose="020B0606030504020204" pitchFamily="34" charset="0"/>
                <a:ea typeface="Open Sans" panose="020B0606030504020204" pitchFamily="34" charset="0"/>
                <a:cs typeface="Open Sans" panose="020B0606030504020204" pitchFamily="34" charset="0"/>
              </a:rPr>
            </a:br>
            <a:r>
              <a:rPr lang="en-AU" sz="2400" dirty="0">
                <a:effectLst/>
                <a:latin typeface="Open Sans" panose="020B0606030504020204" pitchFamily="34" charset="0"/>
                <a:ea typeface="Open Sans" panose="020B0606030504020204" pitchFamily="34" charset="0"/>
                <a:cs typeface="Open Sans" panose="020B0606030504020204" pitchFamily="34" charset="0"/>
              </a:rPr>
              <a:t>A </a:t>
            </a:r>
            <a:r>
              <a:rPr lang="en-AU" sz="2400" b="1" dirty="0">
                <a:effectLst/>
                <a:latin typeface="Open Sans" panose="020B0606030504020204" pitchFamily="34" charset="0"/>
                <a:ea typeface="Open Sans" panose="020B0606030504020204" pitchFamily="34" charset="0"/>
                <a:cs typeface="Open Sans" panose="020B0606030504020204" pitchFamily="34" charset="0"/>
              </a:rPr>
              <a:t>critical discourse analysis </a:t>
            </a:r>
            <a:r>
              <a:rPr lang="en-AU" sz="2400" dirty="0">
                <a:effectLst/>
                <a:latin typeface="Open Sans" panose="020B0606030504020204" pitchFamily="34" charset="0"/>
                <a:ea typeface="Open Sans" panose="020B0606030504020204" pitchFamily="34" charset="0"/>
                <a:cs typeface="Open Sans" panose="020B0606030504020204" pitchFamily="34" charset="0"/>
              </a:rPr>
              <a:t>of </a:t>
            </a:r>
            <a:r>
              <a:rPr lang="en-AU" sz="2400" b="1" dirty="0">
                <a:effectLst/>
                <a:latin typeface="Open Sans" panose="020B0606030504020204" pitchFamily="34" charset="0"/>
                <a:ea typeface="Open Sans" panose="020B0606030504020204" pitchFamily="34" charset="0"/>
                <a:cs typeface="Open Sans" panose="020B0606030504020204" pitchFamily="34" charset="0"/>
              </a:rPr>
              <a:t>disaster resilience policy and plans </a:t>
            </a:r>
            <a:r>
              <a:rPr lang="en-AU" sz="2400" dirty="0">
                <a:effectLst/>
                <a:latin typeface="Open Sans" panose="020B0606030504020204" pitchFamily="34" charset="0"/>
                <a:ea typeface="Open Sans" panose="020B0606030504020204" pitchFamily="34" charset="0"/>
                <a:cs typeface="Open Sans" panose="020B0606030504020204" pitchFamily="34" charset="0"/>
              </a:rPr>
              <a:t>of </a:t>
            </a:r>
            <a:r>
              <a:rPr lang="en-AU" sz="2400" b="1" dirty="0">
                <a:effectLst/>
                <a:latin typeface="Open Sans" panose="020B0606030504020204" pitchFamily="34" charset="0"/>
                <a:ea typeface="Open Sans" panose="020B0606030504020204" pitchFamily="34" charset="0"/>
                <a:cs typeface="Open Sans" panose="020B0606030504020204" pitchFamily="34" charset="0"/>
              </a:rPr>
              <a:t>Local Government Areas </a:t>
            </a:r>
            <a:r>
              <a:rPr lang="en-AU" sz="2400" dirty="0">
                <a:effectLst/>
                <a:latin typeface="Open Sans" panose="020B0606030504020204" pitchFamily="34" charset="0"/>
                <a:ea typeface="Open Sans" panose="020B0606030504020204" pitchFamily="34" charset="0"/>
                <a:cs typeface="Open Sans" panose="020B0606030504020204" pitchFamily="34" charset="0"/>
              </a:rPr>
              <a:t>in </a:t>
            </a:r>
            <a:r>
              <a:rPr lang="en-AU" sz="2400" b="1" dirty="0">
                <a:effectLst/>
                <a:latin typeface="Open Sans" panose="020B0606030504020204" pitchFamily="34" charset="0"/>
                <a:ea typeface="Open Sans" panose="020B0606030504020204" pitchFamily="34" charset="0"/>
                <a:cs typeface="Open Sans" panose="020B0606030504020204" pitchFamily="34" charset="0"/>
              </a:rPr>
              <a:t>Tropical Queensland</a:t>
            </a:r>
            <a:r>
              <a:rPr lang="en-AU" sz="2400" dirty="0">
                <a:effectLst/>
                <a:latin typeface="Open Sans" panose="020B0606030504020204" pitchFamily="34" charset="0"/>
                <a:ea typeface="Open Sans" panose="020B0606030504020204" pitchFamily="34" charset="0"/>
                <a:cs typeface="Open Sans" panose="020B0606030504020204" pitchFamily="34" charset="0"/>
              </a:rPr>
              <a:t>.</a:t>
            </a:r>
            <a:r>
              <a:rPr lang="en-AU" sz="1800" dirty="0">
                <a:effectLst/>
                <a:latin typeface="Open Sans" panose="020B0606030504020204" pitchFamily="34" charset="0"/>
                <a:ea typeface="Open Sans" panose="020B0606030504020204" pitchFamily="34" charset="0"/>
                <a:cs typeface="Open Sans" panose="020B0606030504020204" pitchFamily="34" charset="0"/>
              </a:rPr>
              <a:t> </a:t>
            </a:r>
            <a:br>
              <a:rPr lang="en" b="1" dirty="0">
                <a:latin typeface="Open Sans" panose="020B0606030504020204" pitchFamily="34" charset="0"/>
                <a:ea typeface="Open Sans" panose="020B0606030504020204" pitchFamily="34" charset="0"/>
                <a:cs typeface="Open Sans" panose="020B0606030504020204" pitchFamily="34" charset="0"/>
              </a:rPr>
            </a:b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65" name="Google Shape;265;p39">
            <a:extLst>
              <a:ext uri="{FF2B5EF4-FFF2-40B4-BE49-F238E27FC236}">
                <a16:creationId xmlns:a16="http://schemas.microsoft.com/office/drawing/2014/main" id="{3EEC93EE-E465-A715-6D18-BB1D90F77DA3}"/>
              </a:ext>
            </a:extLst>
          </p:cNvPr>
          <p:cNvSpPr txBox="1">
            <a:spLocks noGrp="1"/>
          </p:cNvSpPr>
          <p:nvPr>
            <p:ph type="subTitle" idx="1"/>
          </p:nvPr>
        </p:nvSpPr>
        <p:spPr>
          <a:xfrm>
            <a:off x="6314085" y="3069488"/>
            <a:ext cx="2504149" cy="53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AU" b="1" dirty="0"/>
              <a:t>Kallen Farley</a:t>
            </a:r>
          </a:p>
          <a:p>
            <a:pPr marL="0" lvl="0" indent="0" algn="ctr" rtl="0">
              <a:spcBef>
                <a:spcPts val="0"/>
              </a:spcBef>
              <a:spcAft>
                <a:spcPts val="0"/>
              </a:spcAft>
              <a:buNone/>
            </a:pPr>
            <a:r>
              <a:rPr lang="en-AU" dirty="0"/>
              <a:t>Bachelor of Arts and Social Sciences (Honours)</a:t>
            </a:r>
          </a:p>
          <a:p>
            <a:pPr marL="0" lvl="0" indent="0" algn="ctr" rtl="0">
              <a:spcBef>
                <a:spcPts val="0"/>
              </a:spcBef>
              <a:spcAft>
                <a:spcPts val="0"/>
              </a:spcAft>
              <a:buNone/>
            </a:pPr>
            <a:endParaRPr lang="en-AU" dirty="0"/>
          </a:p>
          <a:p>
            <a:pPr marL="0" lvl="0" indent="0" algn="ctr" rtl="0">
              <a:spcBef>
                <a:spcPts val="0"/>
              </a:spcBef>
              <a:spcAft>
                <a:spcPts val="0"/>
              </a:spcAft>
              <a:buNone/>
            </a:pPr>
            <a:r>
              <a:rPr lang="en-AU" dirty="0"/>
              <a:t>Supervisor: Dr. Merrilyn Crichton</a:t>
            </a:r>
            <a:endParaRPr dirty="0"/>
          </a:p>
        </p:txBody>
      </p:sp>
      <p:pic>
        <p:nvPicPr>
          <p:cNvPr id="268" name="Google Shape;268;p39">
            <a:extLst>
              <a:ext uri="{FF2B5EF4-FFF2-40B4-BE49-F238E27FC236}">
                <a16:creationId xmlns:a16="http://schemas.microsoft.com/office/drawing/2014/main" id="{96191325-7655-E606-11CA-41A227C62731}"/>
              </a:ext>
            </a:extLst>
          </p:cNvPr>
          <p:cNvPicPr preferRelativeResize="0">
            <a:picLocks noGrp="1"/>
          </p:cNvPicPr>
          <p:nvPr>
            <p:ph type="pic" idx="4"/>
          </p:nvPr>
        </p:nvPicPr>
        <p:blipFill rotWithShape="1">
          <a:blip r:embed="rId3">
            <a:alphaModFix/>
          </a:blip>
          <a:srcRect l="59851" t="31490" r="20299" b="46060"/>
          <a:stretch/>
        </p:blipFill>
        <p:spPr>
          <a:xfrm>
            <a:off x="0" y="535000"/>
            <a:ext cx="1994102" cy="1503275"/>
          </a:xfrm>
          <a:prstGeom prst="rect">
            <a:avLst/>
          </a:prstGeom>
        </p:spPr>
      </p:pic>
      <p:pic>
        <p:nvPicPr>
          <p:cNvPr id="269" name="Google Shape;269;p39">
            <a:extLst>
              <a:ext uri="{FF2B5EF4-FFF2-40B4-BE49-F238E27FC236}">
                <a16:creationId xmlns:a16="http://schemas.microsoft.com/office/drawing/2014/main" id="{2735B0D8-6198-461A-06D4-9EF1DB5A8E70}"/>
              </a:ext>
            </a:extLst>
          </p:cNvPr>
          <p:cNvPicPr preferRelativeResize="0">
            <a:picLocks noGrp="1"/>
          </p:cNvPicPr>
          <p:nvPr>
            <p:ph type="pic" idx="5"/>
          </p:nvPr>
        </p:nvPicPr>
        <p:blipFill rotWithShape="1">
          <a:blip r:embed="rId4">
            <a:alphaModFix/>
          </a:blip>
          <a:srcRect l="17398" t="26248" r="17391"/>
          <a:stretch/>
        </p:blipFill>
        <p:spPr>
          <a:xfrm>
            <a:off x="2103672" y="535000"/>
            <a:ext cx="1994102" cy="1503275"/>
          </a:xfrm>
          <a:prstGeom prst="rect">
            <a:avLst/>
          </a:prstGeom>
        </p:spPr>
      </p:pic>
      <p:sp>
        <p:nvSpPr>
          <p:cNvPr id="270" name="Google Shape;270;p39">
            <a:hlinkClick r:id="" action="ppaction://hlinkshowjump?jump=nextslide"/>
            <a:extLst>
              <a:ext uri="{FF2B5EF4-FFF2-40B4-BE49-F238E27FC236}">
                <a16:creationId xmlns:a16="http://schemas.microsoft.com/office/drawing/2014/main" id="{9C7D4552-6D23-6190-4788-2DD33C8D8BE1}"/>
              </a:ext>
            </a:extLst>
          </p:cNvPr>
          <p:cNvSpPr/>
          <p:nvPr/>
        </p:nvSpPr>
        <p:spPr>
          <a:xfrm>
            <a:off x="7252101" y="4483341"/>
            <a:ext cx="1638000" cy="371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2"/>
                </a:solidFill>
                <a:latin typeface="Open Sans"/>
                <a:ea typeface="Open Sans"/>
                <a:cs typeface="Open Sans"/>
                <a:sym typeface="Open Sans"/>
              </a:rPr>
              <a:t>&gt;</a:t>
            </a:r>
            <a:endParaRPr>
              <a:solidFill>
                <a:schemeClr val="lt2"/>
              </a:solidFill>
              <a:latin typeface="Open Sans"/>
              <a:ea typeface="Open Sans"/>
              <a:cs typeface="Open Sans"/>
              <a:sym typeface="Open Sans"/>
            </a:endParaRPr>
          </a:p>
        </p:txBody>
      </p:sp>
      <p:sp>
        <p:nvSpPr>
          <p:cNvPr id="2" name="Google Shape;434;p52">
            <a:extLst>
              <a:ext uri="{FF2B5EF4-FFF2-40B4-BE49-F238E27FC236}">
                <a16:creationId xmlns:a16="http://schemas.microsoft.com/office/drawing/2014/main" id="{E8DD0B9E-312B-1CF2-037B-2547D93F651E}"/>
              </a:ext>
            </a:extLst>
          </p:cNvPr>
          <p:cNvSpPr txBox="1">
            <a:spLocks/>
          </p:cNvSpPr>
          <p:nvPr/>
        </p:nvSpPr>
        <p:spPr>
          <a:xfrm>
            <a:off x="8543884" y="51426"/>
            <a:ext cx="548700"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b="1" smtClean="0"/>
              <a:pPr algn="r"/>
              <a:t>10</a:t>
            </a:fld>
            <a:endParaRPr lang="en" b="1" dirty="0"/>
          </a:p>
        </p:txBody>
      </p:sp>
      <p:pic>
        <p:nvPicPr>
          <p:cNvPr id="4" name="Picture 3" descr="A person smiling for the camera&#10;&#10;Description automatically generated">
            <a:extLst>
              <a:ext uri="{FF2B5EF4-FFF2-40B4-BE49-F238E27FC236}">
                <a16:creationId xmlns:a16="http://schemas.microsoft.com/office/drawing/2014/main" id="{597FE715-3828-4A12-AD1A-CDE0E715EAAA}"/>
              </a:ext>
            </a:extLst>
          </p:cNvPr>
          <p:cNvPicPr>
            <a:picLocks noChangeAspect="1"/>
          </p:cNvPicPr>
          <p:nvPr/>
        </p:nvPicPr>
        <p:blipFill>
          <a:blip r:embed="rId5"/>
          <a:stretch>
            <a:fillRect/>
          </a:stretch>
        </p:blipFill>
        <p:spPr>
          <a:xfrm>
            <a:off x="4808859" y="2930083"/>
            <a:ext cx="1505226" cy="1995245"/>
          </a:xfrm>
          <a:prstGeom prst="rect">
            <a:avLst/>
          </a:prstGeom>
        </p:spPr>
      </p:pic>
      <p:sp>
        <p:nvSpPr>
          <p:cNvPr id="5" name="Picture Placeholder 4">
            <a:extLst>
              <a:ext uri="{FF2B5EF4-FFF2-40B4-BE49-F238E27FC236}">
                <a16:creationId xmlns:a16="http://schemas.microsoft.com/office/drawing/2014/main" id="{34794E5C-70F4-2D54-97B1-77F076FE6E70}"/>
              </a:ext>
            </a:extLst>
          </p:cNvPr>
          <p:cNvSpPr>
            <a:spLocks noGrp="1"/>
          </p:cNvSpPr>
          <p:nvPr>
            <p:ph type="pic" idx="2"/>
          </p:nvPr>
        </p:nvSpPr>
        <p:spPr>
          <a:xfrm>
            <a:off x="99600" y="2178433"/>
            <a:ext cx="3789004" cy="1503300"/>
          </a:xfrm>
        </p:spPr>
        <p:txBody>
          <a:bodyPr/>
          <a:lstStyle/>
          <a:p>
            <a:pPr marL="139700" indent="0" algn="ctr">
              <a:lnSpc>
                <a:spcPct val="150000"/>
              </a:lnSpc>
              <a:buNone/>
            </a:pPr>
            <a:endParaRPr lang="en-AU" sz="8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39700" indent="0" algn="ctr">
              <a:lnSpc>
                <a:spcPct val="150000"/>
              </a:lnSpc>
              <a:buNone/>
            </a:pPr>
            <a:r>
              <a:rPr lang="en-AU" sz="1800" b="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Research Question:</a:t>
            </a:r>
          </a:p>
          <a:p>
            <a:pPr marL="139700" indent="0" algn="ctr">
              <a:lnSpc>
                <a:spcPct val="150000"/>
              </a:lnSpc>
              <a:buNone/>
            </a:pPr>
            <a:r>
              <a:rPr lang="en-AU" sz="1800" i="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the Local </a:t>
            </a:r>
            <a:r>
              <a:rPr lang="en-AU" sz="1800" i="1" kern="100"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r>
              <a:rPr lang="en-AU" sz="1800" i="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overnments of Tropical Queensland use the term “disaster resilience” in their policy and plans?</a:t>
            </a:r>
          </a:p>
          <a:p>
            <a:endParaRPr lang="en-US" dirty="0"/>
          </a:p>
        </p:txBody>
      </p:sp>
    </p:spTree>
    <p:extLst>
      <p:ext uri="{BB962C8B-B14F-4D97-AF65-F5344CB8AC3E}">
        <p14:creationId xmlns:p14="http://schemas.microsoft.com/office/powerpoint/2010/main" val="363560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txBox="1">
            <a:spLocks noGrp="1"/>
          </p:cNvSpPr>
          <p:nvPr>
            <p:ph type="ctrTitle"/>
          </p:nvPr>
        </p:nvSpPr>
        <p:spPr>
          <a:xfrm>
            <a:off x="4754880" y="535000"/>
            <a:ext cx="3789004" cy="262568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AU" sz="2400" b="1" i="1" dirty="0">
                <a:effectLst/>
                <a:latin typeface="Open Sans" panose="020B0606030504020204" pitchFamily="34" charset="0"/>
                <a:ea typeface="Open Sans" panose="020B0606030504020204" pitchFamily="34" charset="0"/>
                <a:cs typeface="Open Sans" panose="020B0606030504020204" pitchFamily="34" charset="0"/>
              </a:rPr>
            </a:br>
            <a:br>
              <a:rPr lang="en-AU" sz="2400" b="1" i="1" dirty="0">
                <a:effectLst/>
                <a:latin typeface="Open Sans" panose="020B0606030504020204" pitchFamily="34" charset="0"/>
                <a:ea typeface="Open Sans" panose="020B0606030504020204" pitchFamily="34" charset="0"/>
                <a:cs typeface="Open Sans" panose="020B0606030504020204" pitchFamily="34" charset="0"/>
              </a:rPr>
            </a:br>
            <a:r>
              <a:rPr lang="en-AU" sz="2400" dirty="0">
                <a:effectLst/>
                <a:latin typeface="Open Sans" panose="020B0606030504020204" pitchFamily="34" charset="0"/>
                <a:ea typeface="Open Sans" panose="020B0606030504020204" pitchFamily="34" charset="0"/>
                <a:cs typeface="Open Sans" panose="020B0606030504020204" pitchFamily="34" charset="0"/>
              </a:rPr>
              <a:t>A </a:t>
            </a:r>
            <a:r>
              <a:rPr lang="en-AU" sz="2400" b="1" dirty="0">
                <a:effectLst/>
                <a:latin typeface="Open Sans" panose="020B0606030504020204" pitchFamily="34" charset="0"/>
                <a:ea typeface="Open Sans" panose="020B0606030504020204" pitchFamily="34" charset="0"/>
                <a:cs typeface="Open Sans" panose="020B0606030504020204" pitchFamily="34" charset="0"/>
              </a:rPr>
              <a:t>critical discourse analysis </a:t>
            </a:r>
            <a:r>
              <a:rPr lang="en-AU" sz="2400" dirty="0">
                <a:effectLst/>
                <a:latin typeface="Open Sans" panose="020B0606030504020204" pitchFamily="34" charset="0"/>
                <a:ea typeface="Open Sans" panose="020B0606030504020204" pitchFamily="34" charset="0"/>
                <a:cs typeface="Open Sans" panose="020B0606030504020204" pitchFamily="34" charset="0"/>
              </a:rPr>
              <a:t>of </a:t>
            </a:r>
            <a:r>
              <a:rPr lang="en-AU" sz="2400" b="1" dirty="0">
                <a:effectLst/>
                <a:latin typeface="Open Sans" panose="020B0606030504020204" pitchFamily="34" charset="0"/>
                <a:ea typeface="Open Sans" panose="020B0606030504020204" pitchFamily="34" charset="0"/>
                <a:cs typeface="Open Sans" panose="020B0606030504020204" pitchFamily="34" charset="0"/>
              </a:rPr>
              <a:t>disaster resilience policy and plans </a:t>
            </a:r>
            <a:r>
              <a:rPr lang="en-AU" sz="2400" dirty="0">
                <a:effectLst/>
                <a:latin typeface="Open Sans" panose="020B0606030504020204" pitchFamily="34" charset="0"/>
                <a:ea typeface="Open Sans" panose="020B0606030504020204" pitchFamily="34" charset="0"/>
                <a:cs typeface="Open Sans" panose="020B0606030504020204" pitchFamily="34" charset="0"/>
              </a:rPr>
              <a:t>of </a:t>
            </a:r>
            <a:r>
              <a:rPr lang="en-AU" sz="2400" b="1" dirty="0">
                <a:effectLst/>
                <a:latin typeface="Open Sans" panose="020B0606030504020204" pitchFamily="34" charset="0"/>
                <a:ea typeface="Open Sans" panose="020B0606030504020204" pitchFamily="34" charset="0"/>
                <a:cs typeface="Open Sans" panose="020B0606030504020204" pitchFamily="34" charset="0"/>
              </a:rPr>
              <a:t>Local Government Areas </a:t>
            </a:r>
            <a:r>
              <a:rPr lang="en-AU" sz="2400" dirty="0">
                <a:effectLst/>
                <a:latin typeface="Open Sans" panose="020B0606030504020204" pitchFamily="34" charset="0"/>
                <a:ea typeface="Open Sans" panose="020B0606030504020204" pitchFamily="34" charset="0"/>
                <a:cs typeface="Open Sans" panose="020B0606030504020204" pitchFamily="34" charset="0"/>
              </a:rPr>
              <a:t>in </a:t>
            </a:r>
            <a:r>
              <a:rPr lang="en-AU" sz="2400" b="1" dirty="0">
                <a:effectLst/>
                <a:latin typeface="Open Sans" panose="020B0606030504020204" pitchFamily="34" charset="0"/>
                <a:ea typeface="Open Sans" panose="020B0606030504020204" pitchFamily="34" charset="0"/>
                <a:cs typeface="Open Sans" panose="020B0606030504020204" pitchFamily="34" charset="0"/>
              </a:rPr>
              <a:t>Tropical Queensland</a:t>
            </a:r>
            <a:r>
              <a:rPr lang="en-AU" sz="2400" dirty="0">
                <a:effectLst/>
                <a:latin typeface="Open Sans" panose="020B0606030504020204" pitchFamily="34" charset="0"/>
                <a:ea typeface="Open Sans" panose="020B0606030504020204" pitchFamily="34" charset="0"/>
                <a:cs typeface="Open Sans" panose="020B0606030504020204" pitchFamily="34" charset="0"/>
              </a:rPr>
              <a:t>.</a:t>
            </a:r>
            <a:r>
              <a:rPr lang="en-AU" sz="1800" dirty="0">
                <a:effectLst/>
                <a:latin typeface="Open Sans" panose="020B0606030504020204" pitchFamily="34" charset="0"/>
                <a:ea typeface="Open Sans" panose="020B0606030504020204" pitchFamily="34" charset="0"/>
                <a:cs typeface="Open Sans" panose="020B0606030504020204" pitchFamily="34" charset="0"/>
              </a:rPr>
              <a:t> </a:t>
            </a:r>
            <a:br>
              <a:rPr lang="en" b="1" dirty="0">
                <a:latin typeface="Open Sans" panose="020B0606030504020204" pitchFamily="34" charset="0"/>
                <a:ea typeface="Open Sans" panose="020B0606030504020204" pitchFamily="34" charset="0"/>
                <a:cs typeface="Open Sans" panose="020B0606030504020204" pitchFamily="34" charset="0"/>
              </a:rPr>
            </a:b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65" name="Google Shape;265;p39"/>
          <p:cNvSpPr txBox="1">
            <a:spLocks noGrp="1"/>
          </p:cNvSpPr>
          <p:nvPr>
            <p:ph type="subTitle" idx="1"/>
          </p:nvPr>
        </p:nvSpPr>
        <p:spPr>
          <a:xfrm>
            <a:off x="6314085" y="3069488"/>
            <a:ext cx="2504149" cy="53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AU" b="1" dirty="0"/>
              <a:t>Kallen Farley</a:t>
            </a:r>
          </a:p>
          <a:p>
            <a:pPr marL="0" lvl="0" indent="0" algn="ctr" rtl="0">
              <a:spcBef>
                <a:spcPts val="0"/>
              </a:spcBef>
              <a:spcAft>
                <a:spcPts val="0"/>
              </a:spcAft>
              <a:buNone/>
            </a:pPr>
            <a:r>
              <a:rPr lang="en-AU" dirty="0"/>
              <a:t>Bachelor of Arts and Social Sciences (Honours)</a:t>
            </a:r>
          </a:p>
          <a:p>
            <a:pPr marL="0" lvl="0" indent="0" algn="ctr" rtl="0">
              <a:spcBef>
                <a:spcPts val="0"/>
              </a:spcBef>
              <a:spcAft>
                <a:spcPts val="0"/>
              </a:spcAft>
              <a:buNone/>
            </a:pPr>
            <a:endParaRPr lang="en-AU" dirty="0"/>
          </a:p>
          <a:p>
            <a:pPr marL="0" lvl="0" indent="0" algn="ctr" rtl="0">
              <a:spcBef>
                <a:spcPts val="0"/>
              </a:spcBef>
              <a:spcAft>
                <a:spcPts val="0"/>
              </a:spcAft>
              <a:buNone/>
            </a:pPr>
            <a:r>
              <a:rPr lang="en-AU" dirty="0"/>
              <a:t>Supervisor: Dr. Merrilyn Crichton</a:t>
            </a:r>
            <a:endParaRPr dirty="0"/>
          </a:p>
        </p:txBody>
      </p:sp>
      <p:pic>
        <p:nvPicPr>
          <p:cNvPr id="268" name="Google Shape;268;p39"/>
          <p:cNvPicPr preferRelativeResize="0">
            <a:picLocks noGrp="1"/>
          </p:cNvPicPr>
          <p:nvPr>
            <p:ph type="pic" idx="4"/>
          </p:nvPr>
        </p:nvPicPr>
        <p:blipFill rotWithShape="1">
          <a:blip r:embed="rId3">
            <a:alphaModFix/>
          </a:blip>
          <a:srcRect l="59851" t="31490" r="20299" b="46060"/>
          <a:stretch/>
        </p:blipFill>
        <p:spPr>
          <a:xfrm>
            <a:off x="0" y="535000"/>
            <a:ext cx="1994102" cy="1503275"/>
          </a:xfrm>
          <a:prstGeom prst="rect">
            <a:avLst/>
          </a:prstGeom>
        </p:spPr>
      </p:pic>
      <p:pic>
        <p:nvPicPr>
          <p:cNvPr id="269" name="Google Shape;269;p39"/>
          <p:cNvPicPr preferRelativeResize="0">
            <a:picLocks noGrp="1"/>
          </p:cNvPicPr>
          <p:nvPr>
            <p:ph type="pic" idx="5"/>
          </p:nvPr>
        </p:nvPicPr>
        <p:blipFill rotWithShape="1">
          <a:blip r:embed="rId4">
            <a:alphaModFix/>
          </a:blip>
          <a:srcRect l="17398" t="26248" r="17391"/>
          <a:stretch/>
        </p:blipFill>
        <p:spPr>
          <a:xfrm>
            <a:off x="2103672" y="535000"/>
            <a:ext cx="1994102" cy="1503275"/>
          </a:xfrm>
          <a:prstGeom prst="rect">
            <a:avLst/>
          </a:prstGeom>
        </p:spPr>
      </p:pic>
      <p:sp>
        <p:nvSpPr>
          <p:cNvPr id="270" name="Google Shape;270;p39">
            <a:hlinkClick r:id="" action="ppaction://hlinkshowjump?jump=nextslide"/>
          </p:cNvPr>
          <p:cNvSpPr/>
          <p:nvPr/>
        </p:nvSpPr>
        <p:spPr>
          <a:xfrm>
            <a:off x="7252101" y="4483341"/>
            <a:ext cx="1638000" cy="371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2"/>
                </a:solidFill>
                <a:latin typeface="Open Sans"/>
                <a:ea typeface="Open Sans"/>
                <a:cs typeface="Open Sans"/>
                <a:sym typeface="Open Sans"/>
              </a:rPr>
              <a:t>&gt;</a:t>
            </a:r>
            <a:endParaRPr>
              <a:solidFill>
                <a:schemeClr val="lt2"/>
              </a:solidFill>
              <a:latin typeface="Open Sans"/>
              <a:ea typeface="Open Sans"/>
              <a:cs typeface="Open Sans"/>
              <a:sym typeface="Open Sans"/>
            </a:endParaRPr>
          </a:p>
        </p:txBody>
      </p:sp>
      <p:sp>
        <p:nvSpPr>
          <p:cNvPr id="2" name="Google Shape;434;p52">
            <a:extLst>
              <a:ext uri="{FF2B5EF4-FFF2-40B4-BE49-F238E27FC236}">
                <a16:creationId xmlns:a16="http://schemas.microsoft.com/office/drawing/2014/main" id="{7CDC1966-8A6C-A8DF-4F92-309B9AC9EE35}"/>
              </a:ext>
            </a:extLst>
          </p:cNvPr>
          <p:cNvSpPr txBox="1">
            <a:spLocks/>
          </p:cNvSpPr>
          <p:nvPr/>
        </p:nvSpPr>
        <p:spPr>
          <a:xfrm>
            <a:off x="8543884" y="51426"/>
            <a:ext cx="548700"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b="1" smtClean="0"/>
              <a:pPr algn="r"/>
              <a:t>2</a:t>
            </a:fld>
            <a:endParaRPr lang="en" b="1" dirty="0"/>
          </a:p>
        </p:txBody>
      </p:sp>
      <p:pic>
        <p:nvPicPr>
          <p:cNvPr id="4" name="Picture 3" descr="A person smiling for the camera&#10;&#10;Description automatically generated">
            <a:extLst>
              <a:ext uri="{FF2B5EF4-FFF2-40B4-BE49-F238E27FC236}">
                <a16:creationId xmlns:a16="http://schemas.microsoft.com/office/drawing/2014/main" id="{EFAA65BD-CE83-50A1-B6AB-39CBAF2BAB82}"/>
              </a:ext>
            </a:extLst>
          </p:cNvPr>
          <p:cNvPicPr>
            <a:picLocks noChangeAspect="1"/>
          </p:cNvPicPr>
          <p:nvPr/>
        </p:nvPicPr>
        <p:blipFill>
          <a:blip r:embed="rId5"/>
          <a:stretch>
            <a:fillRect/>
          </a:stretch>
        </p:blipFill>
        <p:spPr>
          <a:xfrm>
            <a:off x="4808859" y="2930083"/>
            <a:ext cx="1505226" cy="1995245"/>
          </a:xfrm>
          <a:prstGeom prst="rect">
            <a:avLst/>
          </a:prstGeom>
        </p:spPr>
      </p:pic>
      <p:sp>
        <p:nvSpPr>
          <p:cNvPr id="5" name="Picture Placeholder 4">
            <a:extLst>
              <a:ext uri="{FF2B5EF4-FFF2-40B4-BE49-F238E27FC236}">
                <a16:creationId xmlns:a16="http://schemas.microsoft.com/office/drawing/2014/main" id="{94F4D440-1C8E-9B93-56FF-81B3CBD83AC8}"/>
              </a:ext>
            </a:extLst>
          </p:cNvPr>
          <p:cNvSpPr>
            <a:spLocks noGrp="1"/>
          </p:cNvSpPr>
          <p:nvPr>
            <p:ph type="pic" idx="2"/>
          </p:nvPr>
        </p:nvSpPr>
        <p:spPr>
          <a:xfrm>
            <a:off x="99600" y="2178433"/>
            <a:ext cx="3789004" cy="1503300"/>
          </a:xfrm>
        </p:spPr>
        <p:txBody>
          <a:bodyPr/>
          <a:lstStyle/>
          <a:p>
            <a:pPr marL="139700" indent="0" algn="ctr">
              <a:lnSpc>
                <a:spcPct val="150000"/>
              </a:lnSpc>
              <a:buNone/>
            </a:pPr>
            <a:endParaRPr lang="en-AU" sz="8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39700" indent="0" algn="ctr">
              <a:lnSpc>
                <a:spcPct val="150000"/>
              </a:lnSpc>
              <a:buNone/>
            </a:pPr>
            <a:r>
              <a:rPr lang="en-AU" sz="1800" b="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Research Question:</a:t>
            </a:r>
          </a:p>
          <a:p>
            <a:pPr marL="139700" indent="0" algn="ctr">
              <a:lnSpc>
                <a:spcPct val="150000"/>
              </a:lnSpc>
              <a:buNone/>
            </a:pPr>
            <a:r>
              <a:rPr lang="en-AU" sz="1800" i="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do the Local </a:t>
            </a:r>
            <a:r>
              <a:rPr lang="en-AU" sz="1800" i="1" kern="100"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r>
              <a:rPr lang="en-AU" sz="1800" i="1"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overnments of Tropical Queensland use the term “disaster resilience” in their policy and plans?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487415-D2F6-7CB3-95C7-5DB93641B9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2" name="TextBox 1">
            <a:extLst>
              <a:ext uri="{FF2B5EF4-FFF2-40B4-BE49-F238E27FC236}">
                <a16:creationId xmlns:a16="http://schemas.microsoft.com/office/drawing/2014/main" id="{D389D59F-30E5-6AB4-3D5E-342FD0C681C7}"/>
              </a:ext>
            </a:extLst>
          </p:cNvPr>
          <p:cNvSpPr txBox="1"/>
          <p:nvPr/>
        </p:nvSpPr>
        <p:spPr>
          <a:xfrm>
            <a:off x="181480" y="3414146"/>
            <a:ext cx="3030847" cy="1569660"/>
          </a:xfrm>
          <a:prstGeom prst="rect">
            <a:avLst/>
          </a:prstGeom>
          <a:noFill/>
        </p:spPr>
        <p:txBody>
          <a:bodyPr wrap="square" rtlCol="0">
            <a:spAutoFit/>
          </a:bodyPr>
          <a:lstStyle/>
          <a:p>
            <a:pPr algn="ctr"/>
            <a:r>
              <a:rPr lang="en-US" sz="3200" b="1" i="1" dirty="0">
                <a:latin typeface="Open Sans" panose="020B0606030504020204" pitchFamily="34" charset="0"/>
                <a:ea typeface="Open Sans" panose="020B0606030504020204" pitchFamily="34" charset="0"/>
                <a:cs typeface="Open Sans" panose="020B0606030504020204" pitchFamily="34" charset="0"/>
              </a:rPr>
              <a:t>QUEENSLAND </a:t>
            </a:r>
          </a:p>
          <a:p>
            <a:pPr algn="ctr"/>
            <a:r>
              <a:rPr lang="en-US" sz="3200" b="1" i="1" dirty="0">
                <a:latin typeface="Open Sans" panose="020B0606030504020204" pitchFamily="34" charset="0"/>
                <a:ea typeface="Open Sans" panose="020B0606030504020204" pitchFamily="34" charset="0"/>
                <a:cs typeface="Open Sans" panose="020B0606030504020204" pitchFamily="34" charset="0"/>
              </a:rPr>
              <a:t>RECOVERY PLAN (2023)</a:t>
            </a:r>
          </a:p>
        </p:txBody>
      </p:sp>
      <p:pic>
        <p:nvPicPr>
          <p:cNvPr id="5" name="Picture 4" descr="A diagram of a community&#10;&#10;Description automatically generated">
            <a:extLst>
              <a:ext uri="{FF2B5EF4-FFF2-40B4-BE49-F238E27FC236}">
                <a16:creationId xmlns:a16="http://schemas.microsoft.com/office/drawing/2014/main" id="{A7D672C1-D928-EB11-8455-334BC24BB7F9}"/>
              </a:ext>
            </a:extLst>
          </p:cNvPr>
          <p:cNvPicPr>
            <a:picLocks noChangeAspect="1"/>
          </p:cNvPicPr>
          <p:nvPr/>
        </p:nvPicPr>
        <p:blipFill>
          <a:blip r:embed="rId2"/>
          <a:stretch>
            <a:fillRect/>
          </a:stretch>
        </p:blipFill>
        <p:spPr>
          <a:xfrm>
            <a:off x="181479" y="159692"/>
            <a:ext cx="3992955" cy="3062393"/>
          </a:xfrm>
          <a:prstGeom prst="rect">
            <a:avLst/>
          </a:prstGeom>
        </p:spPr>
      </p:pic>
      <p:pic>
        <p:nvPicPr>
          <p:cNvPr id="10" name="Picture 9" descr="A diagram of a disaster impact impacts communities&#10;&#10;Description automatically generated">
            <a:extLst>
              <a:ext uri="{FF2B5EF4-FFF2-40B4-BE49-F238E27FC236}">
                <a16:creationId xmlns:a16="http://schemas.microsoft.com/office/drawing/2014/main" id="{4DD77EF0-675E-9DA0-8203-3CEC2C6A2DB6}"/>
              </a:ext>
            </a:extLst>
          </p:cNvPr>
          <p:cNvPicPr>
            <a:picLocks noChangeAspect="1"/>
          </p:cNvPicPr>
          <p:nvPr/>
        </p:nvPicPr>
        <p:blipFill>
          <a:blip r:embed="rId3"/>
          <a:stretch>
            <a:fillRect/>
          </a:stretch>
        </p:blipFill>
        <p:spPr>
          <a:xfrm>
            <a:off x="3819689" y="159693"/>
            <a:ext cx="3762088" cy="4824113"/>
          </a:xfrm>
          <a:prstGeom prst="rect">
            <a:avLst/>
          </a:prstGeom>
        </p:spPr>
      </p:pic>
      <p:sp>
        <p:nvSpPr>
          <p:cNvPr id="11" name="Left Arrow 10">
            <a:extLst>
              <a:ext uri="{FF2B5EF4-FFF2-40B4-BE49-F238E27FC236}">
                <a16:creationId xmlns:a16="http://schemas.microsoft.com/office/drawing/2014/main" id="{FEB6CB8E-3F49-7C14-96C8-C437C398881F}"/>
              </a:ext>
            </a:extLst>
          </p:cNvPr>
          <p:cNvSpPr/>
          <p:nvPr/>
        </p:nvSpPr>
        <p:spPr>
          <a:xfrm>
            <a:off x="7696864" y="2035535"/>
            <a:ext cx="1245104" cy="795130"/>
          </a:xfrm>
          <a:prstGeom prst="left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69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A80E-F70D-5C0B-084F-0B39DF72E20D}"/>
              </a:ext>
            </a:extLst>
          </p:cNvPr>
          <p:cNvSpPr>
            <a:spLocks noGrp="1"/>
          </p:cNvSpPr>
          <p:nvPr>
            <p:ph type="title"/>
          </p:nvPr>
        </p:nvSpPr>
        <p:spPr>
          <a:xfrm>
            <a:off x="545993" y="445026"/>
            <a:ext cx="7704000" cy="572700"/>
          </a:xfrm>
        </p:spPr>
        <p:txBody>
          <a:bodyPr/>
          <a:lstStyle/>
          <a:p>
            <a:r>
              <a:rPr lang="en-US" dirty="0"/>
              <a:t>THEORETICAL LENS</a:t>
            </a:r>
          </a:p>
        </p:txBody>
      </p:sp>
      <p:sp>
        <p:nvSpPr>
          <p:cNvPr id="3" name="Text Placeholder 2">
            <a:extLst>
              <a:ext uri="{FF2B5EF4-FFF2-40B4-BE49-F238E27FC236}">
                <a16:creationId xmlns:a16="http://schemas.microsoft.com/office/drawing/2014/main" id="{718BBAAD-E328-BE57-20A5-FFB27E5C7614}"/>
              </a:ext>
            </a:extLst>
          </p:cNvPr>
          <p:cNvSpPr>
            <a:spLocks noGrp="1"/>
          </p:cNvSpPr>
          <p:nvPr>
            <p:ph type="body" idx="1"/>
          </p:nvPr>
        </p:nvSpPr>
        <p:spPr>
          <a:xfrm>
            <a:off x="410248" y="1120668"/>
            <a:ext cx="4702790" cy="3456000"/>
          </a:xfrm>
        </p:spPr>
        <p:txBody>
          <a:bodyPr/>
          <a:lstStyle/>
          <a:p>
            <a:pPr algn="just"/>
            <a:r>
              <a:rPr lang="en-AU" sz="16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Political ecology derives its ideas from the ontological perspective of critical realism, which emerges from the 'epistemic fallacy'. This is reducing what we say is 'real' or exists (ontology) to what we can know or understand about the 'real' (epistemology) (Bhaskar, 2020). </a:t>
            </a:r>
          </a:p>
          <a:p>
            <a:pPr algn="just"/>
            <a:endParaRPr lang="en-AU" sz="16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just"/>
            <a:r>
              <a:rPr lang="en-AU" sz="16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is often why there is a distinction between the term “natural hazard”—which is the objective natural event that occurs—and “natural disaster” which concerns the losses associated with a hazard and extends primarily from inequalities in human society.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43E0981A-153F-1760-0ADC-88DABD1A3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Placeholder 12" descr="Satellite and satellite in space&#10;&#10;Description automatically generated">
            <a:extLst>
              <a:ext uri="{FF2B5EF4-FFF2-40B4-BE49-F238E27FC236}">
                <a16:creationId xmlns:a16="http://schemas.microsoft.com/office/drawing/2014/main" id="{FE5B8A47-ADE0-4009-ECF7-4E160CF271A9}"/>
              </a:ext>
            </a:extLst>
          </p:cNvPr>
          <p:cNvPicPr>
            <a:picLocks noChangeAspect="1"/>
          </p:cNvPicPr>
          <p:nvPr/>
        </p:nvPicPr>
        <p:blipFill>
          <a:blip r:embed="rId2"/>
          <a:srcRect l="24601" r="24601"/>
          <a:stretch>
            <a:fillRect/>
          </a:stretch>
        </p:blipFill>
        <p:spPr>
          <a:xfrm>
            <a:off x="5494351" y="1299003"/>
            <a:ext cx="2755642" cy="3613276"/>
          </a:xfrm>
          <a:prstGeom prst="rect">
            <a:avLst/>
          </a:prstGeom>
        </p:spPr>
      </p:pic>
      <p:pic>
        <p:nvPicPr>
          <p:cNvPr id="6" name="Picture 5">
            <a:extLst>
              <a:ext uri="{FF2B5EF4-FFF2-40B4-BE49-F238E27FC236}">
                <a16:creationId xmlns:a16="http://schemas.microsoft.com/office/drawing/2014/main" id="{0E5CE6AC-CBFA-116E-7105-AD8E61CDD625}"/>
              </a:ext>
            </a:extLst>
          </p:cNvPr>
          <p:cNvPicPr>
            <a:picLocks noChangeAspect="1"/>
          </p:cNvPicPr>
          <p:nvPr/>
        </p:nvPicPr>
        <p:blipFill>
          <a:blip r:embed="rId3"/>
          <a:stretch>
            <a:fillRect/>
          </a:stretch>
        </p:blipFill>
        <p:spPr>
          <a:xfrm>
            <a:off x="5287045" y="613535"/>
            <a:ext cx="3136955" cy="3136955"/>
          </a:xfrm>
          <a:prstGeom prst="rect">
            <a:avLst/>
          </a:prstGeom>
        </p:spPr>
      </p:pic>
    </p:spTree>
    <p:extLst>
      <p:ext uri="{BB962C8B-B14F-4D97-AF65-F5344CB8AC3E}">
        <p14:creationId xmlns:p14="http://schemas.microsoft.com/office/powerpoint/2010/main" val="3966310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p:nvPr/>
        </p:nvSpPr>
        <p:spPr>
          <a:xfrm>
            <a:off x="693696" y="1805698"/>
            <a:ext cx="7704000" cy="2169300"/>
          </a:xfrm>
          <a:prstGeom prst="roundRect">
            <a:avLst>
              <a:gd name="adj" fmla="val 5994"/>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Open Sans"/>
              <a:ea typeface="Open Sans"/>
              <a:cs typeface="Open Sans"/>
              <a:sym typeface="Open Sans"/>
            </a:endParaRPr>
          </a:p>
        </p:txBody>
      </p:sp>
      <p:sp>
        <p:nvSpPr>
          <p:cNvPr id="276" name="Google Shape;276;p40"/>
          <p:cNvSpPr txBox="1">
            <a:spLocks noGrp="1"/>
          </p:cNvSpPr>
          <p:nvPr>
            <p:ph type="title"/>
          </p:nvPr>
        </p:nvSpPr>
        <p:spPr>
          <a:xfrm>
            <a:off x="189588" y="23592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METHODOLOGY</a:t>
            </a:r>
            <a:endParaRPr dirty="0"/>
          </a:p>
        </p:txBody>
      </p:sp>
      <p:sp>
        <p:nvSpPr>
          <p:cNvPr id="277" name="Google Shape;277;p40"/>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279" name="Google Shape;279;p40"/>
          <p:cNvSpPr txBox="1"/>
          <p:nvPr/>
        </p:nvSpPr>
        <p:spPr>
          <a:xfrm>
            <a:off x="189588" y="760896"/>
            <a:ext cx="8175184" cy="369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AU" b="1" dirty="0">
                <a:effectLst/>
                <a:latin typeface="Open Sans" panose="020B0606030504020204" pitchFamily="34" charset="0"/>
                <a:ea typeface="Open Sans" panose="020B0606030504020204" pitchFamily="34" charset="0"/>
                <a:cs typeface="Open Sans" panose="020B0606030504020204" pitchFamily="34" charset="0"/>
              </a:rPr>
              <a:t>Critical Discourse Analysis (CDA) </a:t>
            </a:r>
            <a:r>
              <a:rPr lang="en-AU" dirty="0">
                <a:effectLst/>
                <a:latin typeface="Open Sans" panose="020B0606030504020204" pitchFamily="34" charset="0"/>
                <a:ea typeface="Open Sans" panose="020B0606030504020204" pitchFamily="34" charset="0"/>
                <a:cs typeface="Open Sans" panose="020B0606030504020204" pitchFamily="34" charset="0"/>
              </a:rPr>
              <a:t>is a qualitative research method that explores the ways in which social power, abuse, domination, and inequalities are enacted, reproduced, and resisted in text and talk across both social and political contexts (</a:t>
            </a:r>
            <a:r>
              <a:rPr lang="en-AU" dirty="0" err="1">
                <a:effectLst/>
                <a:latin typeface="Open Sans" panose="020B0606030504020204" pitchFamily="34" charset="0"/>
                <a:ea typeface="Open Sans" panose="020B0606030504020204" pitchFamily="34" charset="0"/>
                <a:cs typeface="Open Sans" panose="020B0606030504020204" pitchFamily="34" charset="0"/>
              </a:rPr>
              <a:t>Benjaminsen</a:t>
            </a:r>
            <a:r>
              <a:rPr lang="en-AU" dirty="0">
                <a:effectLst/>
                <a:latin typeface="Open Sans" panose="020B0606030504020204" pitchFamily="34" charset="0"/>
                <a:ea typeface="Open Sans" panose="020B0606030504020204" pitchFamily="34" charset="0"/>
                <a:cs typeface="Open Sans" panose="020B0606030504020204" pitchFamily="34" charset="0"/>
              </a:rPr>
              <a:t> &amp; </a:t>
            </a:r>
            <a:r>
              <a:rPr lang="en-AU" dirty="0" err="1">
                <a:effectLst/>
                <a:latin typeface="Open Sans" panose="020B0606030504020204" pitchFamily="34" charset="0"/>
                <a:ea typeface="Open Sans" panose="020B0606030504020204" pitchFamily="34" charset="0"/>
                <a:cs typeface="Open Sans" panose="020B0606030504020204" pitchFamily="34" charset="0"/>
              </a:rPr>
              <a:t>Svarstad</a:t>
            </a:r>
            <a:r>
              <a:rPr lang="en-AU" dirty="0">
                <a:effectLst/>
                <a:latin typeface="Open Sans" panose="020B0606030504020204" pitchFamily="34" charset="0"/>
                <a:ea typeface="Open Sans" panose="020B0606030504020204" pitchFamily="34" charset="0"/>
                <a:cs typeface="Open Sans" panose="020B0606030504020204" pitchFamily="34" charset="0"/>
              </a:rPr>
              <a:t>, 2019). </a:t>
            </a:r>
            <a:endParaRPr lang="en-AU"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80" name="Google Shape;280;p40"/>
          <p:cNvSpPr txBox="1"/>
          <p:nvPr/>
        </p:nvSpPr>
        <p:spPr>
          <a:xfrm>
            <a:off x="5255597" y="1861376"/>
            <a:ext cx="3012610" cy="461700"/>
          </a:xfrm>
          <a:prstGeom prst="rect">
            <a:avLst/>
          </a:prstGeom>
          <a:noFill/>
          <a:ln>
            <a:noFill/>
          </a:ln>
        </p:spPr>
        <p:txBody>
          <a:bodyPr spcFirstLastPara="1" wrap="square" lIns="91425" tIns="91425" rIns="91425" bIns="91425" anchor="t" anchorCtr="0">
            <a:noAutofit/>
          </a:bodyPr>
          <a:lstStyle/>
          <a:p>
            <a:pPr algn="ctr">
              <a:lnSpc>
                <a:spcPct val="115000"/>
              </a:lnSpc>
              <a:spcAft>
                <a:spcPts val="800"/>
              </a:spcAft>
            </a:pPr>
            <a:r>
              <a:rPr lang="en-AU" sz="1200" kern="100" dirty="0">
                <a:latin typeface="Open Sans" panose="020B0606030504020204" pitchFamily="34" charset="0"/>
                <a:ea typeface="Open Sans" panose="020B0606030504020204" pitchFamily="34" charset="0"/>
                <a:cs typeface="Open Sans" panose="020B0606030504020204" pitchFamily="34" charset="0"/>
              </a:rPr>
              <a:t>I will be using </a:t>
            </a:r>
            <a:r>
              <a:rPr lang="en-AU" sz="1200" kern="100" dirty="0">
                <a:effectLst/>
                <a:latin typeface="Open Sans" panose="020B0606030504020204" pitchFamily="34" charset="0"/>
                <a:ea typeface="Open Sans" panose="020B0606030504020204" pitchFamily="34" charset="0"/>
                <a:cs typeface="Open Sans" panose="020B0606030504020204" pitchFamily="34" charset="0"/>
              </a:rPr>
              <a:t>a tabular format to conduct my discourse analysis. The left column depicts my point of analysis as described by my chosen scholar; the central column depicts quotes from the text that align with this point; and the third column acts as my running commentary supported by links to previous research. </a:t>
            </a:r>
          </a:p>
          <a:p>
            <a:pPr marL="0" lvl="0" indent="0" algn="ctr" rtl="0">
              <a:spcBef>
                <a:spcPts val="0"/>
              </a:spcBef>
              <a:spcAft>
                <a:spcPts val="0"/>
              </a:spcAft>
              <a:buNone/>
            </a:pPr>
            <a:endParaRPr lang="en-AU" sz="105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screenshot of a white sheet&#10;&#10;Description automatically generated">
            <a:extLst>
              <a:ext uri="{FF2B5EF4-FFF2-40B4-BE49-F238E27FC236}">
                <a16:creationId xmlns:a16="http://schemas.microsoft.com/office/drawing/2014/main" id="{DE5A2243-4046-D647-9779-2DE329E5EED1}"/>
              </a:ext>
            </a:extLst>
          </p:cNvPr>
          <p:cNvPicPr>
            <a:picLocks noChangeAspect="1"/>
          </p:cNvPicPr>
          <p:nvPr/>
        </p:nvPicPr>
        <p:blipFill>
          <a:blip r:embed="rId3"/>
          <a:stretch>
            <a:fillRect/>
          </a:stretch>
        </p:blipFill>
        <p:spPr>
          <a:xfrm>
            <a:off x="189588" y="1670601"/>
            <a:ext cx="4936520" cy="3291013"/>
          </a:xfrm>
          <a:prstGeom prst="rect">
            <a:avLst/>
          </a:prstGeom>
        </p:spPr>
      </p:pic>
      <p:sp>
        <p:nvSpPr>
          <p:cNvPr id="4" name="Left Arrow 3">
            <a:extLst>
              <a:ext uri="{FF2B5EF4-FFF2-40B4-BE49-F238E27FC236}">
                <a16:creationId xmlns:a16="http://schemas.microsoft.com/office/drawing/2014/main" id="{3ABF44F9-1BA4-90F6-C57B-4C73926AC038}"/>
              </a:ext>
            </a:extLst>
          </p:cNvPr>
          <p:cNvSpPr/>
          <p:nvPr/>
        </p:nvSpPr>
        <p:spPr>
          <a:xfrm>
            <a:off x="5192202" y="4160149"/>
            <a:ext cx="3076005" cy="747422"/>
          </a:xfrm>
          <a:prstGeom prst="leftArrow">
            <a:avLst>
              <a:gd name="adj1" fmla="val 100000"/>
              <a:gd name="adj2" fmla="val 7340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The examples in this slideshow stem from a practice analysis I completed for ASH401 of media articles.</a:t>
            </a:r>
            <a:endParaRPr lang="en-US" sz="1000" b="1"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42"/>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310" name="Google Shape;310;p42"/>
          <p:cNvSpPr txBox="1">
            <a:spLocks noGrp="1"/>
          </p:cNvSpPr>
          <p:nvPr>
            <p:ph type="title"/>
          </p:nvPr>
        </p:nvSpPr>
        <p:spPr>
          <a:xfrm>
            <a:off x="2947274" y="324880"/>
            <a:ext cx="47688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0" dirty="0"/>
              <a:t>FARELLY (2019)</a:t>
            </a:r>
            <a:endParaRPr sz="2800" b="0" dirty="0"/>
          </a:p>
        </p:txBody>
      </p:sp>
      <p:pic>
        <p:nvPicPr>
          <p:cNvPr id="311" name="Google Shape;311;p42"/>
          <p:cNvPicPr preferRelativeResize="0">
            <a:picLocks noGrp="1"/>
          </p:cNvPicPr>
          <p:nvPr>
            <p:ph type="pic" idx="2"/>
          </p:nvPr>
        </p:nvPicPr>
        <p:blipFill rotWithShape="1">
          <a:blip r:embed="rId3">
            <a:alphaModFix/>
          </a:blip>
          <a:srcRect l="15248" t="9836" r="37041" b="35815"/>
          <a:stretch/>
        </p:blipFill>
        <p:spPr>
          <a:xfrm>
            <a:off x="0" y="2603300"/>
            <a:ext cx="2493599" cy="2130301"/>
          </a:xfrm>
          <a:prstGeom prst="rect">
            <a:avLst/>
          </a:prstGeom>
        </p:spPr>
      </p:pic>
      <p:sp>
        <p:nvSpPr>
          <p:cNvPr id="312" name="Google Shape;312;p42">
            <a:hlinkClick r:id="" action="ppaction://hlinkshowjump?jump=nextslide"/>
          </p:cNvPr>
          <p:cNvSpPr/>
          <p:nvPr/>
        </p:nvSpPr>
        <p:spPr>
          <a:xfrm>
            <a:off x="6196727" y="577011"/>
            <a:ext cx="2249400" cy="371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2"/>
                </a:solidFill>
                <a:latin typeface="Open Sans"/>
                <a:ea typeface="Open Sans"/>
                <a:cs typeface="Open Sans"/>
                <a:sym typeface="Open Sans"/>
              </a:rPr>
              <a:t>&gt;</a:t>
            </a:r>
            <a:endParaRPr>
              <a:solidFill>
                <a:schemeClr val="lt2"/>
              </a:solidFill>
              <a:latin typeface="Open Sans"/>
              <a:ea typeface="Open Sans"/>
              <a:cs typeface="Open Sans"/>
              <a:sym typeface="Open Sans"/>
            </a:endParaRPr>
          </a:p>
        </p:txBody>
      </p:sp>
      <p:pic>
        <p:nvPicPr>
          <p:cNvPr id="313" name="Google Shape;313;p42"/>
          <p:cNvPicPr preferRelativeResize="0">
            <a:picLocks noGrp="1"/>
          </p:cNvPicPr>
          <p:nvPr>
            <p:ph type="pic" idx="3"/>
          </p:nvPr>
        </p:nvPicPr>
        <p:blipFill rotWithShape="1">
          <a:blip r:embed="rId4">
            <a:alphaModFix/>
          </a:blip>
          <a:srcRect l="16680" t="19953" r="22440" b="2013"/>
          <a:stretch/>
        </p:blipFill>
        <p:spPr>
          <a:xfrm>
            <a:off x="0" y="409725"/>
            <a:ext cx="2493599" cy="2130301"/>
          </a:xfrm>
          <a:prstGeom prst="rect">
            <a:avLst/>
          </a:prstGeom>
        </p:spPr>
      </p:pic>
      <p:graphicFrame>
        <p:nvGraphicFramePr>
          <p:cNvPr id="2" name="Table 1">
            <a:extLst>
              <a:ext uri="{FF2B5EF4-FFF2-40B4-BE49-F238E27FC236}">
                <a16:creationId xmlns:a16="http://schemas.microsoft.com/office/drawing/2014/main" id="{353FC013-21FA-EEB9-9155-6A05B325C775}"/>
              </a:ext>
            </a:extLst>
          </p:cNvPr>
          <p:cNvGraphicFramePr>
            <a:graphicFrameLocks noGrp="1"/>
          </p:cNvGraphicFramePr>
          <p:nvPr>
            <p:extLst>
              <p:ext uri="{D42A27DB-BD31-4B8C-83A1-F6EECF244321}">
                <p14:modId xmlns:p14="http://schemas.microsoft.com/office/powerpoint/2010/main" val="717920889"/>
              </p:ext>
            </p:extLst>
          </p:nvPr>
        </p:nvGraphicFramePr>
        <p:xfrm>
          <a:off x="2641454" y="1766012"/>
          <a:ext cx="5804673" cy="979043"/>
        </p:xfrm>
        <a:graphic>
          <a:graphicData uri="http://schemas.openxmlformats.org/drawingml/2006/table">
            <a:tbl>
              <a:tblPr firstRow="1" firstCol="1" bandRow="1">
                <a:tableStyleId>{C9829C07-5D4E-4E9A-9E99-84366E2AB5EB}</a:tableStyleId>
              </a:tblPr>
              <a:tblGrid>
                <a:gridCol w="5804673">
                  <a:extLst>
                    <a:ext uri="{9D8B030D-6E8A-4147-A177-3AD203B41FA5}">
                      <a16:colId xmlns:a16="http://schemas.microsoft.com/office/drawing/2014/main" val="1635123703"/>
                    </a:ext>
                  </a:extLst>
                </a:gridCol>
              </a:tblGrid>
              <a:tr h="0">
                <a:tc>
                  <a:txBody>
                    <a:bodyPr/>
                    <a:lstStyle/>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The conceptual metaphors associated with a discourse.</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The field in which the vocabulary of a discourse is primarily associated.</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The classification system implied.</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spcAft>
                          <a:spcPts val="800"/>
                        </a:spcAft>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The system of values implied by a discourse.</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660607093"/>
                  </a:ext>
                </a:extLst>
              </a:tr>
            </a:tbl>
          </a:graphicData>
        </a:graphic>
      </p:graphicFrame>
      <p:sp>
        <p:nvSpPr>
          <p:cNvPr id="4" name="Rectangle 1">
            <a:extLst>
              <a:ext uri="{FF2B5EF4-FFF2-40B4-BE49-F238E27FC236}">
                <a16:creationId xmlns:a16="http://schemas.microsoft.com/office/drawing/2014/main" id="{50F35240-6673-590B-0E35-29F103EB4C22}"/>
              </a:ext>
            </a:extLst>
          </p:cNvPr>
          <p:cNvSpPr>
            <a:spLocks noChangeArrowheads="1"/>
          </p:cNvSpPr>
          <p:nvPr/>
        </p:nvSpPr>
        <p:spPr bwMode="auto">
          <a:xfrm>
            <a:off x="2641454" y="1166680"/>
            <a:ext cx="58046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Characteristics of discourses which are successful in influencing action, as highlighted by </a:t>
            </a:r>
            <a:r>
              <a:rPr kumimoji="0" lang="en-US" altLang="en-US" sz="11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Farrelly</a:t>
            </a:r>
            <a:r>
              <a:rPr kumimoji="0" lang="en-US"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(2019, p. 16).</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screenshot of a white sheet&#10;&#10;Description automatically generated">
            <a:extLst>
              <a:ext uri="{FF2B5EF4-FFF2-40B4-BE49-F238E27FC236}">
                <a16:creationId xmlns:a16="http://schemas.microsoft.com/office/drawing/2014/main" id="{A321948A-4FA2-BE64-B3A6-CD1737EAA910}"/>
              </a:ext>
            </a:extLst>
          </p:cNvPr>
          <p:cNvPicPr>
            <a:picLocks noChangeAspect="1"/>
          </p:cNvPicPr>
          <p:nvPr/>
        </p:nvPicPr>
        <p:blipFill>
          <a:blip r:embed="rId5"/>
          <a:stretch>
            <a:fillRect/>
          </a:stretch>
        </p:blipFill>
        <p:spPr>
          <a:xfrm>
            <a:off x="3119580" y="2913500"/>
            <a:ext cx="4936520" cy="32910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2188414" y="335311"/>
            <a:ext cx="4767171" cy="110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FAIRCLOUGH (2003)</a:t>
            </a:r>
            <a:endParaRPr sz="3600" dirty="0"/>
          </a:p>
        </p:txBody>
      </p:sp>
      <p:sp>
        <p:nvSpPr>
          <p:cNvPr id="319" name="Google Shape;319;p43"/>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434343"/>
                </a:solidFill>
              </a:rPr>
              <a:t>7</a:t>
            </a:fld>
            <a:endParaRPr>
              <a:solidFill>
                <a:srgbClr val="434343"/>
              </a:solidFill>
            </a:endParaRPr>
          </a:p>
        </p:txBody>
      </p:sp>
      <p:graphicFrame>
        <p:nvGraphicFramePr>
          <p:cNvPr id="4" name="Table 3">
            <a:extLst>
              <a:ext uri="{FF2B5EF4-FFF2-40B4-BE49-F238E27FC236}">
                <a16:creationId xmlns:a16="http://schemas.microsoft.com/office/drawing/2014/main" id="{35F9EEDB-01B2-B784-2FA1-C264F0B59438}"/>
              </a:ext>
            </a:extLst>
          </p:cNvPr>
          <p:cNvGraphicFramePr>
            <a:graphicFrameLocks noGrp="1"/>
          </p:cNvGraphicFramePr>
          <p:nvPr>
            <p:extLst>
              <p:ext uri="{D42A27DB-BD31-4B8C-83A1-F6EECF244321}">
                <p14:modId xmlns:p14="http://schemas.microsoft.com/office/powerpoint/2010/main" val="221282443"/>
              </p:ext>
            </p:extLst>
          </p:nvPr>
        </p:nvGraphicFramePr>
        <p:xfrm>
          <a:off x="206623" y="1797387"/>
          <a:ext cx="3379415" cy="2236343"/>
        </p:xfrm>
        <a:graphic>
          <a:graphicData uri="http://schemas.openxmlformats.org/drawingml/2006/table">
            <a:tbl>
              <a:tblPr firstRow="1" firstCol="1" bandRow="1">
                <a:tableStyleId>{C9829C07-5D4E-4E9A-9E99-84366E2AB5EB}</a:tableStyleId>
              </a:tblPr>
              <a:tblGrid>
                <a:gridCol w="3379415">
                  <a:extLst>
                    <a:ext uri="{9D8B030D-6E8A-4147-A177-3AD203B41FA5}">
                      <a16:colId xmlns:a16="http://schemas.microsoft.com/office/drawing/2014/main" val="3921508733"/>
                    </a:ext>
                  </a:extLst>
                </a:gridCol>
              </a:tblGrid>
              <a:tr h="583129">
                <a:tc>
                  <a:txBody>
                    <a:bodyPr/>
                    <a:lstStyle/>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Casual</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50000"/>
                        </a:lnSpc>
                        <a:buFont typeface="Courier New" panose="02070309020205020404" pitchFamily="49" charset="0"/>
                        <a:buChar char="o"/>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Giving reasons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because</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50000"/>
                        </a:lnSpc>
                        <a:buFont typeface="Courier New" panose="02070309020205020404" pitchFamily="49" charset="0"/>
                        <a:buChar char="o"/>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Giving consequences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was, so</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50000"/>
                        </a:lnSpc>
                        <a:buFont typeface="Courier New" panose="02070309020205020404" pitchFamily="49" charset="0"/>
                        <a:buChar char="o"/>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Giving purposes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in order to, so that</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Conditional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if, then</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Temporal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when</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Additive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and</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Elaborative (no conjunction, typically)</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50000"/>
                        </a:lnSpc>
                        <a:spcAft>
                          <a:spcPts val="800"/>
                        </a:spcAft>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Contrastive (</a:t>
                      </a:r>
                      <a:r>
                        <a:rPr lang="en-AU" sz="1100" i="1" kern="0" dirty="0">
                          <a:effectLst/>
                          <a:latin typeface="Open Sans" panose="020B0606030504020204" pitchFamily="34" charset="0"/>
                          <a:ea typeface="Open Sans" panose="020B0606030504020204" pitchFamily="34" charset="0"/>
                          <a:cs typeface="Open Sans" panose="020B0606030504020204" pitchFamily="34" charset="0"/>
                        </a:rPr>
                        <a:t>but</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4090466338"/>
                  </a:ext>
                </a:extLst>
              </a:tr>
            </a:tbl>
          </a:graphicData>
        </a:graphic>
      </p:graphicFrame>
      <p:sp>
        <p:nvSpPr>
          <p:cNvPr id="5" name="Rectangle 1">
            <a:extLst>
              <a:ext uri="{FF2B5EF4-FFF2-40B4-BE49-F238E27FC236}">
                <a16:creationId xmlns:a16="http://schemas.microsoft.com/office/drawing/2014/main" id="{1E73BAE0-5CA9-934F-F697-9DEFF80F4594}"/>
              </a:ext>
            </a:extLst>
          </p:cNvPr>
          <p:cNvSpPr>
            <a:spLocks noChangeArrowheads="1"/>
          </p:cNvSpPr>
          <p:nvPr/>
        </p:nvSpPr>
        <p:spPr bwMode="auto">
          <a:xfrm>
            <a:off x="612462" y="1071276"/>
            <a:ext cx="77602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List of types of semantic relationships and the conjunctions that identify them (Fairclough, 2003, p. 89).</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screenshot of a white sheet&#10;&#10;Description automatically generated">
            <a:extLst>
              <a:ext uri="{FF2B5EF4-FFF2-40B4-BE49-F238E27FC236}">
                <a16:creationId xmlns:a16="http://schemas.microsoft.com/office/drawing/2014/main" id="{A276045F-AEA9-FDF3-A359-ED3D9FE580EA}"/>
              </a:ext>
            </a:extLst>
          </p:cNvPr>
          <p:cNvPicPr>
            <a:picLocks noChangeAspect="1"/>
          </p:cNvPicPr>
          <p:nvPr/>
        </p:nvPicPr>
        <p:blipFill>
          <a:blip r:embed="rId3"/>
          <a:stretch>
            <a:fillRect/>
          </a:stretch>
        </p:blipFill>
        <p:spPr>
          <a:xfrm>
            <a:off x="3792772" y="1626043"/>
            <a:ext cx="5242528" cy="26994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54"/>
          <p:cNvSpPr txBox="1">
            <a:spLocks noGrp="1"/>
          </p:cNvSpPr>
          <p:nvPr>
            <p:ph type="title"/>
          </p:nvPr>
        </p:nvSpPr>
        <p:spPr>
          <a:xfrm>
            <a:off x="4009300" y="76232"/>
            <a:ext cx="4419600" cy="77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VAN LEEUWEN (1995)</a:t>
            </a:r>
            <a:endParaRPr sz="3200" dirty="0"/>
          </a:p>
        </p:txBody>
      </p:sp>
      <p:sp>
        <p:nvSpPr>
          <p:cNvPr id="449" name="Google Shape;449;p54"/>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450" name="Google Shape;450;p54">
            <a:hlinkClick r:id="" action="ppaction://hlinkshowjump?jump=nextslide"/>
          </p:cNvPr>
          <p:cNvSpPr/>
          <p:nvPr/>
        </p:nvSpPr>
        <p:spPr>
          <a:xfrm>
            <a:off x="7352505" y="4598260"/>
            <a:ext cx="1638000" cy="371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2"/>
                </a:solidFill>
                <a:latin typeface="Open Sans"/>
                <a:ea typeface="Open Sans"/>
                <a:cs typeface="Open Sans"/>
                <a:sym typeface="Open Sans"/>
              </a:rPr>
              <a:t>&gt;</a:t>
            </a:r>
            <a:endParaRPr>
              <a:solidFill>
                <a:schemeClr val="lt2"/>
              </a:solidFill>
              <a:latin typeface="Open Sans"/>
              <a:ea typeface="Open Sans"/>
              <a:cs typeface="Open Sans"/>
              <a:sym typeface="Open Sans"/>
            </a:endParaRPr>
          </a:p>
        </p:txBody>
      </p:sp>
      <p:pic>
        <p:nvPicPr>
          <p:cNvPr id="451" name="Google Shape;451;p54"/>
          <p:cNvPicPr preferRelativeResize="0">
            <a:picLocks noGrp="1"/>
          </p:cNvPicPr>
          <p:nvPr>
            <p:ph type="pic" idx="2"/>
          </p:nvPr>
        </p:nvPicPr>
        <p:blipFill rotWithShape="1">
          <a:blip r:embed="rId3">
            <a:alphaModFix/>
          </a:blip>
          <a:srcRect t="23681" r="61207"/>
          <a:stretch/>
        </p:blipFill>
        <p:spPr>
          <a:xfrm>
            <a:off x="715100" y="839400"/>
            <a:ext cx="2669102" cy="3499799"/>
          </a:xfrm>
          <a:prstGeom prst="rect">
            <a:avLst/>
          </a:prstGeom>
        </p:spPr>
      </p:pic>
      <p:graphicFrame>
        <p:nvGraphicFramePr>
          <p:cNvPr id="5" name="Table 4">
            <a:extLst>
              <a:ext uri="{FF2B5EF4-FFF2-40B4-BE49-F238E27FC236}">
                <a16:creationId xmlns:a16="http://schemas.microsoft.com/office/drawing/2014/main" id="{56E6BB89-3395-AC78-F9A9-98FCDE0DE197}"/>
              </a:ext>
            </a:extLst>
          </p:cNvPr>
          <p:cNvGraphicFramePr>
            <a:graphicFrameLocks noGrp="1"/>
          </p:cNvGraphicFramePr>
          <p:nvPr>
            <p:extLst>
              <p:ext uri="{D42A27DB-BD31-4B8C-83A1-F6EECF244321}">
                <p14:modId xmlns:p14="http://schemas.microsoft.com/office/powerpoint/2010/main" val="147682840"/>
              </p:ext>
            </p:extLst>
          </p:nvPr>
        </p:nvGraphicFramePr>
        <p:xfrm>
          <a:off x="5629521" y="1233551"/>
          <a:ext cx="3297371" cy="1481963"/>
        </p:xfrm>
        <a:graphic>
          <a:graphicData uri="http://schemas.openxmlformats.org/drawingml/2006/table">
            <a:tbl>
              <a:tblPr firstRow="1" firstCol="1" bandRow="1">
                <a:tableStyleId>{C9829C07-5D4E-4E9A-9E99-84366E2AB5EB}</a:tableStyleId>
              </a:tblPr>
              <a:tblGrid>
                <a:gridCol w="3297371">
                  <a:extLst>
                    <a:ext uri="{9D8B030D-6E8A-4147-A177-3AD203B41FA5}">
                      <a16:colId xmlns:a16="http://schemas.microsoft.com/office/drawing/2014/main" val="2412480378"/>
                    </a:ext>
                  </a:extLst>
                </a:gridCol>
              </a:tblGrid>
              <a:tr h="0">
                <a:tc>
                  <a:txBody>
                    <a:bodyPr/>
                    <a:lstStyle/>
                    <a:p>
                      <a:pPr marL="342900" lvl="0" indent="-342900" algn="just">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material or semiotic?</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activated or deactivated?</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transactive?</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instrumental?</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50000"/>
                        </a:lnSpc>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a:t>
                      </a:r>
                      <a:r>
                        <a:rPr lang="en-AU" sz="1100" kern="0" dirty="0" err="1">
                          <a:effectLst/>
                          <a:latin typeface="Open Sans" panose="020B0606030504020204" pitchFamily="34" charset="0"/>
                          <a:ea typeface="Open Sans" panose="020B0606030504020204" pitchFamily="34" charset="0"/>
                          <a:cs typeface="Open Sans" panose="020B0606030504020204" pitchFamily="34" charset="0"/>
                        </a:rPr>
                        <a:t>agentalised</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 or </a:t>
                      </a:r>
                      <a:r>
                        <a:rPr lang="en-AU" sz="1100" kern="0" dirty="0" err="1">
                          <a:effectLst/>
                          <a:latin typeface="Open Sans" panose="020B0606030504020204" pitchFamily="34" charset="0"/>
                          <a:ea typeface="Open Sans" panose="020B0606030504020204" pitchFamily="34" charset="0"/>
                          <a:cs typeface="Open Sans" panose="020B0606030504020204" pitchFamily="34" charset="0"/>
                        </a:rPr>
                        <a:t>deagentalised</a:t>
                      </a:r>
                      <a:r>
                        <a:rPr lang="en-AU" sz="1100" kern="0" dirty="0">
                          <a:effectLst/>
                          <a:latin typeface="Open Sans" panose="020B0606030504020204" pitchFamily="34" charset="0"/>
                          <a:ea typeface="Open Sans" panose="020B0606030504020204" pitchFamily="34" charset="0"/>
                          <a:cs typeface="Open Sans" panose="020B0606030504020204" pitchFamily="34" charset="0"/>
                        </a:rPr>
                        <a:t>?</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50000"/>
                        </a:lnSpc>
                        <a:spcAft>
                          <a:spcPts val="800"/>
                        </a:spcAft>
                        <a:buFont typeface="Symbol" pitchFamily="2" charset="2"/>
                        <a:buChar char=""/>
                      </a:pPr>
                      <a:r>
                        <a:rPr lang="en-AU" sz="1100" kern="0" dirty="0">
                          <a:effectLst/>
                          <a:latin typeface="Open Sans" panose="020B0606030504020204" pitchFamily="34" charset="0"/>
                          <a:ea typeface="Open Sans" panose="020B0606030504020204" pitchFamily="34" charset="0"/>
                          <a:cs typeface="Open Sans" panose="020B0606030504020204" pitchFamily="34" charset="0"/>
                        </a:rPr>
                        <a:t>Is the action abstracted or generalised?</a:t>
                      </a:r>
                      <a:endParaRPr lang="en-AU" sz="11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223024025"/>
                  </a:ext>
                </a:extLst>
              </a:tr>
            </a:tbl>
          </a:graphicData>
        </a:graphic>
      </p:graphicFrame>
      <p:sp>
        <p:nvSpPr>
          <p:cNvPr id="6" name="Rectangle 1">
            <a:extLst>
              <a:ext uri="{FF2B5EF4-FFF2-40B4-BE49-F238E27FC236}">
                <a16:creationId xmlns:a16="http://schemas.microsoft.com/office/drawing/2014/main" id="{633176C1-DA72-484E-4D50-78F4E8C59DDF}"/>
              </a:ext>
            </a:extLst>
          </p:cNvPr>
          <p:cNvSpPr>
            <a:spLocks noChangeArrowheads="1"/>
          </p:cNvSpPr>
          <p:nvPr/>
        </p:nvSpPr>
        <p:spPr bwMode="auto">
          <a:xfrm>
            <a:off x="3609893" y="727809"/>
            <a:ext cx="5208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Theo van Leeuwen's (1995) set of categories for the analysis of the representation of social action.</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white rectangular box with black text&#10;&#10;Description automatically generated">
            <a:extLst>
              <a:ext uri="{FF2B5EF4-FFF2-40B4-BE49-F238E27FC236}">
                <a16:creationId xmlns:a16="http://schemas.microsoft.com/office/drawing/2014/main" id="{C377FCE4-DD56-BDC3-913C-5CBB13727E80}"/>
              </a:ext>
            </a:extLst>
          </p:cNvPr>
          <p:cNvPicPr>
            <a:picLocks noChangeAspect="1"/>
          </p:cNvPicPr>
          <p:nvPr/>
        </p:nvPicPr>
        <p:blipFill>
          <a:blip r:embed="rId4"/>
          <a:stretch>
            <a:fillRect/>
          </a:stretch>
        </p:blipFill>
        <p:spPr>
          <a:xfrm>
            <a:off x="391602" y="1672649"/>
            <a:ext cx="5088020" cy="2925611"/>
          </a:xfrm>
          <a:prstGeom prst="rect">
            <a:avLst/>
          </a:prstGeom>
        </p:spPr>
      </p:pic>
      <p:pic>
        <p:nvPicPr>
          <p:cNvPr id="4" name="Google Shape;331;p44">
            <a:extLst>
              <a:ext uri="{FF2B5EF4-FFF2-40B4-BE49-F238E27FC236}">
                <a16:creationId xmlns:a16="http://schemas.microsoft.com/office/drawing/2014/main" id="{710A7ADD-3CE2-D450-40C1-0E122F7EF670}"/>
              </a:ext>
            </a:extLst>
          </p:cNvPr>
          <p:cNvPicPr preferRelativeResize="0">
            <a:picLocks/>
          </p:cNvPicPr>
          <p:nvPr/>
        </p:nvPicPr>
        <p:blipFill rotWithShape="1">
          <a:blip r:embed="rId5">
            <a:alphaModFix/>
          </a:blip>
          <a:srcRect l="5790" r="5799"/>
          <a:stretch/>
        </p:blipFill>
        <p:spPr>
          <a:xfrm>
            <a:off x="6281156" y="3020107"/>
            <a:ext cx="1994102" cy="15032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233800" y="82769"/>
            <a:ext cx="4845800" cy="121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AU" sz="2800" b="1" dirty="0">
                <a:latin typeface="IBM Plex Sans Thai"/>
                <a:ea typeface="IBM Plex Sans Thai"/>
                <a:cs typeface="IBM Plex Sans Thai"/>
                <a:sym typeface="IBM Plex Sans Thai"/>
              </a:rPr>
              <a:t>PRELIMINARY FINDINGS</a:t>
            </a:r>
            <a:endParaRPr sz="2800" dirty="0"/>
          </a:p>
        </p:txBody>
      </p:sp>
      <p:sp>
        <p:nvSpPr>
          <p:cNvPr id="327" name="Google Shape;327;p44"/>
          <p:cNvSpPr txBox="1">
            <a:spLocks noGrp="1"/>
          </p:cNvSpPr>
          <p:nvPr>
            <p:ph type="subTitle" idx="1"/>
          </p:nvPr>
        </p:nvSpPr>
        <p:spPr>
          <a:xfrm>
            <a:off x="162901" y="1221807"/>
            <a:ext cx="4383759" cy="393600"/>
          </a:xfrm>
          <a:prstGeom prst="rect">
            <a:avLst/>
          </a:prstGeom>
        </p:spPr>
        <p:txBody>
          <a:bodyPr spcFirstLastPara="1" wrap="square" lIns="91425" tIns="91425" rIns="91425" bIns="91425" anchor="t" anchorCtr="0">
            <a:noAutofit/>
          </a:bodyPr>
          <a:lstStyle/>
          <a:p>
            <a:pPr marL="342900" lvl="0" indent="-342900" algn="just">
              <a:lnSpc>
                <a:spcPct val="115000"/>
              </a:lnSpc>
              <a:buFont typeface="Symbol" pitchFamily="2" charset="2"/>
              <a:buChar char=""/>
            </a:pPr>
            <a:r>
              <a:rPr lang="en-AU" sz="1500" kern="100" dirty="0">
                <a:effectLst/>
                <a:latin typeface="Open Sans" panose="020B0606030504020204" pitchFamily="34" charset="0"/>
                <a:ea typeface="Open Sans" panose="020B0606030504020204" pitchFamily="34" charset="0"/>
                <a:cs typeface="Open Sans" panose="020B0606030504020204" pitchFamily="34" charset="0"/>
              </a:rPr>
              <a:t>Resilience often acts as an “aspirational rhetorical device”. </a:t>
            </a:r>
          </a:p>
          <a:p>
            <a:pPr marL="0" lvl="0" indent="0" algn="just">
              <a:lnSpc>
                <a:spcPct val="115000"/>
              </a:lnSpc>
            </a:pPr>
            <a:endParaRPr lang="en-AU" sz="15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15000"/>
              </a:lnSpc>
              <a:buFont typeface="Symbol" pitchFamily="2" charset="2"/>
              <a:buChar char=""/>
            </a:pPr>
            <a:r>
              <a:rPr lang="en-AU" sz="1500" kern="100" dirty="0">
                <a:effectLst/>
                <a:latin typeface="Open Sans" panose="020B0606030504020204" pitchFamily="34" charset="0"/>
                <a:ea typeface="Open Sans" panose="020B0606030504020204" pitchFamily="34" charset="0"/>
                <a:cs typeface="Open Sans" panose="020B0606030504020204" pitchFamily="34" charset="0"/>
              </a:rPr>
              <a:t>The personification of natural disasters in policy as “villains” to perpetuate an “us vs. them” / “humanity vs. nature” storyline. </a:t>
            </a:r>
          </a:p>
          <a:p>
            <a:pPr marL="0" lvl="0" indent="0" algn="just">
              <a:lnSpc>
                <a:spcPct val="115000"/>
              </a:lnSpc>
            </a:pPr>
            <a:endParaRPr lang="en-AU" sz="15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15000"/>
              </a:lnSpc>
              <a:buFont typeface="Symbol" pitchFamily="2" charset="2"/>
              <a:buChar char=""/>
            </a:pPr>
            <a:r>
              <a:rPr lang="en-AU" sz="1500" kern="100" dirty="0">
                <a:effectLst/>
                <a:latin typeface="Open Sans" panose="020B0606030504020204" pitchFamily="34" charset="0"/>
                <a:ea typeface="Open Sans" panose="020B0606030504020204" pitchFamily="34" charset="0"/>
                <a:cs typeface="Open Sans" panose="020B0606030504020204" pitchFamily="34" charset="0"/>
              </a:rPr>
              <a:t>The voices of experts and government officials are prioritised over community expertise/experience. </a:t>
            </a:r>
          </a:p>
          <a:p>
            <a:pPr marL="0" lvl="0" indent="0" algn="just">
              <a:lnSpc>
                <a:spcPct val="115000"/>
              </a:lnSpc>
            </a:pPr>
            <a:endParaRPr lang="en-AU" sz="15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15000"/>
              </a:lnSpc>
              <a:spcAft>
                <a:spcPts val="800"/>
              </a:spcAft>
              <a:buFont typeface="Symbol" pitchFamily="2" charset="2"/>
              <a:buChar char=""/>
            </a:pPr>
            <a:r>
              <a:rPr lang="en-AU" sz="1500" kern="100" dirty="0">
                <a:effectLst/>
                <a:latin typeface="Open Sans" panose="020B0606030504020204" pitchFamily="34" charset="0"/>
                <a:ea typeface="Open Sans" panose="020B0606030504020204" pitchFamily="34" charset="0"/>
                <a:cs typeface="Open Sans" panose="020B0606030504020204" pitchFamily="34" charset="0"/>
              </a:rPr>
              <a:t>And, finally, resilience is often tied to the concept of “mateship”. </a:t>
            </a:r>
          </a:p>
        </p:txBody>
      </p:sp>
      <p:sp>
        <p:nvSpPr>
          <p:cNvPr id="328" name="Google Shape;328;p44"/>
          <p:cNvSpPr txBox="1">
            <a:spLocks noGrp="1"/>
          </p:cNvSpPr>
          <p:nvPr>
            <p:ph type="sldNum" idx="12"/>
          </p:nvPr>
        </p:nvSpPr>
        <p:spPr>
          <a:xfrm>
            <a:off x="8543884" y="514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330" name="Google Shape;330;p44"/>
          <p:cNvPicPr preferRelativeResize="0">
            <a:picLocks noGrp="1"/>
          </p:cNvPicPr>
          <p:nvPr>
            <p:ph type="pic" idx="3"/>
          </p:nvPr>
        </p:nvPicPr>
        <p:blipFill rotWithShape="1">
          <a:blip r:embed="rId3">
            <a:alphaModFix/>
          </a:blip>
          <a:srcRect r="27530" b="45367"/>
          <a:stretch/>
        </p:blipFill>
        <p:spPr>
          <a:xfrm>
            <a:off x="5079600" y="3105238"/>
            <a:ext cx="1994102" cy="1503299"/>
          </a:xfrm>
          <a:prstGeom prst="rect">
            <a:avLst/>
          </a:prstGeom>
        </p:spPr>
      </p:pic>
      <p:pic>
        <p:nvPicPr>
          <p:cNvPr id="332" name="Google Shape;332;p44"/>
          <p:cNvPicPr preferRelativeResize="0">
            <a:picLocks noGrp="1"/>
          </p:cNvPicPr>
          <p:nvPr>
            <p:ph type="pic" idx="5"/>
          </p:nvPr>
        </p:nvPicPr>
        <p:blipFill rotWithShape="1">
          <a:blip r:embed="rId4">
            <a:alphaModFix/>
          </a:blip>
          <a:srcRect l="5790" r="5799"/>
          <a:stretch/>
        </p:blipFill>
        <p:spPr>
          <a:xfrm>
            <a:off x="5079600" y="534963"/>
            <a:ext cx="1994102" cy="1503298"/>
          </a:xfrm>
          <a:prstGeom prst="rect">
            <a:avLst/>
          </a:prstGeom>
        </p:spPr>
      </p:pic>
      <p:pic>
        <p:nvPicPr>
          <p:cNvPr id="333" name="Google Shape;333;p44"/>
          <p:cNvPicPr preferRelativeResize="0">
            <a:picLocks noGrp="1"/>
          </p:cNvPicPr>
          <p:nvPr>
            <p:ph type="pic" idx="6"/>
          </p:nvPr>
        </p:nvPicPr>
        <p:blipFill rotWithShape="1">
          <a:blip r:embed="rId5">
            <a:alphaModFix/>
          </a:blip>
          <a:srcRect l="5790" r="5799"/>
          <a:stretch/>
        </p:blipFill>
        <p:spPr>
          <a:xfrm>
            <a:off x="7098482" y="534963"/>
            <a:ext cx="1994102" cy="1503298"/>
          </a:xfrm>
          <a:prstGeom prst="rect">
            <a:avLst/>
          </a:prstGeom>
        </p:spPr>
      </p:pic>
      <p:sp>
        <p:nvSpPr>
          <p:cNvPr id="334" name="Google Shape;334;p44">
            <a:hlinkClick r:id="" action="ppaction://hlinkshowjump?jump=nextslide"/>
          </p:cNvPr>
          <p:cNvSpPr/>
          <p:nvPr/>
        </p:nvSpPr>
        <p:spPr>
          <a:xfrm>
            <a:off x="162901" y="144246"/>
            <a:ext cx="1934400" cy="371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2"/>
                </a:solidFill>
                <a:latin typeface="Open Sans"/>
                <a:ea typeface="Open Sans"/>
                <a:cs typeface="Open Sans"/>
                <a:sym typeface="Open Sans"/>
              </a:rPr>
              <a:t>&gt;</a:t>
            </a:r>
            <a:endParaRPr>
              <a:solidFill>
                <a:schemeClr val="lt2"/>
              </a:solidFill>
              <a:latin typeface="Open Sans"/>
              <a:ea typeface="Open Sans"/>
              <a:cs typeface="Open Sans"/>
              <a:sym typeface="Open Sans"/>
            </a:endParaRPr>
          </a:p>
        </p:txBody>
      </p:sp>
      <p:pic>
        <p:nvPicPr>
          <p:cNvPr id="7" name="Picture Placeholder 6" descr="A field of grass and dark clouds&#10;&#10;Description automatically generated">
            <a:extLst>
              <a:ext uri="{FF2B5EF4-FFF2-40B4-BE49-F238E27FC236}">
                <a16:creationId xmlns:a16="http://schemas.microsoft.com/office/drawing/2014/main" id="{14B761B3-86D2-AA46-CB22-82828549604A}"/>
              </a:ext>
            </a:extLst>
          </p:cNvPr>
          <p:cNvPicPr>
            <a:picLocks noGrp="1" noChangeAspect="1"/>
          </p:cNvPicPr>
          <p:nvPr>
            <p:ph type="pic" idx="4"/>
          </p:nvPr>
        </p:nvPicPr>
        <p:blipFill>
          <a:blip r:embed="rId6"/>
          <a:srcRect l="5833" r="5833"/>
          <a:stretch>
            <a:fillRect/>
          </a:stretch>
        </p:blipFill>
        <p:spPr>
          <a:xfrm>
            <a:off x="7098482" y="3105238"/>
            <a:ext cx="1994100" cy="1503300"/>
          </a:xfrm>
        </p:spPr>
      </p:pic>
    </p:spTree>
  </p:cSld>
  <p:clrMapOvr>
    <a:masterClrMapping/>
  </p:clrMapOvr>
</p:sld>
</file>

<file path=ppt/theme/theme1.xml><?xml version="1.0" encoding="utf-8"?>
<a:theme xmlns:a="http://schemas.openxmlformats.org/drawingml/2006/main" name="Climate Impact: Meteorological Changes by Slidesgo">
  <a:themeElements>
    <a:clrScheme name="Simple Light">
      <a:dk1>
        <a:srgbClr val="191919"/>
      </a:dk1>
      <a:lt1>
        <a:srgbClr val="DCE3E4"/>
      </a:lt1>
      <a:dk2>
        <a:srgbClr val="BACFD2"/>
      </a:dk2>
      <a:lt2>
        <a:srgbClr val="8FB1B6"/>
      </a:lt2>
      <a:accent1>
        <a:srgbClr val="F8F5F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693</Words>
  <Application>Microsoft Macintosh PowerPoint</Application>
  <PresentationFormat>On-screen Show (16:9)</PresentationFormat>
  <Paragraphs>76</Paragraphs>
  <Slides>10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IBM Plex Sans Thai</vt:lpstr>
      <vt:lpstr>Open Sans</vt:lpstr>
      <vt:lpstr>IBM Plex Sans Thai Medium</vt:lpstr>
      <vt:lpstr>Courier New</vt:lpstr>
      <vt:lpstr>Symbol</vt:lpstr>
      <vt:lpstr>Climate Impact: Meteorological Changes by Slidesgo</vt:lpstr>
      <vt:lpstr>ACKNOWLEDGEMENT OF COUNTRY</vt:lpstr>
      <vt:lpstr>  A critical discourse analysis of disaster resilience policy and plans of Local Government Areas in Tropical Queensland.  </vt:lpstr>
      <vt:lpstr>PowerPoint Presentation</vt:lpstr>
      <vt:lpstr>THEORETICAL LENS</vt:lpstr>
      <vt:lpstr>METHODOLOGY</vt:lpstr>
      <vt:lpstr>FARELLY (2019)</vt:lpstr>
      <vt:lpstr>FAIRCLOUGH (2003)</vt:lpstr>
      <vt:lpstr>VAN LEEUWEN (1995)</vt:lpstr>
      <vt:lpstr>PRELIMINARY FINDINGS</vt:lpstr>
      <vt:lpstr>  A critical discourse analysis of disaster resilience policy and plans of Local Government Areas in Tropical Queensland.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Asher Watters-Cowan</cp:lastModifiedBy>
  <cp:revision>43</cp:revision>
  <dcterms:modified xsi:type="dcterms:W3CDTF">2024-10-28T06:23:32Z</dcterms:modified>
</cp:coreProperties>
</file>