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75" r:id="rId3"/>
    <p:sldId id="263" r:id="rId4"/>
    <p:sldId id="257" r:id="rId5"/>
    <p:sldId id="262" r:id="rId6"/>
    <p:sldId id="276" r:id="rId7"/>
    <p:sldId id="261" r:id="rId8"/>
    <p:sldId id="264" r:id="rId9"/>
    <p:sldId id="277" r:id="rId10"/>
    <p:sldId id="268" r:id="rId11"/>
    <p:sldId id="267" r:id="rId12"/>
    <p:sldId id="278" r:id="rId13"/>
    <p:sldId id="279" r:id="rId14"/>
    <p:sldId id="266" r:id="rId15"/>
    <p:sldId id="265" r:id="rId16"/>
    <p:sldId id="274" r:id="rId17"/>
    <p:sldId id="270" r:id="rId18"/>
    <p:sldId id="271" r:id="rId19"/>
    <p:sldId id="272" r:id="rId20"/>
    <p:sldId id="273" r:id="rId21"/>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5AB4"/>
    <a:srgbClr val="28659C"/>
    <a:srgbClr val="2156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98" autoAdjust="0"/>
    <p:restoredTop sz="96433" autoAdjust="0"/>
  </p:normalViewPr>
  <p:slideViewPr>
    <p:cSldViewPr snapToGrid="0">
      <p:cViewPr varScale="1">
        <p:scale>
          <a:sx n="112" d="100"/>
          <a:sy n="112" d="100"/>
        </p:scale>
        <p:origin x="492" y="10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68EDC603-39A7-4294-90CF-8CC94CBD0FBE}" type="datetimeFigureOut">
              <a:rPr lang="en-AU" smtClean="0"/>
              <a:t>17/01/2019</a:t>
            </a:fld>
            <a:endParaRPr lang="en-AU"/>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AF720D42-E367-400B-84CB-8651335F7B7B}" type="slidenum">
              <a:rPr lang="en-AU" smtClean="0"/>
              <a:t>‹#›</a:t>
            </a:fld>
            <a:endParaRPr lang="en-AU"/>
          </a:p>
        </p:txBody>
      </p:sp>
    </p:spTree>
    <p:extLst>
      <p:ext uri="{BB962C8B-B14F-4D97-AF65-F5344CB8AC3E}">
        <p14:creationId xmlns:p14="http://schemas.microsoft.com/office/powerpoint/2010/main" val="2116932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F720D42-E367-400B-84CB-8651335F7B7B}" type="slidenum">
              <a:rPr lang="en-AU" smtClean="0"/>
              <a:t>1</a:t>
            </a:fld>
            <a:endParaRPr lang="en-AU"/>
          </a:p>
        </p:txBody>
      </p:sp>
    </p:spTree>
    <p:extLst>
      <p:ext uri="{BB962C8B-B14F-4D97-AF65-F5344CB8AC3E}">
        <p14:creationId xmlns:p14="http://schemas.microsoft.com/office/powerpoint/2010/main" val="30537051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F720D42-E367-400B-84CB-8651335F7B7B}" type="slidenum">
              <a:rPr lang="en-AU" smtClean="0"/>
              <a:t>15</a:t>
            </a:fld>
            <a:endParaRPr lang="en-AU"/>
          </a:p>
        </p:txBody>
      </p:sp>
    </p:spTree>
    <p:extLst>
      <p:ext uri="{BB962C8B-B14F-4D97-AF65-F5344CB8AC3E}">
        <p14:creationId xmlns:p14="http://schemas.microsoft.com/office/powerpoint/2010/main" val="3861936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F720D42-E367-400B-84CB-8651335F7B7B}" type="slidenum">
              <a:rPr lang="en-AU" smtClean="0"/>
              <a:t>16</a:t>
            </a:fld>
            <a:endParaRPr lang="en-AU"/>
          </a:p>
        </p:txBody>
      </p:sp>
    </p:spTree>
    <p:extLst>
      <p:ext uri="{BB962C8B-B14F-4D97-AF65-F5344CB8AC3E}">
        <p14:creationId xmlns:p14="http://schemas.microsoft.com/office/powerpoint/2010/main" val="7151318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F720D42-E367-400B-84CB-8651335F7B7B}" type="slidenum">
              <a:rPr lang="en-AU" smtClean="0"/>
              <a:t>17</a:t>
            </a:fld>
            <a:endParaRPr lang="en-AU"/>
          </a:p>
        </p:txBody>
      </p:sp>
    </p:spTree>
    <p:extLst>
      <p:ext uri="{BB962C8B-B14F-4D97-AF65-F5344CB8AC3E}">
        <p14:creationId xmlns:p14="http://schemas.microsoft.com/office/powerpoint/2010/main" val="16172906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F720D42-E367-400B-84CB-8651335F7B7B}" type="slidenum">
              <a:rPr lang="en-AU" smtClean="0"/>
              <a:t>18</a:t>
            </a:fld>
            <a:endParaRPr lang="en-AU"/>
          </a:p>
        </p:txBody>
      </p:sp>
    </p:spTree>
    <p:extLst>
      <p:ext uri="{BB962C8B-B14F-4D97-AF65-F5344CB8AC3E}">
        <p14:creationId xmlns:p14="http://schemas.microsoft.com/office/powerpoint/2010/main" val="23065345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F720D42-E367-400B-84CB-8651335F7B7B}" type="slidenum">
              <a:rPr lang="en-AU" smtClean="0"/>
              <a:t>19</a:t>
            </a:fld>
            <a:endParaRPr lang="en-AU"/>
          </a:p>
        </p:txBody>
      </p:sp>
    </p:spTree>
    <p:extLst>
      <p:ext uri="{BB962C8B-B14F-4D97-AF65-F5344CB8AC3E}">
        <p14:creationId xmlns:p14="http://schemas.microsoft.com/office/powerpoint/2010/main" val="31344073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F720D42-E367-400B-84CB-8651335F7B7B}" type="slidenum">
              <a:rPr lang="en-AU" smtClean="0"/>
              <a:t>20</a:t>
            </a:fld>
            <a:endParaRPr lang="en-AU"/>
          </a:p>
        </p:txBody>
      </p:sp>
    </p:spTree>
    <p:extLst>
      <p:ext uri="{BB962C8B-B14F-4D97-AF65-F5344CB8AC3E}">
        <p14:creationId xmlns:p14="http://schemas.microsoft.com/office/powerpoint/2010/main" val="27463706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F720D42-E367-400B-84CB-8651335F7B7B}" type="slidenum">
              <a:rPr lang="en-AU" smtClean="0"/>
              <a:t>3</a:t>
            </a:fld>
            <a:endParaRPr lang="en-AU"/>
          </a:p>
        </p:txBody>
      </p:sp>
    </p:spTree>
    <p:extLst>
      <p:ext uri="{BB962C8B-B14F-4D97-AF65-F5344CB8AC3E}">
        <p14:creationId xmlns:p14="http://schemas.microsoft.com/office/powerpoint/2010/main" val="7590620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F720D42-E367-400B-84CB-8651335F7B7B}" type="slidenum">
              <a:rPr lang="en-AU" smtClean="0"/>
              <a:t>4</a:t>
            </a:fld>
            <a:endParaRPr lang="en-AU"/>
          </a:p>
        </p:txBody>
      </p:sp>
    </p:spTree>
    <p:extLst>
      <p:ext uri="{BB962C8B-B14F-4D97-AF65-F5344CB8AC3E}">
        <p14:creationId xmlns:p14="http://schemas.microsoft.com/office/powerpoint/2010/main" val="7326005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F720D42-E367-400B-84CB-8651335F7B7B}" type="slidenum">
              <a:rPr lang="en-AU" smtClean="0"/>
              <a:t>5</a:t>
            </a:fld>
            <a:endParaRPr lang="en-AU"/>
          </a:p>
        </p:txBody>
      </p:sp>
    </p:spTree>
    <p:extLst>
      <p:ext uri="{BB962C8B-B14F-4D97-AF65-F5344CB8AC3E}">
        <p14:creationId xmlns:p14="http://schemas.microsoft.com/office/powerpoint/2010/main" val="7142701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F720D42-E367-400B-84CB-8651335F7B7B}" type="slidenum">
              <a:rPr lang="en-AU" smtClean="0"/>
              <a:t>7</a:t>
            </a:fld>
            <a:endParaRPr lang="en-AU"/>
          </a:p>
        </p:txBody>
      </p:sp>
    </p:spTree>
    <p:extLst>
      <p:ext uri="{BB962C8B-B14F-4D97-AF65-F5344CB8AC3E}">
        <p14:creationId xmlns:p14="http://schemas.microsoft.com/office/powerpoint/2010/main" val="15948918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F720D42-E367-400B-84CB-8651335F7B7B}" type="slidenum">
              <a:rPr lang="en-AU" smtClean="0"/>
              <a:t>8</a:t>
            </a:fld>
            <a:endParaRPr lang="en-AU"/>
          </a:p>
        </p:txBody>
      </p:sp>
    </p:spTree>
    <p:extLst>
      <p:ext uri="{BB962C8B-B14F-4D97-AF65-F5344CB8AC3E}">
        <p14:creationId xmlns:p14="http://schemas.microsoft.com/office/powerpoint/2010/main" val="5274280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F720D42-E367-400B-84CB-8651335F7B7B}" type="slidenum">
              <a:rPr lang="en-AU" smtClean="0"/>
              <a:t>10</a:t>
            </a:fld>
            <a:endParaRPr lang="en-AU"/>
          </a:p>
        </p:txBody>
      </p:sp>
    </p:spTree>
    <p:extLst>
      <p:ext uri="{BB962C8B-B14F-4D97-AF65-F5344CB8AC3E}">
        <p14:creationId xmlns:p14="http://schemas.microsoft.com/office/powerpoint/2010/main" val="28093437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F720D42-E367-400B-84CB-8651335F7B7B}" type="slidenum">
              <a:rPr lang="en-AU" smtClean="0"/>
              <a:t>11</a:t>
            </a:fld>
            <a:endParaRPr lang="en-AU"/>
          </a:p>
        </p:txBody>
      </p:sp>
    </p:spTree>
    <p:extLst>
      <p:ext uri="{BB962C8B-B14F-4D97-AF65-F5344CB8AC3E}">
        <p14:creationId xmlns:p14="http://schemas.microsoft.com/office/powerpoint/2010/main" val="21749447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F720D42-E367-400B-84CB-8651335F7B7B}" type="slidenum">
              <a:rPr lang="en-AU" smtClean="0"/>
              <a:t>14</a:t>
            </a:fld>
            <a:endParaRPr lang="en-AU"/>
          </a:p>
        </p:txBody>
      </p:sp>
    </p:spTree>
    <p:extLst>
      <p:ext uri="{BB962C8B-B14F-4D97-AF65-F5344CB8AC3E}">
        <p14:creationId xmlns:p14="http://schemas.microsoft.com/office/powerpoint/2010/main" val="205243608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225AB4"/>
        </a:solidFill>
        <a:effectLst/>
      </p:bgPr>
    </p:bg>
    <p:spTree>
      <p:nvGrpSpPr>
        <p:cNvPr id="1" name=""/>
        <p:cNvGrpSpPr/>
        <p:nvPr/>
      </p:nvGrpSpPr>
      <p:grpSpPr>
        <a:xfrm>
          <a:off x="0" y="0"/>
          <a:ext cx="0" cy="0"/>
          <a:chOff x="0" y="0"/>
          <a:chExt cx="0" cy="0"/>
        </a:xfrm>
      </p:grpSpPr>
      <p:grpSp>
        <p:nvGrpSpPr>
          <p:cNvPr id="14" name="Group 13"/>
          <p:cNvGrpSpPr/>
          <p:nvPr userDrawn="1"/>
        </p:nvGrpSpPr>
        <p:grpSpPr>
          <a:xfrm>
            <a:off x="95332" y="3333712"/>
            <a:ext cx="11817699" cy="3650131"/>
            <a:chOff x="452250" y="3048016"/>
            <a:chExt cx="11817699" cy="3650131"/>
          </a:xfrm>
        </p:grpSpPr>
        <p:sp>
          <p:nvSpPr>
            <p:cNvPr id="11" name="Freeform 10"/>
            <p:cNvSpPr>
              <a:spLocks/>
            </p:cNvSpPr>
            <p:nvPr userDrawn="1"/>
          </p:nvSpPr>
          <p:spPr bwMode="auto">
            <a:xfrm>
              <a:off x="452250" y="3543680"/>
              <a:ext cx="11739750" cy="3154467"/>
            </a:xfrm>
            <a:custGeom>
              <a:avLst/>
              <a:gdLst>
                <a:gd name="T0" fmla="*/ 6 w 11898"/>
                <a:gd name="T1" fmla="*/ 0 h 3583"/>
                <a:gd name="T2" fmla="*/ 6 w 11898"/>
                <a:gd name="T3" fmla="*/ 1973 h 3583"/>
                <a:gd name="T4" fmla="*/ 6495 w 11898"/>
                <a:gd name="T5" fmla="*/ 3408 h 3583"/>
                <a:gd name="T6" fmla="*/ 11778 w 11898"/>
                <a:gd name="T7" fmla="*/ 925 h 3583"/>
                <a:gd name="T8" fmla="*/ 7217 w 11898"/>
                <a:gd name="T9" fmla="*/ 2411 h 3583"/>
                <a:gd name="T10" fmla="*/ 6 w 11898"/>
                <a:gd name="T11" fmla="*/ 0 h 3583"/>
              </a:gdLst>
              <a:ahLst/>
              <a:cxnLst>
                <a:cxn ang="0">
                  <a:pos x="T0" y="T1"/>
                </a:cxn>
                <a:cxn ang="0">
                  <a:pos x="T2" y="T3"/>
                </a:cxn>
                <a:cxn ang="0">
                  <a:pos x="T4" y="T5"/>
                </a:cxn>
                <a:cxn ang="0">
                  <a:pos x="T6" y="T7"/>
                </a:cxn>
                <a:cxn ang="0">
                  <a:pos x="T8" y="T9"/>
                </a:cxn>
                <a:cxn ang="0">
                  <a:pos x="T10" y="T11"/>
                </a:cxn>
              </a:cxnLst>
              <a:rect l="0" t="0" r="r" b="b"/>
              <a:pathLst>
                <a:path w="11898" h="3583">
                  <a:moveTo>
                    <a:pt x="6" y="0"/>
                  </a:moveTo>
                  <a:cubicBezTo>
                    <a:pt x="6" y="744"/>
                    <a:pt x="0" y="1318"/>
                    <a:pt x="6" y="1973"/>
                  </a:cubicBezTo>
                  <a:cubicBezTo>
                    <a:pt x="1318" y="2719"/>
                    <a:pt x="4534" y="3583"/>
                    <a:pt x="6495" y="3408"/>
                  </a:cubicBezTo>
                  <a:cubicBezTo>
                    <a:pt x="9110" y="3337"/>
                    <a:pt x="11658" y="1090"/>
                    <a:pt x="11778" y="925"/>
                  </a:cubicBezTo>
                  <a:cubicBezTo>
                    <a:pt x="11898" y="759"/>
                    <a:pt x="9902" y="2496"/>
                    <a:pt x="7217" y="2411"/>
                  </a:cubicBezTo>
                  <a:cubicBezTo>
                    <a:pt x="4533" y="2326"/>
                    <a:pt x="2689" y="1540"/>
                    <a:pt x="6" y="0"/>
                  </a:cubicBezTo>
                  <a:close/>
                </a:path>
              </a:pathLst>
            </a:custGeom>
            <a:solidFill>
              <a:srgbClr val="297FD5">
                <a:lumMod val="60000"/>
                <a:lumOff val="40000"/>
              </a:srgbClr>
            </a:solidFill>
            <a:ln>
              <a:noFill/>
            </a:ln>
            <a:effectLst>
              <a:prstShdw prst="shdw13" dist="53882" dir="13500000">
                <a:srgbClr val="297FD5">
                  <a:lumMod val="75000"/>
                  <a:lumOff val="0"/>
                  <a:alpha val="50000"/>
                </a:srgbClr>
              </a:prstShdw>
            </a:effectLst>
            <a:extLst>
              <a:ext uri="{91240B29-F687-4F45-9708-019B960494DF}">
                <a14:hiddenLine xmlns:a14="http://schemas.microsoft.com/office/drawing/2010/main" w="3175">
                  <a:solidFill>
                    <a:schemeClr val="tx1">
                      <a:lumMod val="100000"/>
                      <a:lumOff val="0"/>
                    </a:schemeClr>
                  </a:solidFill>
                  <a:round/>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sysClr val="windowText" lastClr="000000"/>
                </a:solidFill>
                <a:effectLst/>
                <a:uLnTx/>
                <a:uFillTx/>
              </a:endParaRPr>
            </a:p>
          </p:txBody>
        </p:sp>
        <p:sp>
          <p:nvSpPr>
            <p:cNvPr id="12" name="Freeform 11"/>
            <p:cNvSpPr>
              <a:spLocks/>
            </p:cNvSpPr>
            <p:nvPr userDrawn="1"/>
          </p:nvSpPr>
          <p:spPr bwMode="auto">
            <a:xfrm rot="21222674">
              <a:off x="591375" y="3048016"/>
              <a:ext cx="11678574" cy="3187042"/>
            </a:xfrm>
            <a:custGeom>
              <a:avLst/>
              <a:gdLst>
                <a:gd name="T0" fmla="*/ 0 w 12310"/>
                <a:gd name="T1" fmla="*/ 0 h 4093"/>
                <a:gd name="T2" fmla="*/ 0 w 12310"/>
                <a:gd name="T3" fmla="*/ 1870 h 4093"/>
                <a:gd name="T4" fmla="*/ 7095 w 12310"/>
                <a:gd name="T5" fmla="*/ 3943 h 4093"/>
                <a:gd name="T6" fmla="*/ 12243 w 12310"/>
                <a:gd name="T7" fmla="*/ 1161 h 4093"/>
                <a:gd name="T8" fmla="*/ 7500 w 12310"/>
                <a:gd name="T9" fmla="*/ 3028 h 4093"/>
                <a:gd name="T10" fmla="*/ 0 w 12310"/>
                <a:gd name="T11" fmla="*/ 0 h 4093"/>
              </a:gdLst>
              <a:ahLst/>
              <a:cxnLst>
                <a:cxn ang="0">
                  <a:pos x="T0" y="T1"/>
                </a:cxn>
                <a:cxn ang="0">
                  <a:pos x="T2" y="T3"/>
                </a:cxn>
                <a:cxn ang="0">
                  <a:pos x="T4" y="T5"/>
                </a:cxn>
                <a:cxn ang="0">
                  <a:pos x="T6" y="T7"/>
                </a:cxn>
                <a:cxn ang="0">
                  <a:pos x="T8" y="T9"/>
                </a:cxn>
                <a:cxn ang="0">
                  <a:pos x="T10" y="T11"/>
                </a:cxn>
              </a:cxnLst>
              <a:rect l="0" t="0" r="r" b="b"/>
              <a:pathLst>
                <a:path w="12310" h="4093">
                  <a:moveTo>
                    <a:pt x="0" y="0"/>
                  </a:moveTo>
                  <a:cubicBezTo>
                    <a:pt x="0" y="935"/>
                    <a:pt x="0" y="1870"/>
                    <a:pt x="0" y="1870"/>
                  </a:cubicBezTo>
                  <a:cubicBezTo>
                    <a:pt x="1182" y="2527"/>
                    <a:pt x="4373" y="4093"/>
                    <a:pt x="7095" y="3943"/>
                  </a:cubicBezTo>
                  <a:cubicBezTo>
                    <a:pt x="9817" y="3793"/>
                    <a:pt x="12176" y="1313"/>
                    <a:pt x="12243" y="1161"/>
                  </a:cubicBezTo>
                  <a:cubicBezTo>
                    <a:pt x="12310" y="1009"/>
                    <a:pt x="10292" y="3135"/>
                    <a:pt x="7500" y="3028"/>
                  </a:cubicBezTo>
                  <a:cubicBezTo>
                    <a:pt x="4708" y="2921"/>
                    <a:pt x="2790" y="1933"/>
                    <a:pt x="0" y="0"/>
                  </a:cubicBezTo>
                  <a:close/>
                </a:path>
              </a:pathLst>
            </a:custGeom>
            <a:solidFill>
              <a:srgbClr val="297FD5">
                <a:lumMod val="40000"/>
                <a:lumOff val="60000"/>
              </a:srgbClr>
            </a:solidFill>
            <a:ln>
              <a:noFill/>
            </a:ln>
            <a:effectLst>
              <a:outerShdw dist="107763" dir="13500000" sx="75000" sy="75000" algn="tl" rotWithShape="0">
                <a:srgbClr val="297FD5">
                  <a:lumMod val="60000"/>
                  <a:lumOff val="40000"/>
                  <a:alpha val="50000"/>
                </a:srgbClr>
              </a:outerShdw>
            </a:effectLst>
            <a:extLst>
              <a:ext uri="{91240B29-F687-4F45-9708-019B960494DF}">
                <a14:hiddenLine xmlns:a14="http://schemas.microsoft.com/office/drawing/2010/main" w="3175">
                  <a:solidFill>
                    <a:schemeClr val="tx1">
                      <a:lumMod val="100000"/>
                      <a:lumOff val="0"/>
                    </a:schemeClr>
                  </a:solidFill>
                  <a:round/>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sysClr val="windowText" lastClr="000000"/>
                </a:solidFill>
                <a:effectLst/>
                <a:uLnTx/>
                <a:uFillTx/>
              </a:endParaRPr>
            </a:p>
          </p:txBody>
        </p:sp>
      </p:grpSp>
      <p:sp>
        <p:nvSpPr>
          <p:cNvPr id="2" name="Title 1"/>
          <p:cNvSpPr>
            <a:spLocks noGrp="1"/>
          </p:cNvSpPr>
          <p:nvPr>
            <p:ph type="ctrTitle"/>
          </p:nvPr>
        </p:nvSpPr>
        <p:spPr>
          <a:xfrm>
            <a:off x="1524000" y="1122363"/>
            <a:ext cx="9144000" cy="2387600"/>
          </a:xfrm>
        </p:spPr>
        <p:txBody>
          <a:bodyPr anchor="b"/>
          <a:lstStyle>
            <a:lvl1pPr algn="ctr">
              <a:defRPr sz="6000">
                <a:solidFill>
                  <a:schemeClr val="bg1"/>
                </a:solidFill>
              </a:defRPr>
            </a:lvl1pPr>
          </a:lstStyle>
          <a:p>
            <a:r>
              <a:rPr lang="en-US" dirty="0" smtClean="0"/>
              <a:t>Click to edit Master title style</a:t>
            </a:r>
            <a:endParaRPr lang="en-AU"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AU" dirty="0"/>
          </a:p>
        </p:txBody>
      </p:sp>
      <p:sp>
        <p:nvSpPr>
          <p:cNvPr id="4" name="Date Placeholder 3"/>
          <p:cNvSpPr>
            <a:spLocks noGrp="1"/>
          </p:cNvSpPr>
          <p:nvPr>
            <p:ph type="dt" sz="half" idx="10"/>
          </p:nvPr>
        </p:nvSpPr>
        <p:spPr/>
        <p:txBody>
          <a:bodyPr/>
          <a:lstStyle/>
          <a:p>
            <a:fld id="{5B021789-3036-4986-A24D-CF6EAD321D45}" type="datetimeFigureOut">
              <a:rPr lang="en-AU" smtClean="0"/>
              <a:t>17/01/2019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5DE349C-86C5-41F6-914D-6EC72BBFCEFD}" type="slidenum">
              <a:rPr lang="en-AU" smtClean="0"/>
              <a:t>‹#›</a:t>
            </a:fld>
            <a:endParaRPr lang="en-AU"/>
          </a:p>
        </p:txBody>
      </p:sp>
      <p:pic>
        <p:nvPicPr>
          <p:cNvPr id="13" name="Picture 12"/>
          <p:cNvPicPr/>
          <p:nvPr userDrawn="1"/>
        </p:nvPicPr>
        <p:blipFill>
          <a:blip r:embed="rId2" cstate="print">
            <a:extLst>
              <a:ext uri="{28A0092B-C50C-407E-A947-70E740481C1C}">
                <a14:useLocalDpi xmlns:a14="http://schemas.microsoft.com/office/drawing/2010/main" val="0"/>
              </a:ext>
            </a:extLst>
          </a:blip>
          <a:stretch>
            <a:fillRect/>
          </a:stretch>
        </p:blipFill>
        <p:spPr>
          <a:xfrm>
            <a:off x="278302" y="226858"/>
            <a:ext cx="1294861" cy="849467"/>
          </a:xfrm>
          <a:prstGeom prst="rect">
            <a:avLst/>
          </a:prstGeom>
        </p:spPr>
      </p:pic>
      <p:pic>
        <p:nvPicPr>
          <p:cNvPr id="15" name="Picture 1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03206" y="287026"/>
            <a:ext cx="359922" cy="661619"/>
          </a:xfrm>
          <a:prstGeom prst="rect">
            <a:avLst/>
          </a:prstGeom>
        </p:spPr>
      </p:pic>
    </p:spTree>
    <p:extLst>
      <p:ext uri="{BB962C8B-B14F-4D97-AF65-F5344CB8AC3E}">
        <p14:creationId xmlns:p14="http://schemas.microsoft.com/office/powerpoint/2010/main" val="708937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5400000">
            <a:off x="11504648" y="5971214"/>
            <a:ext cx="359922" cy="661619"/>
          </a:xfrm>
          <a:prstGeom prst="rect">
            <a:avLst/>
          </a:prstGeom>
        </p:spPr>
      </p:pic>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rot="5400000">
            <a:off x="11061402" y="4993691"/>
            <a:ext cx="1246414" cy="830942"/>
          </a:xfrm>
          <a:prstGeom prst="rect">
            <a:avLst/>
          </a:prstGeom>
        </p:spPr>
      </p:pic>
      <p:grpSp>
        <p:nvGrpSpPr>
          <p:cNvPr id="7" name="Group 6"/>
          <p:cNvGrpSpPr/>
          <p:nvPr userDrawn="1"/>
        </p:nvGrpSpPr>
        <p:grpSpPr>
          <a:xfrm rot="5589570">
            <a:off x="-1929574" y="2059205"/>
            <a:ext cx="6361811" cy="2364026"/>
            <a:chOff x="452250" y="3048016"/>
            <a:chExt cx="11817699" cy="3650131"/>
          </a:xfrm>
        </p:grpSpPr>
        <p:sp>
          <p:nvSpPr>
            <p:cNvPr id="8" name="Freeform 7"/>
            <p:cNvSpPr>
              <a:spLocks/>
            </p:cNvSpPr>
            <p:nvPr userDrawn="1"/>
          </p:nvSpPr>
          <p:spPr bwMode="auto">
            <a:xfrm>
              <a:off x="452250" y="3543680"/>
              <a:ext cx="11739750" cy="3154467"/>
            </a:xfrm>
            <a:custGeom>
              <a:avLst/>
              <a:gdLst>
                <a:gd name="T0" fmla="*/ 6 w 11898"/>
                <a:gd name="T1" fmla="*/ 0 h 3583"/>
                <a:gd name="T2" fmla="*/ 6 w 11898"/>
                <a:gd name="T3" fmla="*/ 1973 h 3583"/>
                <a:gd name="T4" fmla="*/ 6495 w 11898"/>
                <a:gd name="T5" fmla="*/ 3408 h 3583"/>
                <a:gd name="T6" fmla="*/ 11778 w 11898"/>
                <a:gd name="T7" fmla="*/ 925 h 3583"/>
                <a:gd name="T8" fmla="*/ 7217 w 11898"/>
                <a:gd name="T9" fmla="*/ 2411 h 3583"/>
                <a:gd name="T10" fmla="*/ 6 w 11898"/>
                <a:gd name="T11" fmla="*/ 0 h 3583"/>
              </a:gdLst>
              <a:ahLst/>
              <a:cxnLst>
                <a:cxn ang="0">
                  <a:pos x="T0" y="T1"/>
                </a:cxn>
                <a:cxn ang="0">
                  <a:pos x="T2" y="T3"/>
                </a:cxn>
                <a:cxn ang="0">
                  <a:pos x="T4" y="T5"/>
                </a:cxn>
                <a:cxn ang="0">
                  <a:pos x="T6" y="T7"/>
                </a:cxn>
                <a:cxn ang="0">
                  <a:pos x="T8" y="T9"/>
                </a:cxn>
                <a:cxn ang="0">
                  <a:pos x="T10" y="T11"/>
                </a:cxn>
              </a:cxnLst>
              <a:rect l="0" t="0" r="r" b="b"/>
              <a:pathLst>
                <a:path w="11898" h="3583">
                  <a:moveTo>
                    <a:pt x="6" y="0"/>
                  </a:moveTo>
                  <a:cubicBezTo>
                    <a:pt x="6" y="744"/>
                    <a:pt x="0" y="1318"/>
                    <a:pt x="6" y="1973"/>
                  </a:cubicBezTo>
                  <a:cubicBezTo>
                    <a:pt x="1318" y="2719"/>
                    <a:pt x="4534" y="3583"/>
                    <a:pt x="6495" y="3408"/>
                  </a:cubicBezTo>
                  <a:cubicBezTo>
                    <a:pt x="9110" y="3337"/>
                    <a:pt x="11658" y="1090"/>
                    <a:pt x="11778" y="925"/>
                  </a:cubicBezTo>
                  <a:cubicBezTo>
                    <a:pt x="11898" y="759"/>
                    <a:pt x="9902" y="2496"/>
                    <a:pt x="7217" y="2411"/>
                  </a:cubicBezTo>
                  <a:cubicBezTo>
                    <a:pt x="4533" y="2326"/>
                    <a:pt x="2689" y="1540"/>
                    <a:pt x="6" y="0"/>
                  </a:cubicBezTo>
                  <a:close/>
                </a:path>
              </a:pathLst>
            </a:custGeom>
            <a:solidFill>
              <a:srgbClr val="297FD5">
                <a:lumMod val="60000"/>
                <a:lumOff val="40000"/>
              </a:srgbClr>
            </a:solidFill>
            <a:ln>
              <a:noFill/>
            </a:ln>
            <a:effectLst>
              <a:prstShdw prst="shdw13" dist="53882" dir="13500000">
                <a:srgbClr val="297FD5">
                  <a:lumMod val="75000"/>
                  <a:lumOff val="0"/>
                  <a:alpha val="50000"/>
                </a:srgbClr>
              </a:prstShdw>
            </a:effectLst>
            <a:extLst>
              <a:ext uri="{91240B29-F687-4F45-9708-019B960494DF}">
                <a14:hiddenLine xmlns:a14="http://schemas.microsoft.com/office/drawing/2010/main" w="3175">
                  <a:solidFill>
                    <a:schemeClr val="tx1">
                      <a:lumMod val="100000"/>
                      <a:lumOff val="0"/>
                    </a:schemeClr>
                  </a:solidFill>
                  <a:round/>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sysClr val="windowText" lastClr="000000"/>
                </a:solidFill>
                <a:effectLst/>
                <a:uLnTx/>
                <a:uFillTx/>
              </a:endParaRPr>
            </a:p>
          </p:txBody>
        </p:sp>
        <p:sp>
          <p:nvSpPr>
            <p:cNvPr id="9" name="Freeform 8"/>
            <p:cNvSpPr>
              <a:spLocks/>
            </p:cNvSpPr>
            <p:nvPr userDrawn="1"/>
          </p:nvSpPr>
          <p:spPr bwMode="auto">
            <a:xfrm rot="21222674">
              <a:off x="591375" y="3048016"/>
              <a:ext cx="11678574" cy="3187042"/>
            </a:xfrm>
            <a:custGeom>
              <a:avLst/>
              <a:gdLst>
                <a:gd name="T0" fmla="*/ 0 w 12310"/>
                <a:gd name="T1" fmla="*/ 0 h 4093"/>
                <a:gd name="T2" fmla="*/ 0 w 12310"/>
                <a:gd name="T3" fmla="*/ 1870 h 4093"/>
                <a:gd name="T4" fmla="*/ 7095 w 12310"/>
                <a:gd name="T5" fmla="*/ 3943 h 4093"/>
                <a:gd name="T6" fmla="*/ 12243 w 12310"/>
                <a:gd name="T7" fmla="*/ 1161 h 4093"/>
                <a:gd name="T8" fmla="*/ 7500 w 12310"/>
                <a:gd name="T9" fmla="*/ 3028 h 4093"/>
                <a:gd name="T10" fmla="*/ 0 w 12310"/>
                <a:gd name="T11" fmla="*/ 0 h 4093"/>
              </a:gdLst>
              <a:ahLst/>
              <a:cxnLst>
                <a:cxn ang="0">
                  <a:pos x="T0" y="T1"/>
                </a:cxn>
                <a:cxn ang="0">
                  <a:pos x="T2" y="T3"/>
                </a:cxn>
                <a:cxn ang="0">
                  <a:pos x="T4" y="T5"/>
                </a:cxn>
                <a:cxn ang="0">
                  <a:pos x="T6" y="T7"/>
                </a:cxn>
                <a:cxn ang="0">
                  <a:pos x="T8" y="T9"/>
                </a:cxn>
                <a:cxn ang="0">
                  <a:pos x="T10" y="T11"/>
                </a:cxn>
              </a:cxnLst>
              <a:rect l="0" t="0" r="r" b="b"/>
              <a:pathLst>
                <a:path w="12310" h="4093">
                  <a:moveTo>
                    <a:pt x="0" y="0"/>
                  </a:moveTo>
                  <a:cubicBezTo>
                    <a:pt x="0" y="935"/>
                    <a:pt x="0" y="1870"/>
                    <a:pt x="0" y="1870"/>
                  </a:cubicBezTo>
                  <a:cubicBezTo>
                    <a:pt x="1182" y="2527"/>
                    <a:pt x="4373" y="4093"/>
                    <a:pt x="7095" y="3943"/>
                  </a:cubicBezTo>
                  <a:cubicBezTo>
                    <a:pt x="9817" y="3793"/>
                    <a:pt x="12176" y="1313"/>
                    <a:pt x="12243" y="1161"/>
                  </a:cubicBezTo>
                  <a:cubicBezTo>
                    <a:pt x="12310" y="1009"/>
                    <a:pt x="10292" y="3135"/>
                    <a:pt x="7500" y="3028"/>
                  </a:cubicBezTo>
                  <a:cubicBezTo>
                    <a:pt x="4708" y="2921"/>
                    <a:pt x="2790" y="1933"/>
                    <a:pt x="0" y="0"/>
                  </a:cubicBezTo>
                  <a:close/>
                </a:path>
              </a:pathLst>
            </a:custGeom>
            <a:solidFill>
              <a:srgbClr val="297FD5">
                <a:lumMod val="40000"/>
                <a:lumOff val="60000"/>
              </a:srgbClr>
            </a:solidFill>
            <a:ln>
              <a:noFill/>
            </a:ln>
            <a:effectLst>
              <a:outerShdw dist="107763" dir="13500000" sx="75000" sy="75000" algn="tl" rotWithShape="0">
                <a:srgbClr val="297FD5">
                  <a:lumMod val="60000"/>
                  <a:lumOff val="40000"/>
                  <a:alpha val="50000"/>
                </a:srgbClr>
              </a:outerShdw>
            </a:effectLst>
            <a:extLst>
              <a:ext uri="{91240B29-F687-4F45-9708-019B960494DF}">
                <a14:hiddenLine xmlns:a14="http://schemas.microsoft.com/office/drawing/2010/main" w="3175">
                  <a:solidFill>
                    <a:schemeClr val="tx1">
                      <a:lumMod val="100000"/>
                      <a:lumOff val="0"/>
                    </a:schemeClr>
                  </a:solidFill>
                  <a:round/>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sysClr val="windowText" lastClr="000000"/>
                </a:solidFill>
                <a:effectLst/>
                <a:uLnTx/>
                <a:uFillTx/>
              </a:endParaRPr>
            </a:p>
          </p:txBody>
        </p:sp>
      </p:grpSp>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5B021789-3036-4986-A24D-CF6EAD321D45}" type="datetimeFigureOut">
              <a:rPr lang="en-AU" smtClean="0"/>
              <a:t>17/01/2019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5DE349C-86C5-41F6-914D-6EC72BBFCEFD}" type="slidenum">
              <a:rPr lang="en-AU" smtClean="0"/>
              <a:t>‹#›</a:t>
            </a:fld>
            <a:endParaRPr lang="en-AU"/>
          </a:p>
        </p:txBody>
      </p:sp>
    </p:spTree>
    <p:extLst>
      <p:ext uri="{BB962C8B-B14F-4D97-AF65-F5344CB8AC3E}">
        <p14:creationId xmlns:p14="http://schemas.microsoft.com/office/powerpoint/2010/main" val="212471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11" name="Group 10"/>
          <p:cNvGrpSpPr/>
          <p:nvPr userDrawn="1"/>
        </p:nvGrpSpPr>
        <p:grpSpPr>
          <a:xfrm>
            <a:off x="73089" y="3351262"/>
            <a:ext cx="11817699" cy="3650131"/>
            <a:chOff x="452250" y="3048016"/>
            <a:chExt cx="11817699" cy="3650131"/>
          </a:xfrm>
        </p:grpSpPr>
        <p:sp>
          <p:nvSpPr>
            <p:cNvPr id="12" name="Freeform 11"/>
            <p:cNvSpPr>
              <a:spLocks/>
            </p:cNvSpPr>
            <p:nvPr userDrawn="1"/>
          </p:nvSpPr>
          <p:spPr bwMode="auto">
            <a:xfrm>
              <a:off x="452250" y="3543680"/>
              <a:ext cx="11739750" cy="3154467"/>
            </a:xfrm>
            <a:custGeom>
              <a:avLst/>
              <a:gdLst>
                <a:gd name="T0" fmla="*/ 6 w 11898"/>
                <a:gd name="T1" fmla="*/ 0 h 3583"/>
                <a:gd name="T2" fmla="*/ 6 w 11898"/>
                <a:gd name="T3" fmla="*/ 1973 h 3583"/>
                <a:gd name="T4" fmla="*/ 6495 w 11898"/>
                <a:gd name="T5" fmla="*/ 3408 h 3583"/>
                <a:gd name="T6" fmla="*/ 11778 w 11898"/>
                <a:gd name="T7" fmla="*/ 925 h 3583"/>
                <a:gd name="T8" fmla="*/ 7217 w 11898"/>
                <a:gd name="T9" fmla="*/ 2411 h 3583"/>
                <a:gd name="T10" fmla="*/ 6 w 11898"/>
                <a:gd name="T11" fmla="*/ 0 h 3583"/>
              </a:gdLst>
              <a:ahLst/>
              <a:cxnLst>
                <a:cxn ang="0">
                  <a:pos x="T0" y="T1"/>
                </a:cxn>
                <a:cxn ang="0">
                  <a:pos x="T2" y="T3"/>
                </a:cxn>
                <a:cxn ang="0">
                  <a:pos x="T4" y="T5"/>
                </a:cxn>
                <a:cxn ang="0">
                  <a:pos x="T6" y="T7"/>
                </a:cxn>
                <a:cxn ang="0">
                  <a:pos x="T8" y="T9"/>
                </a:cxn>
                <a:cxn ang="0">
                  <a:pos x="T10" y="T11"/>
                </a:cxn>
              </a:cxnLst>
              <a:rect l="0" t="0" r="r" b="b"/>
              <a:pathLst>
                <a:path w="11898" h="3583">
                  <a:moveTo>
                    <a:pt x="6" y="0"/>
                  </a:moveTo>
                  <a:cubicBezTo>
                    <a:pt x="6" y="744"/>
                    <a:pt x="0" y="1318"/>
                    <a:pt x="6" y="1973"/>
                  </a:cubicBezTo>
                  <a:cubicBezTo>
                    <a:pt x="1318" y="2719"/>
                    <a:pt x="4534" y="3583"/>
                    <a:pt x="6495" y="3408"/>
                  </a:cubicBezTo>
                  <a:cubicBezTo>
                    <a:pt x="9110" y="3337"/>
                    <a:pt x="11658" y="1090"/>
                    <a:pt x="11778" y="925"/>
                  </a:cubicBezTo>
                  <a:cubicBezTo>
                    <a:pt x="11898" y="759"/>
                    <a:pt x="9902" y="2496"/>
                    <a:pt x="7217" y="2411"/>
                  </a:cubicBezTo>
                  <a:cubicBezTo>
                    <a:pt x="4533" y="2326"/>
                    <a:pt x="2689" y="1540"/>
                    <a:pt x="6" y="0"/>
                  </a:cubicBezTo>
                  <a:close/>
                </a:path>
              </a:pathLst>
            </a:custGeom>
            <a:solidFill>
              <a:srgbClr val="297FD5">
                <a:lumMod val="60000"/>
                <a:lumOff val="40000"/>
              </a:srgbClr>
            </a:solidFill>
            <a:ln>
              <a:noFill/>
            </a:ln>
            <a:effectLst>
              <a:prstShdw prst="shdw13" dist="53882" dir="13500000">
                <a:srgbClr val="297FD5">
                  <a:lumMod val="75000"/>
                  <a:lumOff val="0"/>
                  <a:alpha val="50000"/>
                </a:srgbClr>
              </a:prstShdw>
            </a:effectLst>
            <a:extLst>
              <a:ext uri="{91240B29-F687-4F45-9708-019B960494DF}">
                <a14:hiddenLine xmlns:a14="http://schemas.microsoft.com/office/drawing/2010/main" w="3175">
                  <a:solidFill>
                    <a:schemeClr val="tx1">
                      <a:lumMod val="100000"/>
                      <a:lumOff val="0"/>
                    </a:schemeClr>
                  </a:solidFill>
                  <a:round/>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sysClr val="windowText" lastClr="000000"/>
                </a:solidFill>
                <a:effectLst/>
                <a:uLnTx/>
                <a:uFillTx/>
              </a:endParaRPr>
            </a:p>
          </p:txBody>
        </p:sp>
        <p:sp>
          <p:nvSpPr>
            <p:cNvPr id="13" name="Freeform 12"/>
            <p:cNvSpPr>
              <a:spLocks/>
            </p:cNvSpPr>
            <p:nvPr userDrawn="1"/>
          </p:nvSpPr>
          <p:spPr bwMode="auto">
            <a:xfrm rot="21222674">
              <a:off x="591375" y="3048016"/>
              <a:ext cx="11678574" cy="3187042"/>
            </a:xfrm>
            <a:custGeom>
              <a:avLst/>
              <a:gdLst>
                <a:gd name="T0" fmla="*/ 0 w 12310"/>
                <a:gd name="T1" fmla="*/ 0 h 4093"/>
                <a:gd name="T2" fmla="*/ 0 w 12310"/>
                <a:gd name="T3" fmla="*/ 1870 h 4093"/>
                <a:gd name="T4" fmla="*/ 7095 w 12310"/>
                <a:gd name="T5" fmla="*/ 3943 h 4093"/>
                <a:gd name="T6" fmla="*/ 12243 w 12310"/>
                <a:gd name="T7" fmla="*/ 1161 h 4093"/>
                <a:gd name="T8" fmla="*/ 7500 w 12310"/>
                <a:gd name="T9" fmla="*/ 3028 h 4093"/>
                <a:gd name="T10" fmla="*/ 0 w 12310"/>
                <a:gd name="T11" fmla="*/ 0 h 4093"/>
              </a:gdLst>
              <a:ahLst/>
              <a:cxnLst>
                <a:cxn ang="0">
                  <a:pos x="T0" y="T1"/>
                </a:cxn>
                <a:cxn ang="0">
                  <a:pos x="T2" y="T3"/>
                </a:cxn>
                <a:cxn ang="0">
                  <a:pos x="T4" y="T5"/>
                </a:cxn>
                <a:cxn ang="0">
                  <a:pos x="T6" y="T7"/>
                </a:cxn>
                <a:cxn ang="0">
                  <a:pos x="T8" y="T9"/>
                </a:cxn>
                <a:cxn ang="0">
                  <a:pos x="T10" y="T11"/>
                </a:cxn>
              </a:cxnLst>
              <a:rect l="0" t="0" r="r" b="b"/>
              <a:pathLst>
                <a:path w="12310" h="4093">
                  <a:moveTo>
                    <a:pt x="0" y="0"/>
                  </a:moveTo>
                  <a:cubicBezTo>
                    <a:pt x="0" y="935"/>
                    <a:pt x="0" y="1870"/>
                    <a:pt x="0" y="1870"/>
                  </a:cubicBezTo>
                  <a:cubicBezTo>
                    <a:pt x="1182" y="2527"/>
                    <a:pt x="4373" y="4093"/>
                    <a:pt x="7095" y="3943"/>
                  </a:cubicBezTo>
                  <a:cubicBezTo>
                    <a:pt x="9817" y="3793"/>
                    <a:pt x="12176" y="1313"/>
                    <a:pt x="12243" y="1161"/>
                  </a:cubicBezTo>
                  <a:cubicBezTo>
                    <a:pt x="12310" y="1009"/>
                    <a:pt x="10292" y="3135"/>
                    <a:pt x="7500" y="3028"/>
                  </a:cubicBezTo>
                  <a:cubicBezTo>
                    <a:pt x="4708" y="2921"/>
                    <a:pt x="2790" y="1933"/>
                    <a:pt x="0" y="0"/>
                  </a:cubicBezTo>
                  <a:close/>
                </a:path>
              </a:pathLst>
            </a:custGeom>
            <a:solidFill>
              <a:srgbClr val="297FD5">
                <a:lumMod val="40000"/>
                <a:lumOff val="60000"/>
              </a:srgbClr>
            </a:solidFill>
            <a:ln>
              <a:noFill/>
            </a:ln>
            <a:effectLst>
              <a:outerShdw dist="107763" dir="13500000" sx="75000" sy="75000" algn="tl" rotWithShape="0">
                <a:srgbClr val="297FD5">
                  <a:lumMod val="60000"/>
                  <a:lumOff val="40000"/>
                  <a:alpha val="50000"/>
                </a:srgbClr>
              </a:outerShdw>
            </a:effectLst>
            <a:extLst>
              <a:ext uri="{91240B29-F687-4F45-9708-019B960494DF}">
                <a14:hiddenLine xmlns:a14="http://schemas.microsoft.com/office/drawing/2010/main" w="3175">
                  <a:solidFill>
                    <a:schemeClr val="tx1">
                      <a:lumMod val="100000"/>
                      <a:lumOff val="0"/>
                    </a:schemeClr>
                  </a:solidFill>
                  <a:round/>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sysClr val="windowText" lastClr="000000"/>
                </a:solidFill>
                <a:effectLst/>
                <a:uLnTx/>
                <a:uFillTx/>
              </a:endParaRPr>
            </a:p>
          </p:txBody>
        </p:sp>
      </p:grpSp>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5B021789-3036-4986-A24D-CF6EAD321D45}" type="datetimeFigureOut">
              <a:rPr lang="en-AU" smtClean="0"/>
              <a:t>17/01/2019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5DE349C-86C5-41F6-914D-6EC72BBFCEFD}" type="slidenum">
              <a:rPr lang="en-AU" smtClean="0"/>
              <a:t>‹#›</a:t>
            </a:fld>
            <a:endParaRPr lang="en-AU"/>
          </a:p>
        </p:txBody>
      </p:sp>
      <p:pic>
        <p:nvPicPr>
          <p:cNvPr id="16" name="Pictur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3800" y="256070"/>
            <a:ext cx="359922" cy="661619"/>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107386" y="171409"/>
            <a:ext cx="1246414" cy="830942"/>
          </a:xfrm>
          <a:prstGeom prst="rect">
            <a:avLst/>
          </a:prstGeom>
        </p:spPr>
      </p:pic>
    </p:spTree>
    <p:extLst>
      <p:ext uri="{BB962C8B-B14F-4D97-AF65-F5344CB8AC3E}">
        <p14:creationId xmlns:p14="http://schemas.microsoft.com/office/powerpoint/2010/main" val="4279998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1" name="Group 10"/>
          <p:cNvGrpSpPr/>
          <p:nvPr userDrawn="1"/>
        </p:nvGrpSpPr>
        <p:grpSpPr>
          <a:xfrm>
            <a:off x="73089" y="3351262"/>
            <a:ext cx="11817699" cy="3650131"/>
            <a:chOff x="452250" y="3048016"/>
            <a:chExt cx="11817699" cy="3650131"/>
          </a:xfrm>
        </p:grpSpPr>
        <p:sp>
          <p:nvSpPr>
            <p:cNvPr id="12" name="Freeform 11"/>
            <p:cNvSpPr>
              <a:spLocks/>
            </p:cNvSpPr>
            <p:nvPr userDrawn="1"/>
          </p:nvSpPr>
          <p:spPr bwMode="auto">
            <a:xfrm>
              <a:off x="452250" y="3543680"/>
              <a:ext cx="11739750" cy="3154467"/>
            </a:xfrm>
            <a:custGeom>
              <a:avLst/>
              <a:gdLst>
                <a:gd name="T0" fmla="*/ 6 w 11898"/>
                <a:gd name="T1" fmla="*/ 0 h 3583"/>
                <a:gd name="T2" fmla="*/ 6 w 11898"/>
                <a:gd name="T3" fmla="*/ 1973 h 3583"/>
                <a:gd name="T4" fmla="*/ 6495 w 11898"/>
                <a:gd name="T5" fmla="*/ 3408 h 3583"/>
                <a:gd name="T6" fmla="*/ 11778 w 11898"/>
                <a:gd name="T7" fmla="*/ 925 h 3583"/>
                <a:gd name="T8" fmla="*/ 7217 w 11898"/>
                <a:gd name="T9" fmla="*/ 2411 h 3583"/>
                <a:gd name="T10" fmla="*/ 6 w 11898"/>
                <a:gd name="T11" fmla="*/ 0 h 3583"/>
              </a:gdLst>
              <a:ahLst/>
              <a:cxnLst>
                <a:cxn ang="0">
                  <a:pos x="T0" y="T1"/>
                </a:cxn>
                <a:cxn ang="0">
                  <a:pos x="T2" y="T3"/>
                </a:cxn>
                <a:cxn ang="0">
                  <a:pos x="T4" y="T5"/>
                </a:cxn>
                <a:cxn ang="0">
                  <a:pos x="T6" y="T7"/>
                </a:cxn>
                <a:cxn ang="0">
                  <a:pos x="T8" y="T9"/>
                </a:cxn>
                <a:cxn ang="0">
                  <a:pos x="T10" y="T11"/>
                </a:cxn>
              </a:cxnLst>
              <a:rect l="0" t="0" r="r" b="b"/>
              <a:pathLst>
                <a:path w="11898" h="3583">
                  <a:moveTo>
                    <a:pt x="6" y="0"/>
                  </a:moveTo>
                  <a:cubicBezTo>
                    <a:pt x="6" y="744"/>
                    <a:pt x="0" y="1318"/>
                    <a:pt x="6" y="1973"/>
                  </a:cubicBezTo>
                  <a:cubicBezTo>
                    <a:pt x="1318" y="2719"/>
                    <a:pt x="4534" y="3583"/>
                    <a:pt x="6495" y="3408"/>
                  </a:cubicBezTo>
                  <a:cubicBezTo>
                    <a:pt x="9110" y="3337"/>
                    <a:pt x="11658" y="1090"/>
                    <a:pt x="11778" y="925"/>
                  </a:cubicBezTo>
                  <a:cubicBezTo>
                    <a:pt x="11898" y="759"/>
                    <a:pt x="9902" y="2496"/>
                    <a:pt x="7217" y="2411"/>
                  </a:cubicBezTo>
                  <a:cubicBezTo>
                    <a:pt x="4533" y="2326"/>
                    <a:pt x="2689" y="1540"/>
                    <a:pt x="6" y="0"/>
                  </a:cubicBezTo>
                  <a:close/>
                </a:path>
              </a:pathLst>
            </a:custGeom>
            <a:solidFill>
              <a:srgbClr val="297FD5">
                <a:lumMod val="60000"/>
                <a:lumOff val="40000"/>
              </a:srgbClr>
            </a:solidFill>
            <a:ln>
              <a:noFill/>
            </a:ln>
            <a:effectLst>
              <a:prstShdw prst="shdw13" dist="53882" dir="13500000">
                <a:srgbClr val="297FD5">
                  <a:lumMod val="75000"/>
                  <a:lumOff val="0"/>
                  <a:alpha val="50000"/>
                </a:srgbClr>
              </a:prstShdw>
            </a:effectLst>
            <a:extLst>
              <a:ext uri="{91240B29-F687-4F45-9708-019B960494DF}">
                <a14:hiddenLine xmlns:a14="http://schemas.microsoft.com/office/drawing/2010/main" w="3175">
                  <a:solidFill>
                    <a:schemeClr val="tx1">
                      <a:lumMod val="100000"/>
                      <a:lumOff val="0"/>
                    </a:schemeClr>
                  </a:solidFill>
                  <a:round/>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sysClr val="windowText" lastClr="000000"/>
                </a:solidFill>
                <a:effectLst/>
                <a:uLnTx/>
                <a:uFillTx/>
              </a:endParaRPr>
            </a:p>
          </p:txBody>
        </p:sp>
        <p:sp>
          <p:nvSpPr>
            <p:cNvPr id="13" name="Freeform 12"/>
            <p:cNvSpPr>
              <a:spLocks/>
            </p:cNvSpPr>
            <p:nvPr userDrawn="1"/>
          </p:nvSpPr>
          <p:spPr bwMode="auto">
            <a:xfrm rot="21222674">
              <a:off x="591375" y="3048016"/>
              <a:ext cx="11678574" cy="3187042"/>
            </a:xfrm>
            <a:custGeom>
              <a:avLst/>
              <a:gdLst>
                <a:gd name="T0" fmla="*/ 0 w 12310"/>
                <a:gd name="T1" fmla="*/ 0 h 4093"/>
                <a:gd name="T2" fmla="*/ 0 w 12310"/>
                <a:gd name="T3" fmla="*/ 1870 h 4093"/>
                <a:gd name="T4" fmla="*/ 7095 w 12310"/>
                <a:gd name="T5" fmla="*/ 3943 h 4093"/>
                <a:gd name="T6" fmla="*/ 12243 w 12310"/>
                <a:gd name="T7" fmla="*/ 1161 h 4093"/>
                <a:gd name="T8" fmla="*/ 7500 w 12310"/>
                <a:gd name="T9" fmla="*/ 3028 h 4093"/>
                <a:gd name="T10" fmla="*/ 0 w 12310"/>
                <a:gd name="T11" fmla="*/ 0 h 4093"/>
              </a:gdLst>
              <a:ahLst/>
              <a:cxnLst>
                <a:cxn ang="0">
                  <a:pos x="T0" y="T1"/>
                </a:cxn>
                <a:cxn ang="0">
                  <a:pos x="T2" y="T3"/>
                </a:cxn>
                <a:cxn ang="0">
                  <a:pos x="T4" y="T5"/>
                </a:cxn>
                <a:cxn ang="0">
                  <a:pos x="T6" y="T7"/>
                </a:cxn>
                <a:cxn ang="0">
                  <a:pos x="T8" y="T9"/>
                </a:cxn>
                <a:cxn ang="0">
                  <a:pos x="T10" y="T11"/>
                </a:cxn>
              </a:cxnLst>
              <a:rect l="0" t="0" r="r" b="b"/>
              <a:pathLst>
                <a:path w="12310" h="4093">
                  <a:moveTo>
                    <a:pt x="0" y="0"/>
                  </a:moveTo>
                  <a:cubicBezTo>
                    <a:pt x="0" y="935"/>
                    <a:pt x="0" y="1870"/>
                    <a:pt x="0" y="1870"/>
                  </a:cubicBezTo>
                  <a:cubicBezTo>
                    <a:pt x="1182" y="2527"/>
                    <a:pt x="4373" y="4093"/>
                    <a:pt x="7095" y="3943"/>
                  </a:cubicBezTo>
                  <a:cubicBezTo>
                    <a:pt x="9817" y="3793"/>
                    <a:pt x="12176" y="1313"/>
                    <a:pt x="12243" y="1161"/>
                  </a:cubicBezTo>
                  <a:cubicBezTo>
                    <a:pt x="12310" y="1009"/>
                    <a:pt x="10292" y="3135"/>
                    <a:pt x="7500" y="3028"/>
                  </a:cubicBezTo>
                  <a:cubicBezTo>
                    <a:pt x="4708" y="2921"/>
                    <a:pt x="2790" y="1933"/>
                    <a:pt x="0" y="0"/>
                  </a:cubicBezTo>
                  <a:close/>
                </a:path>
              </a:pathLst>
            </a:custGeom>
            <a:solidFill>
              <a:srgbClr val="297FD5">
                <a:lumMod val="40000"/>
                <a:lumOff val="60000"/>
              </a:srgbClr>
            </a:solidFill>
            <a:ln>
              <a:noFill/>
            </a:ln>
            <a:effectLst>
              <a:outerShdw dist="107763" dir="13500000" sx="75000" sy="75000" algn="tl" rotWithShape="0">
                <a:srgbClr val="297FD5">
                  <a:lumMod val="60000"/>
                  <a:lumOff val="40000"/>
                  <a:alpha val="50000"/>
                </a:srgbClr>
              </a:outerShdw>
            </a:effectLst>
            <a:extLst>
              <a:ext uri="{91240B29-F687-4F45-9708-019B960494DF}">
                <a14:hiddenLine xmlns:a14="http://schemas.microsoft.com/office/drawing/2010/main" w="3175">
                  <a:solidFill>
                    <a:schemeClr val="tx1">
                      <a:lumMod val="100000"/>
                      <a:lumOff val="0"/>
                    </a:schemeClr>
                  </a:solidFill>
                  <a:round/>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sysClr val="windowText" lastClr="000000"/>
                </a:solidFill>
                <a:effectLst/>
                <a:uLnTx/>
                <a:uFillTx/>
              </a:endParaRPr>
            </a:p>
          </p:txBody>
        </p:sp>
      </p:grpSp>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021789-3036-4986-A24D-CF6EAD321D45}" type="datetimeFigureOut">
              <a:rPr lang="en-AU" smtClean="0"/>
              <a:t>17/01/2019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5DE349C-86C5-41F6-914D-6EC72BBFCEFD}" type="slidenum">
              <a:rPr lang="en-AU" smtClean="0"/>
              <a:t>‹#›</a:t>
            </a:fld>
            <a:endParaRPr lang="en-AU"/>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3800" y="256070"/>
            <a:ext cx="359922" cy="661619"/>
          </a:xfrm>
          <a:prstGeom prst="rect">
            <a:avLst/>
          </a:prstGeom>
        </p:spPr>
      </p:pic>
      <p:pic>
        <p:nvPicPr>
          <p:cNvPr id="16" name="Picture 1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107386" y="171409"/>
            <a:ext cx="1246414" cy="830942"/>
          </a:xfrm>
          <a:prstGeom prst="rect">
            <a:avLst/>
          </a:prstGeom>
        </p:spPr>
      </p:pic>
    </p:spTree>
    <p:extLst>
      <p:ext uri="{BB962C8B-B14F-4D97-AF65-F5344CB8AC3E}">
        <p14:creationId xmlns:p14="http://schemas.microsoft.com/office/powerpoint/2010/main" val="3699246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5B021789-3036-4986-A24D-CF6EAD321D45}" type="datetimeFigureOut">
              <a:rPr lang="en-AU" smtClean="0"/>
              <a:t>17/01/2019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5DE349C-86C5-41F6-914D-6EC72BBFCEFD}" type="slidenum">
              <a:rPr lang="en-AU" smtClean="0"/>
              <a:t>‹#›</a:t>
            </a:fld>
            <a:endParaRPr lang="en-AU"/>
          </a:p>
        </p:txBody>
      </p:sp>
      <p:grpSp>
        <p:nvGrpSpPr>
          <p:cNvPr id="12" name="Group 11"/>
          <p:cNvGrpSpPr/>
          <p:nvPr userDrawn="1"/>
        </p:nvGrpSpPr>
        <p:grpSpPr>
          <a:xfrm>
            <a:off x="73089" y="3351262"/>
            <a:ext cx="11817699" cy="3650131"/>
            <a:chOff x="452250" y="3048016"/>
            <a:chExt cx="11817699" cy="3650131"/>
          </a:xfrm>
        </p:grpSpPr>
        <p:sp>
          <p:nvSpPr>
            <p:cNvPr id="13" name="Freeform 12"/>
            <p:cNvSpPr>
              <a:spLocks/>
            </p:cNvSpPr>
            <p:nvPr userDrawn="1"/>
          </p:nvSpPr>
          <p:spPr bwMode="auto">
            <a:xfrm>
              <a:off x="452250" y="3543680"/>
              <a:ext cx="11739750" cy="3154467"/>
            </a:xfrm>
            <a:custGeom>
              <a:avLst/>
              <a:gdLst>
                <a:gd name="T0" fmla="*/ 6 w 11898"/>
                <a:gd name="T1" fmla="*/ 0 h 3583"/>
                <a:gd name="T2" fmla="*/ 6 w 11898"/>
                <a:gd name="T3" fmla="*/ 1973 h 3583"/>
                <a:gd name="T4" fmla="*/ 6495 w 11898"/>
                <a:gd name="T5" fmla="*/ 3408 h 3583"/>
                <a:gd name="T6" fmla="*/ 11778 w 11898"/>
                <a:gd name="T7" fmla="*/ 925 h 3583"/>
                <a:gd name="T8" fmla="*/ 7217 w 11898"/>
                <a:gd name="T9" fmla="*/ 2411 h 3583"/>
                <a:gd name="T10" fmla="*/ 6 w 11898"/>
                <a:gd name="T11" fmla="*/ 0 h 3583"/>
              </a:gdLst>
              <a:ahLst/>
              <a:cxnLst>
                <a:cxn ang="0">
                  <a:pos x="T0" y="T1"/>
                </a:cxn>
                <a:cxn ang="0">
                  <a:pos x="T2" y="T3"/>
                </a:cxn>
                <a:cxn ang="0">
                  <a:pos x="T4" y="T5"/>
                </a:cxn>
                <a:cxn ang="0">
                  <a:pos x="T6" y="T7"/>
                </a:cxn>
                <a:cxn ang="0">
                  <a:pos x="T8" y="T9"/>
                </a:cxn>
                <a:cxn ang="0">
                  <a:pos x="T10" y="T11"/>
                </a:cxn>
              </a:cxnLst>
              <a:rect l="0" t="0" r="r" b="b"/>
              <a:pathLst>
                <a:path w="11898" h="3583">
                  <a:moveTo>
                    <a:pt x="6" y="0"/>
                  </a:moveTo>
                  <a:cubicBezTo>
                    <a:pt x="6" y="744"/>
                    <a:pt x="0" y="1318"/>
                    <a:pt x="6" y="1973"/>
                  </a:cubicBezTo>
                  <a:cubicBezTo>
                    <a:pt x="1318" y="2719"/>
                    <a:pt x="4534" y="3583"/>
                    <a:pt x="6495" y="3408"/>
                  </a:cubicBezTo>
                  <a:cubicBezTo>
                    <a:pt x="9110" y="3337"/>
                    <a:pt x="11658" y="1090"/>
                    <a:pt x="11778" y="925"/>
                  </a:cubicBezTo>
                  <a:cubicBezTo>
                    <a:pt x="11898" y="759"/>
                    <a:pt x="9902" y="2496"/>
                    <a:pt x="7217" y="2411"/>
                  </a:cubicBezTo>
                  <a:cubicBezTo>
                    <a:pt x="4533" y="2326"/>
                    <a:pt x="2689" y="1540"/>
                    <a:pt x="6" y="0"/>
                  </a:cubicBezTo>
                  <a:close/>
                </a:path>
              </a:pathLst>
            </a:custGeom>
            <a:solidFill>
              <a:srgbClr val="297FD5">
                <a:lumMod val="60000"/>
                <a:lumOff val="40000"/>
              </a:srgbClr>
            </a:solidFill>
            <a:ln>
              <a:noFill/>
            </a:ln>
            <a:effectLst>
              <a:prstShdw prst="shdw13" dist="53882" dir="13500000">
                <a:srgbClr val="297FD5">
                  <a:lumMod val="75000"/>
                  <a:lumOff val="0"/>
                  <a:alpha val="50000"/>
                </a:srgbClr>
              </a:prstShdw>
            </a:effectLst>
            <a:extLst>
              <a:ext uri="{91240B29-F687-4F45-9708-019B960494DF}">
                <a14:hiddenLine xmlns:a14="http://schemas.microsoft.com/office/drawing/2010/main" w="3175">
                  <a:solidFill>
                    <a:schemeClr val="tx1">
                      <a:lumMod val="100000"/>
                      <a:lumOff val="0"/>
                    </a:schemeClr>
                  </a:solidFill>
                  <a:round/>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sysClr val="windowText" lastClr="000000"/>
                </a:solidFill>
                <a:effectLst/>
                <a:uLnTx/>
                <a:uFillTx/>
              </a:endParaRPr>
            </a:p>
          </p:txBody>
        </p:sp>
        <p:sp>
          <p:nvSpPr>
            <p:cNvPr id="14" name="Freeform 13"/>
            <p:cNvSpPr>
              <a:spLocks/>
            </p:cNvSpPr>
            <p:nvPr userDrawn="1"/>
          </p:nvSpPr>
          <p:spPr bwMode="auto">
            <a:xfrm rot="21222674">
              <a:off x="591375" y="3048016"/>
              <a:ext cx="11678574" cy="3187042"/>
            </a:xfrm>
            <a:custGeom>
              <a:avLst/>
              <a:gdLst>
                <a:gd name="T0" fmla="*/ 0 w 12310"/>
                <a:gd name="T1" fmla="*/ 0 h 4093"/>
                <a:gd name="T2" fmla="*/ 0 w 12310"/>
                <a:gd name="T3" fmla="*/ 1870 h 4093"/>
                <a:gd name="T4" fmla="*/ 7095 w 12310"/>
                <a:gd name="T5" fmla="*/ 3943 h 4093"/>
                <a:gd name="T6" fmla="*/ 12243 w 12310"/>
                <a:gd name="T7" fmla="*/ 1161 h 4093"/>
                <a:gd name="T8" fmla="*/ 7500 w 12310"/>
                <a:gd name="T9" fmla="*/ 3028 h 4093"/>
                <a:gd name="T10" fmla="*/ 0 w 12310"/>
                <a:gd name="T11" fmla="*/ 0 h 4093"/>
              </a:gdLst>
              <a:ahLst/>
              <a:cxnLst>
                <a:cxn ang="0">
                  <a:pos x="T0" y="T1"/>
                </a:cxn>
                <a:cxn ang="0">
                  <a:pos x="T2" y="T3"/>
                </a:cxn>
                <a:cxn ang="0">
                  <a:pos x="T4" y="T5"/>
                </a:cxn>
                <a:cxn ang="0">
                  <a:pos x="T6" y="T7"/>
                </a:cxn>
                <a:cxn ang="0">
                  <a:pos x="T8" y="T9"/>
                </a:cxn>
                <a:cxn ang="0">
                  <a:pos x="T10" y="T11"/>
                </a:cxn>
              </a:cxnLst>
              <a:rect l="0" t="0" r="r" b="b"/>
              <a:pathLst>
                <a:path w="12310" h="4093">
                  <a:moveTo>
                    <a:pt x="0" y="0"/>
                  </a:moveTo>
                  <a:cubicBezTo>
                    <a:pt x="0" y="935"/>
                    <a:pt x="0" y="1870"/>
                    <a:pt x="0" y="1870"/>
                  </a:cubicBezTo>
                  <a:cubicBezTo>
                    <a:pt x="1182" y="2527"/>
                    <a:pt x="4373" y="4093"/>
                    <a:pt x="7095" y="3943"/>
                  </a:cubicBezTo>
                  <a:cubicBezTo>
                    <a:pt x="9817" y="3793"/>
                    <a:pt x="12176" y="1313"/>
                    <a:pt x="12243" y="1161"/>
                  </a:cubicBezTo>
                  <a:cubicBezTo>
                    <a:pt x="12310" y="1009"/>
                    <a:pt x="10292" y="3135"/>
                    <a:pt x="7500" y="3028"/>
                  </a:cubicBezTo>
                  <a:cubicBezTo>
                    <a:pt x="4708" y="2921"/>
                    <a:pt x="2790" y="1933"/>
                    <a:pt x="0" y="0"/>
                  </a:cubicBezTo>
                  <a:close/>
                </a:path>
              </a:pathLst>
            </a:custGeom>
            <a:solidFill>
              <a:srgbClr val="297FD5">
                <a:lumMod val="40000"/>
                <a:lumOff val="60000"/>
              </a:srgbClr>
            </a:solidFill>
            <a:ln>
              <a:noFill/>
            </a:ln>
            <a:effectLst>
              <a:outerShdw dist="107763" dir="13500000" sx="75000" sy="75000" algn="tl" rotWithShape="0">
                <a:srgbClr val="297FD5">
                  <a:lumMod val="60000"/>
                  <a:lumOff val="40000"/>
                  <a:alpha val="50000"/>
                </a:srgbClr>
              </a:outerShdw>
            </a:effectLst>
            <a:extLst>
              <a:ext uri="{91240B29-F687-4F45-9708-019B960494DF}">
                <a14:hiddenLine xmlns:a14="http://schemas.microsoft.com/office/drawing/2010/main" w="3175">
                  <a:solidFill>
                    <a:schemeClr val="tx1">
                      <a:lumMod val="100000"/>
                      <a:lumOff val="0"/>
                    </a:schemeClr>
                  </a:solidFill>
                  <a:round/>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sysClr val="windowText" lastClr="000000"/>
                </a:solidFill>
                <a:effectLst/>
                <a:uLnTx/>
                <a:uFillTx/>
              </a:endParaRPr>
            </a:p>
          </p:txBody>
        </p:sp>
      </p:grpSp>
      <p:pic>
        <p:nvPicPr>
          <p:cNvPr id="16" name="Pictur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3800" y="256070"/>
            <a:ext cx="359922" cy="661619"/>
          </a:xfrm>
          <a:prstGeom prst="rect">
            <a:avLst/>
          </a:prstGeom>
        </p:spPr>
      </p:pic>
      <p:pic>
        <p:nvPicPr>
          <p:cNvPr id="17" name="Picture 1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107386" y="171409"/>
            <a:ext cx="1246414" cy="830942"/>
          </a:xfrm>
          <a:prstGeom prst="rect">
            <a:avLst/>
          </a:prstGeom>
        </p:spPr>
      </p:pic>
    </p:spTree>
    <p:extLst>
      <p:ext uri="{BB962C8B-B14F-4D97-AF65-F5344CB8AC3E}">
        <p14:creationId xmlns:p14="http://schemas.microsoft.com/office/powerpoint/2010/main" val="3934072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4" name="Group 13"/>
          <p:cNvGrpSpPr/>
          <p:nvPr userDrawn="1"/>
        </p:nvGrpSpPr>
        <p:grpSpPr>
          <a:xfrm>
            <a:off x="73089" y="3351262"/>
            <a:ext cx="11817699" cy="3650131"/>
            <a:chOff x="452250" y="3048016"/>
            <a:chExt cx="11817699" cy="3650131"/>
          </a:xfrm>
        </p:grpSpPr>
        <p:sp>
          <p:nvSpPr>
            <p:cNvPr id="15" name="Freeform 14"/>
            <p:cNvSpPr>
              <a:spLocks/>
            </p:cNvSpPr>
            <p:nvPr userDrawn="1"/>
          </p:nvSpPr>
          <p:spPr bwMode="auto">
            <a:xfrm>
              <a:off x="452250" y="3543680"/>
              <a:ext cx="11739750" cy="3154467"/>
            </a:xfrm>
            <a:custGeom>
              <a:avLst/>
              <a:gdLst>
                <a:gd name="T0" fmla="*/ 6 w 11898"/>
                <a:gd name="T1" fmla="*/ 0 h 3583"/>
                <a:gd name="T2" fmla="*/ 6 w 11898"/>
                <a:gd name="T3" fmla="*/ 1973 h 3583"/>
                <a:gd name="T4" fmla="*/ 6495 w 11898"/>
                <a:gd name="T5" fmla="*/ 3408 h 3583"/>
                <a:gd name="T6" fmla="*/ 11778 w 11898"/>
                <a:gd name="T7" fmla="*/ 925 h 3583"/>
                <a:gd name="T8" fmla="*/ 7217 w 11898"/>
                <a:gd name="T9" fmla="*/ 2411 h 3583"/>
                <a:gd name="T10" fmla="*/ 6 w 11898"/>
                <a:gd name="T11" fmla="*/ 0 h 3583"/>
              </a:gdLst>
              <a:ahLst/>
              <a:cxnLst>
                <a:cxn ang="0">
                  <a:pos x="T0" y="T1"/>
                </a:cxn>
                <a:cxn ang="0">
                  <a:pos x="T2" y="T3"/>
                </a:cxn>
                <a:cxn ang="0">
                  <a:pos x="T4" y="T5"/>
                </a:cxn>
                <a:cxn ang="0">
                  <a:pos x="T6" y="T7"/>
                </a:cxn>
                <a:cxn ang="0">
                  <a:pos x="T8" y="T9"/>
                </a:cxn>
                <a:cxn ang="0">
                  <a:pos x="T10" y="T11"/>
                </a:cxn>
              </a:cxnLst>
              <a:rect l="0" t="0" r="r" b="b"/>
              <a:pathLst>
                <a:path w="11898" h="3583">
                  <a:moveTo>
                    <a:pt x="6" y="0"/>
                  </a:moveTo>
                  <a:cubicBezTo>
                    <a:pt x="6" y="744"/>
                    <a:pt x="0" y="1318"/>
                    <a:pt x="6" y="1973"/>
                  </a:cubicBezTo>
                  <a:cubicBezTo>
                    <a:pt x="1318" y="2719"/>
                    <a:pt x="4534" y="3583"/>
                    <a:pt x="6495" y="3408"/>
                  </a:cubicBezTo>
                  <a:cubicBezTo>
                    <a:pt x="9110" y="3337"/>
                    <a:pt x="11658" y="1090"/>
                    <a:pt x="11778" y="925"/>
                  </a:cubicBezTo>
                  <a:cubicBezTo>
                    <a:pt x="11898" y="759"/>
                    <a:pt x="9902" y="2496"/>
                    <a:pt x="7217" y="2411"/>
                  </a:cubicBezTo>
                  <a:cubicBezTo>
                    <a:pt x="4533" y="2326"/>
                    <a:pt x="2689" y="1540"/>
                    <a:pt x="6" y="0"/>
                  </a:cubicBezTo>
                  <a:close/>
                </a:path>
              </a:pathLst>
            </a:custGeom>
            <a:solidFill>
              <a:srgbClr val="297FD5">
                <a:lumMod val="60000"/>
                <a:lumOff val="40000"/>
              </a:srgbClr>
            </a:solidFill>
            <a:ln>
              <a:noFill/>
            </a:ln>
            <a:effectLst>
              <a:prstShdw prst="shdw13" dist="53882" dir="13500000">
                <a:srgbClr val="297FD5">
                  <a:lumMod val="75000"/>
                  <a:lumOff val="0"/>
                  <a:alpha val="50000"/>
                </a:srgbClr>
              </a:prstShdw>
            </a:effectLst>
            <a:extLst>
              <a:ext uri="{91240B29-F687-4F45-9708-019B960494DF}">
                <a14:hiddenLine xmlns:a14="http://schemas.microsoft.com/office/drawing/2010/main" w="3175">
                  <a:solidFill>
                    <a:schemeClr val="tx1">
                      <a:lumMod val="100000"/>
                      <a:lumOff val="0"/>
                    </a:schemeClr>
                  </a:solidFill>
                  <a:round/>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sysClr val="windowText" lastClr="000000"/>
                </a:solidFill>
                <a:effectLst/>
                <a:uLnTx/>
                <a:uFillTx/>
              </a:endParaRPr>
            </a:p>
          </p:txBody>
        </p:sp>
        <p:sp>
          <p:nvSpPr>
            <p:cNvPr id="16" name="Freeform 15"/>
            <p:cNvSpPr>
              <a:spLocks/>
            </p:cNvSpPr>
            <p:nvPr userDrawn="1"/>
          </p:nvSpPr>
          <p:spPr bwMode="auto">
            <a:xfrm rot="21222674">
              <a:off x="591375" y="3048016"/>
              <a:ext cx="11678574" cy="3187042"/>
            </a:xfrm>
            <a:custGeom>
              <a:avLst/>
              <a:gdLst>
                <a:gd name="T0" fmla="*/ 0 w 12310"/>
                <a:gd name="T1" fmla="*/ 0 h 4093"/>
                <a:gd name="T2" fmla="*/ 0 w 12310"/>
                <a:gd name="T3" fmla="*/ 1870 h 4093"/>
                <a:gd name="T4" fmla="*/ 7095 w 12310"/>
                <a:gd name="T5" fmla="*/ 3943 h 4093"/>
                <a:gd name="T6" fmla="*/ 12243 w 12310"/>
                <a:gd name="T7" fmla="*/ 1161 h 4093"/>
                <a:gd name="T8" fmla="*/ 7500 w 12310"/>
                <a:gd name="T9" fmla="*/ 3028 h 4093"/>
                <a:gd name="T10" fmla="*/ 0 w 12310"/>
                <a:gd name="T11" fmla="*/ 0 h 4093"/>
              </a:gdLst>
              <a:ahLst/>
              <a:cxnLst>
                <a:cxn ang="0">
                  <a:pos x="T0" y="T1"/>
                </a:cxn>
                <a:cxn ang="0">
                  <a:pos x="T2" y="T3"/>
                </a:cxn>
                <a:cxn ang="0">
                  <a:pos x="T4" y="T5"/>
                </a:cxn>
                <a:cxn ang="0">
                  <a:pos x="T6" y="T7"/>
                </a:cxn>
                <a:cxn ang="0">
                  <a:pos x="T8" y="T9"/>
                </a:cxn>
                <a:cxn ang="0">
                  <a:pos x="T10" y="T11"/>
                </a:cxn>
              </a:cxnLst>
              <a:rect l="0" t="0" r="r" b="b"/>
              <a:pathLst>
                <a:path w="12310" h="4093">
                  <a:moveTo>
                    <a:pt x="0" y="0"/>
                  </a:moveTo>
                  <a:cubicBezTo>
                    <a:pt x="0" y="935"/>
                    <a:pt x="0" y="1870"/>
                    <a:pt x="0" y="1870"/>
                  </a:cubicBezTo>
                  <a:cubicBezTo>
                    <a:pt x="1182" y="2527"/>
                    <a:pt x="4373" y="4093"/>
                    <a:pt x="7095" y="3943"/>
                  </a:cubicBezTo>
                  <a:cubicBezTo>
                    <a:pt x="9817" y="3793"/>
                    <a:pt x="12176" y="1313"/>
                    <a:pt x="12243" y="1161"/>
                  </a:cubicBezTo>
                  <a:cubicBezTo>
                    <a:pt x="12310" y="1009"/>
                    <a:pt x="10292" y="3135"/>
                    <a:pt x="7500" y="3028"/>
                  </a:cubicBezTo>
                  <a:cubicBezTo>
                    <a:pt x="4708" y="2921"/>
                    <a:pt x="2790" y="1933"/>
                    <a:pt x="0" y="0"/>
                  </a:cubicBezTo>
                  <a:close/>
                </a:path>
              </a:pathLst>
            </a:custGeom>
            <a:solidFill>
              <a:srgbClr val="297FD5">
                <a:lumMod val="40000"/>
                <a:lumOff val="60000"/>
              </a:srgbClr>
            </a:solidFill>
            <a:ln>
              <a:noFill/>
            </a:ln>
            <a:effectLst>
              <a:outerShdw dist="107763" dir="13500000" sx="75000" sy="75000" algn="tl" rotWithShape="0">
                <a:srgbClr val="297FD5">
                  <a:lumMod val="60000"/>
                  <a:lumOff val="40000"/>
                  <a:alpha val="50000"/>
                </a:srgbClr>
              </a:outerShdw>
            </a:effectLst>
            <a:extLst>
              <a:ext uri="{91240B29-F687-4F45-9708-019B960494DF}">
                <a14:hiddenLine xmlns:a14="http://schemas.microsoft.com/office/drawing/2010/main" w="3175">
                  <a:solidFill>
                    <a:schemeClr val="tx1">
                      <a:lumMod val="100000"/>
                      <a:lumOff val="0"/>
                    </a:schemeClr>
                  </a:solidFill>
                  <a:round/>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sysClr val="windowText" lastClr="000000"/>
                </a:solidFill>
                <a:effectLst/>
                <a:uLnTx/>
                <a:uFillTx/>
              </a:endParaRPr>
            </a:p>
          </p:txBody>
        </p:sp>
      </p:grpSp>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5B021789-3036-4986-A24D-CF6EAD321D45}" type="datetimeFigureOut">
              <a:rPr lang="en-AU" smtClean="0"/>
              <a:t>17/01/2019</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A5DE349C-86C5-41F6-914D-6EC72BBFCEFD}" type="slidenum">
              <a:rPr lang="en-AU" smtClean="0"/>
              <a:t>‹#›</a:t>
            </a:fld>
            <a:endParaRPr lang="en-AU"/>
          </a:p>
        </p:txBody>
      </p:sp>
      <p:pic>
        <p:nvPicPr>
          <p:cNvPr id="18" name="Picture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3800" y="256070"/>
            <a:ext cx="359922" cy="661619"/>
          </a:xfrm>
          <a:prstGeom prst="rect">
            <a:avLst/>
          </a:prstGeom>
        </p:spPr>
      </p:pic>
      <p:pic>
        <p:nvPicPr>
          <p:cNvPr id="19" name="Picture 1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107386" y="171409"/>
            <a:ext cx="1246414" cy="830942"/>
          </a:xfrm>
          <a:prstGeom prst="rect">
            <a:avLst/>
          </a:prstGeom>
        </p:spPr>
      </p:pic>
    </p:spTree>
    <p:extLst>
      <p:ext uri="{BB962C8B-B14F-4D97-AF65-F5344CB8AC3E}">
        <p14:creationId xmlns:p14="http://schemas.microsoft.com/office/powerpoint/2010/main" val="1818423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0" name="Group 9"/>
          <p:cNvGrpSpPr/>
          <p:nvPr userDrawn="1"/>
        </p:nvGrpSpPr>
        <p:grpSpPr>
          <a:xfrm>
            <a:off x="73089" y="3351262"/>
            <a:ext cx="11817699" cy="3650131"/>
            <a:chOff x="452250" y="3048016"/>
            <a:chExt cx="11817699" cy="3650131"/>
          </a:xfrm>
        </p:grpSpPr>
        <p:sp>
          <p:nvSpPr>
            <p:cNvPr id="11" name="Freeform 10"/>
            <p:cNvSpPr>
              <a:spLocks/>
            </p:cNvSpPr>
            <p:nvPr userDrawn="1"/>
          </p:nvSpPr>
          <p:spPr bwMode="auto">
            <a:xfrm>
              <a:off x="452250" y="3543680"/>
              <a:ext cx="11739750" cy="3154467"/>
            </a:xfrm>
            <a:custGeom>
              <a:avLst/>
              <a:gdLst>
                <a:gd name="T0" fmla="*/ 6 w 11898"/>
                <a:gd name="T1" fmla="*/ 0 h 3583"/>
                <a:gd name="T2" fmla="*/ 6 w 11898"/>
                <a:gd name="T3" fmla="*/ 1973 h 3583"/>
                <a:gd name="T4" fmla="*/ 6495 w 11898"/>
                <a:gd name="T5" fmla="*/ 3408 h 3583"/>
                <a:gd name="T6" fmla="*/ 11778 w 11898"/>
                <a:gd name="T7" fmla="*/ 925 h 3583"/>
                <a:gd name="T8" fmla="*/ 7217 w 11898"/>
                <a:gd name="T9" fmla="*/ 2411 h 3583"/>
                <a:gd name="T10" fmla="*/ 6 w 11898"/>
                <a:gd name="T11" fmla="*/ 0 h 3583"/>
              </a:gdLst>
              <a:ahLst/>
              <a:cxnLst>
                <a:cxn ang="0">
                  <a:pos x="T0" y="T1"/>
                </a:cxn>
                <a:cxn ang="0">
                  <a:pos x="T2" y="T3"/>
                </a:cxn>
                <a:cxn ang="0">
                  <a:pos x="T4" y="T5"/>
                </a:cxn>
                <a:cxn ang="0">
                  <a:pos x="T6" y="T7"/>
                </a:cxn>
                <a:cxn ang="0">
                  <a:pos x="T8" y="T9"/>
                </a:cxn>
                <a:cxn ang="0">
                  <a:pos x="T10" y="T11"/>
                </a:cxn>
              </a:cxnLst>
              <a:rect l="0" t="0" r="r" b="b"/>
              <a:pathLst>
                <a:path w="11898" h="3583">
                  <a:moveTo>
                    <a:pt x="6" y="0"/>
                  </a:moveTo>
                  <a:cubicBezTo>
                    <a:pt x="6" y="744"/>
                    <a:pt x="0" y="1318"/>
                    <a:pt x="6" y="1973"/>
                  </a:cubicBezTo>
                  <a:cubicBezTo>
                    <a:pt x="1318" y="2719"/>
                    <a:pt x="4534" y="3583"/>
                    <a:pt x="6495" y="3408"/>
                  </a:cubicBezTo>
                  <a:cubicBezTo>
                    <a:pt x="9110" y="3337"/>
                    <a:pt x="11658" y="1090"/>
                    <a:pt x="11778" y="925"/>
                  </a:cubicBezTo>
                  <a:cubicBezTo>
                    <a:pt x="11898" y="759"/>
                    <a:pt x="9902" y="2496"/>
                    <a:pt x="7217" y="2411"/>
                  </a:cubicBezTo>
                  <a:cubicBezTo>
                    <a:pt x="4533" y="2326"/>
                    <a:pt x="2689" y="1540"/>
                    <a:pt x="6" y="0"/>
                  </a:cubicBezTo>
                  <a:close/>
                </a:path>
              </a:pathLst>
            </a:custGeom>
            <a:solidFill>
              <a:srgbClr val="297FD5">
                <a:lumMod val="60000"/>
                <a:lumOff val="40000"/>
              </a:srgbClr>
            </a:solidFill>
            <a:ln>
              <a:noFill/>
            </a:ln>
            <a:effectLst>
              <a:prstShdw prst="shdw13" dist="53882" dir="13500000">
                <a:srgbClr val="297FD5">
                  <a:lumMod val="75000"/>
                  <a:lumOff val="0"/>
                  <a:alpha val="50000"/>
                </a:srgbClr>
              </a:prstShdw>
            </a:effectLst>
            <a:extLst>
              <a:ext uri="{91240B29-F687-4F45-9708-019B960494DF}">
                <a14:hiddenLine xmlns:a14="http://schemas.microsoft.com/office/drawing/2010/main" w="3175">
                  <a:solidFill>
                    <a:schemeClr val="tx1">
                      <a:lumMod val="100000"/>
                      <a:lumOff val="0"/>
                    </a:schemeClr>
                  </a:solidFill>
                  <a:round/>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sysClr val="windowText" lastClr="000000"/>
                </a:solidFill>
                <a:effectLst/>
                <a:uLnTx/>
                <a:uFillTx/>
              </a:endParaRPr>
            </a:p>
          </p:txBody>
        </p:sp>
        <p:sp>
          <p:nvSpPr>
            <p:cNvPr id="12" name="Freeform 11"/>
            <p:cNvSpPr>
              <a:spLocks/>
            </p:cNvSpPr>
            <p:nvPr userDrawn="1"/>
          </p:nvSpPr>
          <p:spPr bwMode="auto">
            <a:xfrm rot="21222674">
              <a:off x="591375" y="3048016"/>
              <a:ext cx="11678574" cy="3187042"/>
            </a:xfrm>
            <a:custGeom>
              <a:avLst/>
              <a:gdLst>
                <a:gd name="T0" fmla="*/ 0 w 12310"/>
                <a:gd name="T1" fmla="*/ 0 h 4093"/>
                <a:gd name="T2" fmla="*/ 0 w 12310"/>
                <a:gd name="T3" fmla="*/ 1870 h 4093"/>
                <a:gd name="T4" fmla="*/ 7095 w 12310"/>
                <a:gd name="T5" fmla="*/ 3943 h 4093"/>
                <a:gd name="T6" fmla="*/ 12243 w 12310"/>
                <a:gd name="T7" fmla="*/ 1161 h 4093"/>
                <a:gd name="T8" fmla="*/ 7500 w 12310"/>
                <a:gd name="T9" fmla="*/ 3028 h 4093"/>
                <a:gd name="T10" fmla="*/ 0 w 12310"/>
                <a:gd name="T11" fmla="*/ 0 h 4093"/>
              </a:gdLst>
              <a:ahLst/>
              <a:cxnLst>
                <a:cxn ang="0">
                  <a:pos x="T0" y="T1"/>
                </a:cxn>
                <a:cxn ang="0">
                  <a:pos x="T2" y="T3"/>
                </a:cxn>
                <a:cxn ang="0">
                  <a:pos x="T4" y="T5"/>
                </a:cxn>
                <a:cxn ang="0">
                  <a:pos x="T6" y="T7"/>
                </a:cxn>
                <a:cxn ang="0">
                  <a:pos x="T8" y="T9"/>
                </a:cxn>
                <a:cxn ang="0">
                  <a:pos x="T10" y="T11"/>
                </a:cxn>
              </a:cxnLst>
              <a:rect l="0" t="0" r="r" b="b"/>
              <a:pathLst>
                <a:path w="12310" h="4093">
                  <a:moveTo>
                    <a:pt x="0" y="0"/>
                  </a:moveTo>
                  <a:cubicBezTo>
                    <a:pt x="0" y="935"/>
                    <a:pt x="0" y="1870"/>
                    <a:pt x="0" y="1870"/>
                  </a:cubicBezTo>
                  <a:cubicBezTo>
                    <a:pt x="1182" y="2527"/>
                    <a:pt x="4373" y="4093"/>
                    <a:pt x="7095" y="3943"/>
                  </a:cubicBezTo>
                  <a:cubicBezTo>
                    <a:pt x="9817" y="3793"/>
                    <a:pt x="12176" y="1313"/>
                    <a:pt x="12243" y="1161"/>
                  </a:cubicBezTo>
                  <a:cubicBezTo>
                    <a:pt x="12310" y="1009"/>
                    <a:pt x="10292" y="3135"/>
                    <a:pt x="7500" y="3028"/>
                  </a:cubicBezTo>
                  <a:cubicBezTo>
                    <a:pt x="4708" y="2921"/>
                    <a:pt x="2790" y="1933"/>
                    <a:pt x="0" y="0"/>
                  </a:cubicBezTo>
                  <a:close/>
                </a:path>
              </a:pathLst>
            </a:custGeom>
            <a:solidFill>
              <a:srgbClr val="297FD5">
                <a:lumMod val="40000"/>
                <a:lumOff val="60000"/>
              </a:srgbClr>
            </a:solidFill>
            <a:ln>
              <a:noFill/>
            </a:ln>
            <a:effectLst>
              <a:outerShdw dist="107763" dir="13500000" sx="75000" sy="75000" algn="tl" rotWithShape="0">
                <a:srgbClr val="297FD5">
                  <a:lumMod val="60000"/>
                  <a:lumOff val="40000"/>
                  <a:alpha val="50000"/>
                </a:srgbClr>
              </a:outerShdw>
            </a:effectLst>
            <a:extLst>
              <a:ext uri="{91240B29-F687-4F45-9708-019B960494DF}">
                <a14:hiddenLine xmlns:a14="http://schemas.microsoft.com/office/drawing/2010/main" w="3175">
                  <a:solidFill>
                    <a:schemeClr val="tx1">
                      <a:lumMod val="100000"/>
                      <a:lumOff val="0"/>
                    </a:schemeClr>
                  </a:solidFill>
                  <a:round/>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sysClr val="windowText" lastClr="000000"/>
                </a:solidFill>
                <a:effectLst/>
                <a:uLnTx/>
                <a:uFillTx/>
              </a:endParaRPr>
            </a:p>
          </p:txBody>
        </p:sp>
      </p:grpSp>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5B021789-3036-4986-A24D-CF6EAD321D45}" type="datetimeFigureOut">
              <a:rPr lang="en-AU" smtClean="0"/>
              <a:t>17/01/2019</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A5DE349C-86C5-41F6-914D-6EC72BBFCEFD}" type="slidenum">
              <a:rPr lang="en-AU" smtClean="0"/>
              <a:t>‹#›</a:t>
            </a:fld>
            <a:endParaRPr lang="en-AU"/>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3800" y="256070"/>
            <a:ext cx="359922" cy="661619"/>
          </a:xfrm>
          <a:prstGeom prst="rect">
            <a:avLst/>
          </a:prstGeom>
        </p:spPr>
      </p:pic>
      <p:pic>
        <p:nvPicPr>
          <p:cNvPr id="15" name="Picture 1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107386" y="171409"/>
            <a:ext cx="1246414" cy="830942"/>
          </a:xfrm>
          <a:prstGeom prst="rect">
            <a:avLst/>
          </a:prstGeom>
        </p:spPr>
      </p:pic>
    </p:spTree>
    <p:extLst>
      <p:ext uri="{BB962C8B-B14F-4D97-AF65-F5344CB8AC3E}">
        <p14:creationId xmlns:p14="http://schemas.microsoft.com/office/powerpoint/2010/main" val="139342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021789-3036-4986-A24D-CF6EAD321D45}" type="datetimeFigureOut">
              <a:rPr lang="en-AU" smtClean="0"/>
              <a:t>17/01/2019</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A5DE349C-86C5-41F6-914D-6EC72BBFCEFD}" type="slidenum">
              <a:rPr lang="en-AU" smtClean="0"/>
              <a:t>‹#›</a:t>
            </a:fld>
            <a:endParaRPr lang="en-AU"/>
          </a:p>
        </p:txBody>
      </p:sp>
      <p:grpSp>
        <p:nvGrpSpPr>
          <p:cNvPr id="5" name="Group 4"/>
          <p:cNvGrpSpPr/>
          <p:nvPr userDrawn="1"/>
        </p:nvGrpSpPr>
        <p:grpSpPr>
          <a:xfrm>
            <a:off x="73089" y="3351262"/>
            <a:ext cx="11817699" cy="3650131"/>
            <a:chOff x="452250" y="3048016"/>
            <a:chExt cx="11817699" cy="3650131"/>
          </a:xfrm>
        </p:grpSpPr>
        <p:sp>
          <p:nvSpPr>
            <p:cNvPr id="6" name="Freeform 5"/>
            <p:cNvSpPr>
              <a:spLocks/>
            </p:cNvSpPr>
            <p:nvPr userDrawn="1"/>
          </p:nvSpPr>
          <p:spPr bwMode="auto">
            <a:xfrm>
              <a:off x="452250" y="3543680"/>
              <a:ext cx="11739750" cy="3154467"/>
            </a:xfrm>
            <a:custGeom>
              <a:avLst/>
              <a:gdLst>
                <a:gd name="T0" fmla="*/ 6 w 11898"/>
                <a:gd name="T1" fmla="*/ 0 h 3583"/>
                <a:gd name="T2" fmla="*/ 6 w 11898"/>
                <a:gd name="T3" fmla="*/ 1973 h 3583"/>
                <a:gd name="T4" fmla="*/ 6495 w 11898"/>
                <a:gd name="T5" fmla="*/ 3408 h 3583"/>
                <a:gd name="T6" fmla="*/ 11778 w 11898"/>
                <a:gd name="T7" fmla="*/ 925 h 3583"/>
                <a:gd name="T8" fmla="*/ 7217 w 11898"/>
                <a:gd name="T9" fmla="*/ 2411 h 3583"/>
                <a:gd name="T10" fmla="*/ 6 w 11898"/>
                <a:gd name="T11" fmla="*/ 0 h 3583"/>
              </a:gdLst>
              <a:ahLst/>
              <a:cxnLst>
                <a:cxn ang="0">
                  <a:pos x="T0" y="T1"/>
                </a:cxn>
                <a:cxn ang="0">
                  <a:pos x="T2" y="T3"/>
                </a:cxn>
                <a:cxn ang="0">
                  <a:pos x="T4" y="T5"/>
                </a:cxn>
                <a:cxn ang="0">
                  <a:pos x="T6" y="T7"/>
                </a:cxn>
                <a:cxn ang="0">
                  <a:pos x="T8" y="T9"/>
                </a:cxn>
                <a:cxn ang="0">
                  <a:pos x="T10" y="T11"/>
                </a:cxn>
              </a:cxnLst>
              <a:rect l="0" t="0" r="r" b="b"/>
              <a:pathLst>
                <a:path w="11898" h="3583">
                  <a:moveTo>
                    <a:pt x="6" y="0"/>
                  </a:moveTo>
                  <a:cubicBezTo>
                    <a:pt x="6" y="744"/>
                    <a:pt x="0" y="1318"/>
                    <a:pt x="6" y="1973"/>
                  </a:cubicBezTo>
                  <a:cubicBezTo>
                    <a:pt x="1318" y="2719"/>
                    <a:pt x="4534" y="3583"/>
                    <a:pt x="6495" y="3408"/>
                  </a:cubicBezTo>
                  <a:cubicBezTo>
                    <a:pt x="9110" y="3337"/>
                    <a:pt x="11658" y="1090"/>
                    <a:pt x="11778" y="925"/>
                  </a:cubicBezTo>
                  <a:cubicBezTo>
                    <a:pt x="11898" y="759"/>
                    <a:pt x="9902" y="2496"/>
                    <a:pt x="7217" y="2411"/>
                  </a:cubicBezTo>
                  <a:cubicBezTo>
                    <a:pt x="4533" y="2326"/>
                    <a:pt x="2689" y="1540"/>
                    <a:pt x="6" y="0"/>
                  </a:cubicBezTo>
                  <a:close/>
                </a:path>
              </a:pathLst>
            </a:custGeom>
            <a:solidFill>
              <a:srgbClr val="297FD5">
                <a:lumMod val="60000"/>
                <a:lumOff val="40000"/>
              </a:srgbClr>
            </a:solidFill>
            <a:ln>
              <a:noFill/>
            </a:ln>
            <a:effectLst>
              <a:prstShdw prst="shdw13" dist="53882" dir="13500000">
                <a:srgbClr val="297FD5">
                  <a:lumMod val="75000"/>
                  <a:lumOff val="0"/>
                  <a:alpha val="50000"/>
                </a:srgbClr>
              </a:prstShdw>
            </a:effectLst>
            <a:extLst>
              <a:ext uri="{91240B29-F687-4F45-9708-019B960494DF}">
                <a14:hiddenLine xmlns:a14="http://schemas.microsoft.com/office/drawing/2010/main" w="3175">
                  <a:solidFill>
                    <a:schemeClr val="tx1">
                      <a:lumMod val="100000"/>
                      <a:lumOff val="0"/>
                    </a:schemeClr>
                  </a:solidFill>
                  <a:round/>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sysClr val="windowText" lastClr="000000"/>
                </a:solidFill>
                <a:effectLst/>
                <a:uLnTx/>
                <a:uFillTx/>
              </a:endParaRPr>
            </a:p>
          </p:txBody>
        </p:sp>
        <p:sp>
          <p:nvSpPr>
            <p:cNvPr id="7" name="Freeform 6"/>
            <p:cNvSpPr>
              <a:spLocks/>
            </p:cNvSpPr>
            <p:nvPr userDrawn="1"/>
          </p:nvSpPr>
          <p:spPr bwMode="auto">
            <a:xfrm rot="21222674">
              <a:off x="591375" y="3048016"/>
              <a:ext cx="11678574" cy="3187042"/>
            </a:xfrm>
            <a:custGeom>
              <a:avLst/>
              <a:gdLst>
                <a:gd name="T0" fmla="*/ 0 w 12310"/>
                <a:gd name="T1" fmla="*/ 0 h 4093"/>
                <a:gd name="T2" fmla="*/ 0 w 12310"/>
                <a:gd name="T3" fmla="*/ 1870 h 4093"/>
                <a:gd name="T4" fmla="*/ 7095 w 12310"/>
                <a:gd name="T5" fmla="*/ 3943 h 4093"/>
                <a:gd name="T6" fmla="*/ 12243 w 12310"/>
                <a:gd name="T7" fmla="*/ 1161 h 4093"/>
                <a:gd name="T8" fmla="*/ 7500 w 12310"/>
                <a:gd name="T9" fmla="*/ 3028 h 4093"/>
                <a:gd name="T10" fmla="*/ 0 w 12310"/>
                <a:gd name="T11" fmla="*/ 0 h 4093"/>
              </a:gdLst>
              <a:ahLst/>
              <a:cxnLst>
                <a:cxn ang="0">
                  <a:pos x="T0" y="T1"/>
                </a:cxn>
                <a:cxn ang="0">
                  <a:pos x="T2" y="T3"/>
                </a:cxn>
                <a:cxn ang="0">
                  <a:pos x="T4" y="T5"/>
                </a:cxn>
                <a:cxn ang="0">
                  <a:pos x="T6" y="T7"/>
                </a:cxn>
                <a:cxn ang="0">
                  <a:pos x="T8" y="T9"/>
                </a:cxn>
                <a:cxn ang="0">
                  <a:pos x="T10" y="T11"/>
                </a:cxn>
              </a:cxnLst>
              <a:rect l="0" t="0" r="r" b="b"/>
              <a:pathLst>
                <a:path w="12310" h="4093">
                  <a:moveTo>
                    <a:pt x="0" y="0"/>
                  </a:moveTo>
                  <a:cubicBezTo>
                    <a:pt x="0" y="935"/>
                    <a:pt x="0" y="1870"/>
                    <a:pt x="0" y="1870"/>
                  </a:cubicBezTo>
                  <a:cubicBezTo>
                    <a:pt x="1182" y="2527"/>
                    <a:pt x="4373" y="4093"/>
                    <a:pt x="7095" y="3943"/>
                  </a:cubicBezTo>
                  <a:cubicBezTo>
                    <a:pt x="9817" y="3793"/>
                    <a:pt x="12176" y="1313"/>
                    <a:pt x="12243" y="1161"/>
                  </a:cubicBezTo>
                  <a:cubicBezTo>
                    <a:pt x="12310" y="1009"/>
                    <a:pt x="10292" y="3135"/>
                    <a:pt x="7500" y="3028"/>
                  </a:cubicBezTo>
                  <a:cubicBezTo>
                    <a:pt x="4708" y="2921"/>
                    <a:pt x="2790" y="1933"/>
                    <a:pt x="0" y="0"/>
                  </a:cubicBezTo>
                  <a:close/>
                </a:path>
              </a:pathLst>
            </a:custGeom>
            <a:solidFill>
              <a:srgbClr val="297FD5">
                <a:lumMod val="40000"/>
                <a:lumOff val="60000"/>
              </a:srgbClr>
            </a:solidFill>
            <a:ln>
              <a:noFill/>
            </a:ln>
            <a:effectLst>
              <a:outerShdw dist="107763" dir="13500000" sx="75000" sy="75000" algn="tl" rotWithShape="0">
                <a:srgbClr val="297FD5">
                  <a:lumMod val="60000"/>
                  <a:lumOff val="40000"/>
                  <a:alpha val="50000"/>
                </a:srgbClr>
              </a:outerShdw>
            </a:effectLst>
            <a:extLst>
              <a:ext uri="{91240B29-F687-4F45-9708-019B960494DF}">
                <a14:hiddenLine xmlns:a14="http://schemas.microsoft.com/office/drawing/2010/main" w="3175">
                  <a:solidFill>
                    <a:schemeClr val="tx1">
                      <a:lumMod val="100000"/>
                      <a:lumOff val="0"/>
                    </a:schemeClr>
                  </a:solidFill>
                  <a:round/>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sysClr val="windowText" lastClr="000000"/>
                </a:solidFill>
                <a:effectLst/>
                <a:uLnTx/>
                <a:uFillTx/>
              </a:endParaRPr>
            </a:p>
          </p:txBody>
        </p:sp>
      </p:gr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3800" y="256070"/>
            <a:ext cx="359922" cy="661619"/>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107386" y="171409"/>
            <a:ext cx="1246414" cy="830942"/>
          </a:xfrm>
          <a:prstGeom prst="rect">
            <a:avLst/>
          </a:prstGeom>
        </p:spPr>
      </p:pic>
    </p:spTree>
    <p:extLst>
      <p:ext uri="{BB962C8B-B14F-4D97-AF65-F5344CB8AC3E}">
        <p14:creationId xmlns:p14="http://schemas.microsoft.com/office/powerpoint/2010/main" val="3852248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7"/>
          <p:cNvGrpSpPr/>
          <p:nvPr userDrawn="1"/>
        </p:nvGrpSpPr>
        <p:grpSpPr>
          <a:xfrm>
            <a:off x="73089" y="3351262"/>
            <a:ext cx="11817699" cy="3650131"/>
            <a:chOff x="452250" y="3048016"/>
            <a:chExt cx="11817699" cy="3650131"/>
          </a:xfrm>
        </p:grpSpPr>
        <p:sp>
          <p:nvSpPr>
            <p:cNvPr id="9" name="Freeform 8"/>
            <p:cNvSpPr>
              <a:spLocks/>
            </p:cNvSpPr>
            <p:nvPr userDrawn="1"/>
          </p:nvSpPr>
          <p:spPr bwMode="auto">
            <a:xfrm>
              <a:off x="452250" y="3543680"/>
              <a:ext cx="11739750" cy="3154467"/>
            </a:xfrm>
            <a:custGeom>
              <a:avLst/>
              <a:gdLst>
                <a:gd name="T0" fmla="*/ 6 w 11898"/>
                <a:gd name="T1" fmla="*/ 0 h 3583"/>
                <a:gd name="T2" fmla="*/ 6 w 11898"/>
                <a:gd name="T3" fmla="*/ 1973 h 3583"/>
                <a:gd name="T4" fmla="*/ 6495 w 11898"/>
                <a:gd name="T5" fmla="*/ 3408 h 3583"/>
                <a:gd name="T6" fmla="*/ 11778 w 11898"/>
                <a:gd name="T7" fmla="*/ 925 h 3583"/>
                <a:gd name="T8" fmla="*/ 7217 w 11898"/>
                <a:gd name="T9" fmla="*/ 2411 h 3583"/>
                <a:gd name="T10" fmla="*/ 6 w 11898"/>
                <a:gd name="T11" fmla="*/ 0 h 3583"/>
              </a:gdLst>
              <a:ahLst/>
              <a:cxnLst>
                <a:cxn ang="0">
                  <a:pos x="T0" y="T1"/>
                </a:cxn>
                <a:cxn ang="0">
                  <a:pos x="T2" y="T3"/>
                </a:cxn>
                <a:cxn ang="0">
                  <a:pos x="T4" y="T5"/>
                </a:cxn>
                <a:cxn ang="0">
                  <a:pos x="T6" y="T7"/>
                </a:cxn>
                <a:cxn ang="0">
                  <a:pos x="T8" y="T9"/>
                </a:cxn>
                <a:cxn ang="0">
                  <a:pos x="T10" y="T11"/>
                </a:cxn>
              </a:cxnLst>
              <a:rect l="0" t="0" r="r" b="b"/>
              <a:pathLst>
                <a:path w="11898" h="3583">
                  <a:moveTo>
                    <a:pt x="6" y="0"/>
                  </a:moveTo>
                  <a:cubicBezTo>
                    <a:pt x="6" y="744"/>
                    <a:pt x="0" y="1318"/>
                    <a:pt x="6" y="1973"/>
                  </a:cubicBezTo>
                  <a:cubicBezTo>
                    <a:pt x="1318" y="2719"/>
                    <a:pt x="4534" y="3583"/>
                    <a:pt x="6495" y="3408"/>
                  </a:cubicBezTo>
                  <a:cubicBezTo>
                    <a:pt x="9110" y="3337"/>
                    <a:pt x="11658" y="1090"/>
                    <a:pt x="11778" y="925"/>
                  </a:cubicBezTo>
                  <a:cubicBezTo>
                    <a:pt x="11898" y="759"/>
                    <a:pt x="9902" y="2496"/>
                    <a:pt x="7217" y="2411"/>
                  </a:cubicBezTo>
                  <a:cubicBezTo>
                    <a:pt x="4533" y="2326"/>
                    <a:pt x="2689" y="1540"/>
                    <a:pt x="6" y="0"/>
                  </a:cubicBezTo>
                  <a:close/>
                </a:path>
              </a:pathLst>
            </a:custGeom>
            <a:solidFill>
              <a:srgbClr val="297FD5">
                <a:lumMod val="60000"/>
                <a:lumOff val="40000"/>
              </a:srgbClr>
            </a:solidFill>
            <a:ln>
              <a:noFill/>
            </a:ln>
            <a:effectLst>
              <a:prstShdw prst="shdw13" dist="53882" dir="13500000">
                <a:srgbClr val="297FD5">
                  <a:lumMod val="75000"/>
                  <a:lumOff val="0"/>
                  <a:alpha val="50000"/>
                </a:srgbClr>
              </a:prstShdw>
            </a:effectLst>
            <a:extLst>
              <a:ext uri="{91240B29-F687-4F45-9708-019B960494DF}">
                <a14:hiddenLine xmlns:a14="http://schemas.microsoft.com/office/drawing/2010/main" w="3175">
                  <a:solidFill>
                    <a:schemeClr val="tx1">
                      <a:lumMod val="100000"/>
                      <a:lumOff val="0"/>
                    </a:schemeClr>
                  </a:solidFill>
                  <a:round/>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sysClr val="windowText" lastClr="000000"/>
                </a:solidFill>
                <a:effectLst/>
                <a:uLnTx/>
                <a:uFillTx/>
              </a:endParaRPr>
            </a:p>
          </p:txBody>
        </p:sp>
        <p:sp>
          <p:nvSpPr>
            <p:cNvPr id="10" name="Freeform 9"/>
            <p:cNvSpPr>
              <a:spLocks/>
            </p:cNvSpPr>
            <p:nvPr userDrawn="1"/>
          </p:nvSpPr>
          <p:spPr bwMode="auto">
            <a:xfrm rot="21222674">
              <a:off x="591375" y="3048016"/>
              <a:ext cx="11678574" cy="3187042"/>
            </a:xfrm>
            <a:custGeom>
              <a:avLst/>
              <a:gdLst>
                <a:gd name="T0" fmla="*/ 0 w 12310"/>
                <a:gd name="T1" fmla="*/ 0 h 4093"/>
                <a:gd name="T2" fmla="*/ 0 w 12310"/>
                <a:gd name="T3" fmla="*/ 1870 h 4093"/>
                <a:gd name="T4" fmla="*/ 7095 w 12310"/>
                <a:gd name="T5" fmla="*/ 3943 h 4093"/>
                <a:gd name="T6" fmla="*/ 12243 w 12310"/>
                <a:gd name="T7" fmla="*/ 1161 h 4093"/>
                <a:gd name="T8" fmla="*/ 7500 w 12310"/>
                <a:gd name="T9" fmla="*/ 3028 h 4093"/>
                <a:gd name="T10" fmla="*/ 0 w 12310"/>
                <a:gd name="T11" fmla="*/ 0 h 4093"/>
              </a:gdLst>
              <a:ahLst/>
              <a:cxnLst>
                <a:cxn ang="0">
                  <a:pos x="T0" y="T1"/>
                </a:cxn>
                <a:cxn ang="0">
                  <a:pos x="T2" y="T3"/>
                </a:cxn>
                <a:cxn ang="0">
                  <a:pos x="T4" y="T5"/>
                </a:cxn>
                <a:cxn ang="0">
                  <a:pos x="T6" y="T7"/>
                </a:cxn>
                <a:cxn ang="0">
                  <a:pos x="T8" y="T9"/>
                </a:cxn>
                <a:cxn ang="0">
                  <a:pos x="T10" y="T11"/>
                </a:cxn>
              </a:cxnLst>
              <a:rect l="0" t="0" r="r" b="b"/>
              <a:pathLst>
                <a:path w="12310" h="4093">
                  <a:moveTo>
                    <a:pt x="0" y="0"/>
                  </a:moveTo>
                  <a:cubicBezTo>
                    <a:pt x="0" y="935"/>
                    <a:pt x="0" y="1870"/>
                    <a:pt x="0" y="1870"/>
                  </a:cubicBezTo>
                  <a:cubicBezTo>
                    <a:pt x="1182" y="2527"/>
                    <a:pt x="4373" y="4093"/>
                    <a:pt x="7095" y="3943"/>
                  </a:cubicBezTo>
                  <a:cubicBezTo>
                    <a:pt x="9817" y="3793"/>
                    <a:pt x="12176" y="1313"/>
                    <a:pt x="12243" y="1161"/>
                  </a:cubicBezTo>
                  <a:cubicBezTo>
                    <a:pt x="12310" y="1009"/>
                    <a:pt x="10292" y="3135"/>
                    <a:pt x="7500" y="3028"/>
                  </a:cubicBezTo>
                  <a:cubicBezTo>
                    <a:pt x="4708" y="2921"/>
                    <a:pt x="2790" y="1933"/>
                    <a:pt x="0" y="0"/>
                  </a:cubicBezTo>
                  <a:close/>
                </a:path>
              </a:pathLst>
            </a:custGeom>
            <a:solidFill>
              <a:srgbClr val="297FD5">
                <a:lumMod val="40000"/>
                <a:lumOff val="60000"/>
              </a:srgbClr>
            </a:solidFill>
            <a:ln>
              <a:noFill/>
            </a:ln>
            <a:effectLst>
              <a:outerShdw dist="107763" dir="13500000" sx="75000" sy="75000" algn="tl" rotWithShape="0">
                <a:srgbClr val="297FD5">
                  <a:lumMod val="60000"/>
                  <a:lumOff val="40000"/>
                  <a:alpha val="50000"/>
                </a:srgbClr>
              </a:outerShdw>
            </a:effectLst>
            <a:extLst>
              <a:ext uri="{91240B29-F687-4F45-9708-019B960494DF}">
                <a14:hiddenLine xmlns:a14="http://schemas.microsoft.com/office/drawing/2010/main" w="3175">
                  <a:solidFill>
                    <a:schemeClr val="tx1">
                      <a:lumMod val="100000"/>
                      <a:lumOff val="0"/>
                    </a:schemeClr>
                  </a:solidFill>
                  <a:round/>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sysClr val="windowText" lastClr="000000"/>
                </a:solidFill>
                <a:effectLst/>
                <a:uLnTx/>
                <a:uFillTx/>
              </a:endParaRPr>
            </a:p>
          </p:txBody>
        </p:sp>
      </p:grpSp>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021789-3036-4986-A24D-CF6EAD321D45}" type="datetimeFigureOut">
              <a:rPr lang="en-AU" smtClean="0"/>
              <a:t>17/01/2019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5DE349C-86C5-41F6-914D-6EC72BBFCEFD}" type="slidenum">
              <a:rPr lang="en-AU" smtClean="0"/>
              <a:t>‹#›</a:t>
            </a:fld>
            <a:endParaRPr lang="en-AU"/>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3800" y="256070"/>
            <a:ext cx="359922" cy="661619"/>
          </a:xfrm>
          <a:prstGeom prst="rect">
            <a:avLst/>
          </a:prstGeom>
        </p:spPr>
      </p:pic>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107386" y="171409"/>
            <a:ext cx="1246414" cy="830942"/>
          </a:xfrm>
          <a:prstGeom prst="rect">
            <a:avLst/>
          </a:prstGeom>
        </p:spPr>
      </p:pic>
    </p:spTree>
    <p:extLst>
      <p:ext uri="{BB962C8B-B14F-4D97-AF65-F5344CB8AC3E}">
        <p14:creationId xmlns:p14="http://schemas.microsoft.com/office/powerpoint/2010/main" val="246770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userDrawn="1"/>
        </p:nvGrpSpPr>
        <p:grpSpPr>
          <a:xfrm>
            <a:off x="73089" y="3351262"/>
            <a:ext cx="11817699" cy="3650131"/>
            <a:chOff x="452250" y="3048016"/>
            <a:chExt cx="11817699" cy="3650131"/>
          </a:xfrm>
        </p:grpSpPr>
        <p:sp>
          <p:nvSpPr>
            <p:cNvPr id="9" name="Freeform 8"/>
            <p:cNvSpPr>
              <a:spLocks/>
            </p:cNvSpPr>
            <p:nvPr userDrawn="1"/>
          </p:nvSpPr>
          <p:spPr bwMode="auto">
            <a:xfrm>
              <a:off x="452250" y="3543680"/>
              <a:ext cx="11739750" cy="3154467"/>
            </a:xfrm>
            <a:custGeom>
              <a:avLst/>
              <a:gdLst>
                <a:gd name="T0" fmla="*/ 6 w 11898"/>
                <a:gd name="T1" fmla="*/ 0 h 3583"/>
                <a:gd name="T2" fmla="*/ 6 w 11898"/>
                <a:gd name="T3" fmla="*/ 1973 h 3583"/>
                <a:gd name="T4" fmla="*/ 6495 w 11898"/>
                <a:gd name="T5" fmla="*/ 3408 h 3583"/>
                <a:gd name="T6" fmla="*/ 11778 w 11898"/>
                <a:gd name="T7" fmla="*/ 925 h 3583"/>
                <a:gd name="T8" fmla="*/ 7217 w 11898"/>
                <a:gd name="T9" fmla="*/ 2411 h 3583"/>
                <a:gd name="T10" fmla="*/ 6 w 11898"/>
                <a:gd name="T11" fmla="*/ 0 h 3583"/>
              </a:gdLst>
              <a:ahLst/>
              <a:cxnLst>
                <a:cxn ang="0">
                  <a:pos x="T0" y="T1"/>
                </a:cxn>
                <a:cxn ang="0">
                  <a:pos x="T2" y="T3"/>
                </a:cxn>
                <a:cxn ang="0">
                  <a:pos x="T4" y="T5"/>
                </a:cxn>
                <a:cxn ang="0">
                  <a:pos x="T6" y="T7"/>
                </a:cxn>
                <a:cxn ang="0">
                  <a:pos x="T8" y="T9"/>
                </a:cxn>
                <a:cxn ang="0">
                  <a:pos x="T10" y="T11"/>
                </a:cxn>
              </a:cxnLst>
              <a:rect l="0" t="0" r="r" b="b"/>
              <a:pathLst>
                <a:path w="11898" h="3583">
                  <a:moveTo>
                    <a:pt x="6" y="0"/>
                  </a:moveTo>
                  <a:cubicBezTo>
                    <a:pt x="6" y="744"/>
                    <a:pt x="0" y="1318"/>
                    <a:pt x="6" y="1973"/>
                  </a:cubicBezTo>
                  <a:cubicBezTo>
                    <a:pt x="1318" y="2719"/>
                    <a:pt x="4534" y="3583"/>
                    <a:pt x="6495" y="3408"/>
                  </a:cubicBezTo>
                  <a:cubicBezTo>
                    <a:pt x="9110" y="3337"/>
                    <a:pt x="11658" y="1090"/>
                    <a:pt x="11778" y="925"/>
                  </a:cubicBezTo>
                  <a:cubicBezTo>
                    <a:pt x="11898" y="759"/>
                    <a:pt x="9902" y="2496"/>
                    <a:pt x="7217" y="2411"/>
                  </a:cubicBezTo>
                  <a:cubicBezTo>
                    <a:pt x="4533" y="2326"/>
                    <a:pt x="2689" y="1540"/>
                    <a:pt x="6" y="0"/>
                  </a:cubicBezTo>
                  <a:close/>
                </a:path>
              </a:pathLst>
            </a:custGeom>
            <a:solidFill>
              <a:srgbClr val="297FD5">
                <a:lumMod val="60000"/>
                <a:lumOff val="40000"/>
              </a:srgbClr>
            </a:solidFill>
            <a:ln>
              <a:noFill/>
            </a:ln>
            <a:effectLst>
              <a:prstShdw prst="shdw13" dist="53882" dir="13500000">
                <a:srgbClr val="297FD5">
                  <a:lumMod val="75000"/>
                  <a:lumOff val="0"/>
                  <a:alpha val="50000"/>
                </a:srgbClr>
              </a:prstShdw>
            </a:effectLst>
            <a:extLst>
              <a:ext uri="{91240B29-F687-4F45-9708-019B960494DF}">
                <a14:hiddenLine xmlns:a14="http://schemas.microsoft.com/office/drawing/2010/main" w="3175">
                  <a:solidFill>
                    <a:schemeClr val="tx1">
                      <a:lumMod val="100000"/>
                      <a:lumOff val="0"/>
                    </a:schemeClr>
                  </a:solidFill>
                  <a:round/>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sysClr val="windowText" lastClr="000000"/>
                </a:solidFill>
                <a:effectLst/>
                <a:uLnTx/>
                <a:uFillTx/>
              </a:endParaRPr>
            </a:p>
          </p:txBody>
        </p:sp>
        <p:sp>
          <p:nvSpPr>
            <p:cNvPr id="10" name="Freeform 9"/>
            <p:cNvSpPr>
              <a:spLocks/>
            </p:cNvSpPr>
            <p:nvPr userDrawn="1"/>
          </p:nvSpPr>
          <p:spPr bwMode="auto">
            <a:xfrm rot="21222674">
              <a:off x="591375" y="3048016"/>
              <a:ext cx="11678574" cy="3187042"/>
            </a:xfrm>
            <a:custGeom>
              <a:avLst/>
              <a:gdLst>
                <a:gd name="T0" fmla="*/ 0 w 12310"/>
                <a:gd name="T1" fmla="*/ 0 h 4093"/>
                <a:gd name="T2" fmla="*/ 0 w 12310"/>
                <a:gd name="T3" fmla="*/ 1870 h 4093"/>
                <a:gd name="T4" fmla="*/ 7095 w 12310"/>
                <a:gd name="T5" fmla="*/ 3943 h 4093"/>
                <a:gd name="T6" fmla="*/ 12243 w 12310"/>
                <a:gd name="T7" fmla="*/ 1161 h 4093"/>
                <a:gd name="T8" fmla="*/ 7500 w 12310"/>
                <a:gd name="T9" fmla="*/ 3028 h 4093"/>
                <a:gd name="T10" fmla="*/ 0 w 12310"/>
                <a:gd name="T11" fmla="*/ 0 h 4093"/>
              </a:gdLst>
              <a:ahLst/>
              <a:cxnLst>
                <a:cxn ang="0">
                  <a:pos x="T0" y="T1"/>
                </a:cxn>
                <a:cxn ang="0">
                  <a:pos x="T2" y="T3"/>
                </a:cxn>
                <a:cxn ang="0">
                  <a:pos x="T4" y="T5"/>
                </a:cxn>
                <a:cxn ang="0">
                  <a:pos x="T6" y="T7"/>
                </a:cxn>
                <a:cxn ang="0">
                  <a:pos x="T8" y="T9"/>
                </a:cxn>
                <a:cxn ang="0">
                  <a:pos x="T10" y="T11"/>
                </a:cxn>
              </a:cxnLst>
              <a:rect l="0" t="0" r="r" b="b"/>
              <a:pathLst>
                <a:path w="12310" h="4093">
                  <a:moveTo>
                    <a:pt x="0" y="0"/>
                  </a:moveTo>
                  <a:cubicBezTo>
                    <a:pt x="0" y="935"/>
                    <a:pt x="0" y="1870"/>
                    <a:pt x="0" y="1870"/>
                  </a:cubicBezTo>
                  <a:cubicBezTo>
                    <a:pt x="1182" y="2527"/>
                    <a:pt x="4373" y="4093"/>
                    <a:pt x="7095" y="3943"/>
                  </a:cubicBezTo>
                  <a:cubicBezTo>
                    <a:pt x="9817" y="3793"/>
                    <a:pt x="12176" y="1313"/>
                    <a:pt x="12243" y="1161"/>
                  </a:cubicBezTo>
                  <a:cubicBezTo>
                    <a:pt x="12310" y="1009"/>
                    <a:pt x="10292" y="3135"/>
                    <a:pt x="7500" y="3028"/>
                  </a:cubicBezTo>
                  <a:cubicBezTo>
                    <a:pt x="4708" y="2921"/>
                    <a:pt x="2790" y="1933"/>
                    <a:pt x="0" y="0"/>
                  </a:cubicBezTo>
                  <a:close/>
                </a:path>
              </a:pathLst>
            </a:custGeom>
            <a:solidFill>
              <a:srgbClr val="297FD5">
                <a:lumMod val="40000"/>
                <a:lumOff val="60000"/>
              </a:srgbClr>
            </a:solidFill>
            <a:ln>
              <a:noFill/>
            </a:ln>
            <a:effectLst>
              <a:outerShdw dist="107763" dir="13500000" sx="75000" sy="75000" algn="tl" rotWithShape="0">
                <a:srgbClr val="297FD5">
                  <a:lumMod val="60000"/>
                  <a:lumOff val="40000"/>
                  <a:alpha val="50000"/>
                </a:srgbClr>
              </a:outerShdw>
            </a:effectLst>
            <a:extLst>
              <a:ext uri="{91240B29-F687-4F45-9708-019B960494DF}">
                <a14:hiddenLine xmlns:a14="http://schemas.microsoft.com/office/drawing/2010/main" w="3175">
                  <a:solidFill>
                    <a:schemeClr val="tx1">
                      <a:lumMod val="100000"/>
                      <a:lumOff val="0"/>
                    </a:schemeClr>
                  </a:solidFill>
                  <a:round/>
                  <a:headEnd/>
                  <a:tailEnd/>
                </a14:hiddenLine>
              </a:ext>
            </a:extLst>
          </p:spPr>
          <p:txBody>
            <a:bodyPr rot="0" vert="horz" wrap="square" lIns="91440" tIns="45720" rIns="91440" bIns="45720" anchor="t"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sysClr val="windowText" lastClr="000000"/>
                </a:solidFill>
                <a:effectLst/>
                <a:uLnTx/>
                <a:uFillTx/>
              </a:endParaRPr>
            </a:p>
          </p:txBody>
        </p:sp>
      </p:grpSp>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021789-3036-4986-A24D-CF6EAD321D45}" type="datetimeFigureOut">
              <a:rPr lang="en-AU" smtClean="0"/>
              <a:t>17/01/2019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5DE349C-86C5-41F6-914D-6EC72BBFCEFD}" type="slidenum">
              <a:rPr lang="en-AU" smtClean="0"/>
              <a:t>‹#›</a:t>
            </a:fld>
            <a:endParaRPr lang="en-AU"/>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3800" y="256070"/>
            <a:ext cx="359922" cy="661619"/>
          </a:xfrm>
          <a:prstGeom prst="rect">
            <a:avLst/>
          </a:prstGeom>
        </p:spPr>
      </p:pic>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107386" y="171409"/>
            <a:ext cx="1246414" cy="830942"/>
          </a:xfrm>
          <a:prstGeom prst="rect">
            <a:avLst/>
          </a:prstGeom>
        </p:spPr>
      </p:pic>
    </p:spTree>
    <p:extLst>
      <p:ext uri="{BB962C8B-B14F-4D97-AF65-F5344CB8AC3E}">
        <p14:creationId xmlns:p14="http://schemas.microsoft.com/office/powerpoint/2010/main" val="665420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021789-3036-4986-A24D-CF6EAD321D45}" type="datetimeFigureOut">
              <a:rPr lang="en-AU" smtClean="0"/>
              <a:t>17/01/2019</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DE349C-86C5-41F6-914D-6EC72BBFCEFD}" type="slidenum">
              <a:rPr lang="en-AU" smtClean="0"/>
              <a:t>‹#›</a:t>
            </a:fld>
            <a:endParaRPr lang="en-AU"/>
          </a:p>
        </p:txBody>
      </p:sp>
    </p:spTree>
    <p:extLst>
      <p:ext uri="{BB962C8B-B14F-4D97-AF65-F5344CB8AC3E}">
        <p14:creationId xmlns:p14="http://schemas.microsoft.com/office/powerpoint/2010/main" val="30719689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myvote.com.au/cscs"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t>CSCS Proposed Enterprise Agreement 2019</a:t>
            </a:r>
            <a:endParaRPr lang="en-AU" dirty="0"/>
          </a:p>
        </p:txBody>
      </p:sp>
    </p:spTree>
    <p:extLst>
      <p:ext uri="{BB962C8B-B14F-4D97-AF65-F5344CB8AC3E}">
        <p14:creationId xmlns:p14="http://schemas.microsoft.com/office/powerpoint/2010/main" val="21487265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3600" dirty="0"/>
              <a:t>CSCS Proposed Enterprise Agreement </a:t>
            </a:r>
            <a:r>
              <a:rPr lang="en-AU" sz="3600" dirty="0" smtClean="0"/>
              <a:t>2019</a:t>
            </a:r>
            <a:endParaRPr lang="en-AU" sz="3600" dirty="0"/>
          </a:p>
        </p:txBody>
      </p:sp>
      <p:sp>
        <p:nvSpPr>
          <p:cNvPr id="3" name="Content Placeholder 2"/>
          <p:cNvSpPr>
            <a:spLocks noGrp="1"/>
          </p:cNvSpPr>
          <p:nvPr>
            <p:ph idx="1"/>
          </p:nvPr>
        </p:nvSpPr>
        <p:spPr/>
        <p:txBody>
          <a:bodyPr>
            <a:normAutofit/>
          </a:bodyPr>
          <a:lstStyle/>
          <a:p>
            <a:pPr lvl="0"/>
            <a:r>
              <a:rPr lang="en-AU" dirty="0" smtClean="0"/>
              <a:t>Clarify </a:t>
            </a:r>
            <a:r>
              <a:rPr lang="en-AU" dirty="0"/>
              <a:t>time in lieu  26.15 and 26.16 </a:t>
            </a:r>
            <a:r>
              <a:rPr lang="en-AU" dirty="0" smtClean="0"/>
              <a:t>–the </a:t>
            </a:r>
            <a:r>
              <a:rPr lang="en-AU" dirty="0"/>
              <a:t>maximum accrual 5 days at any time – </a:t>
            </a:r>
            <a:r>
              <a:rPr lang="en-AU" dirty="0" smtClean="0"/>
              <a:t>removed </a:t>
            </a:r>
            <a:r>
              <a:rPr lang="en-AU" dirty="0"/>
              <a:t>ambiguity</a:t>
            </a:r>
          </a:p>
          <a:p>
            <a:pPr lvl="0"/>
            <a:r>
              <a:rPr lang="en-AU" dirty="0" smtClean="0"/>
              <a:t>36.2 </a:t>
            </a:r>
            <a:r>
              <a:rPr lang="en-AU" dirty="0"/>
              <a:t>– clarify when people should be notifying </a:t>
            </a:r>
            <a:r>
              <a:rPr lang="en-AU" dirty="0" smtClean="0"/>
              <a:t>illness</a:t>
            </a:r>
          </a:p>
          <a:p>
            <a:pPr lvl="0"/>
            <a:r>
              <a:rPr lang="en-AU" dirty="0" smtClean="0"/>
              <a:t>Duty of care for CSCS employees needs to be balanced with the operational needs of CSCS</a:t>
            </a:r>
            <a:endParaRPr lang="en-AU" dirty="0"/>
          </a:p>
          <a:p>
            <a:r>
              <a:rPr lang="en-AU" dirty="0"/>
              <a:t>C</a:t>
            </a:r>
            <a:r>
              <a:rPr lang="en-AU" dirty="0" smtClean="0"/>
              <a:t>ashing </a:t>
            </a:r>
            <a:r>
              <a:rPr lang="en-AU" dirty="0"/>
              <a:t>out of annual leave (transitional arrangement for 2013 agreement) has been retained – request must be in writing, must take an equivalent period of leave of at least five (5) days – remaining balance must not be less than four (4) weeks – payment will be made in the usual CSCS payroll cycle</a:t>
            </a:r>
          </a:p>
          <a:p>
            <a:pPr marL="0" indent="0">
              <a:buNone/>
            </a:pPr>
            <a:endParaRPr lang="en-AU" dirty="0"/>
          </a:p>
        </p:txBody>
      </p:sp>
    </p:spTree>
    <p:extLst>
      <p:ext uri="{BB962C8B-B14F-4D97-AF65-F5344CB8AC3E}">
        <p14:creationId xmlns:p14="http://schemas.microsoft.com/office/powerpoint/2010/main" val="3702744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3600" dirty="0"/>
              <a:t>CSCS Proposed Enterprise Agreement </a:t>
            </a:r>
            <a:r>
              <a:rPr lang="en-AU" sz="3600" dirty="0" smtClean="0"/>
              <a:t>2019</a:t>
            </a:r>
            <a:endParaRPr lang="en-AU" sz="3600" dirty="0"/>
          </a:p>
        </p:txBody>
      </p:sp>
      <p:sp>
        <p:nvSpPr>
          <p:cNvPr id="3" name="Content Placeholder 2"/>
          <p:cNvSpPr>
            <a:spLocks noGrp="1"/>
          </p:cNvSpPr>
          <p:nvPr>
            <p:ph idx="1"/>
          </p:nvPr>
        </p:nvSpPr>
        <p:spPr/>
        <p:txBody>
          <a:bodyPr/>
          <a:lstStyle/>
          <a:p>
            <a:r>
              <a:rPr lang="en-AU" dirty="0" smtClean="0"/>
              <a:t>43.3 </a:t>
            </a:r>
            <a:r>
              <a:rPr lang="en-AU" dirty="0"/>
              <a:t>P</a:t>
            </a:r>
            <a:r>
              <a:rPr lang="en-AU" dirty="0" smtClean="0"/>
              <a:t>ublic </a:t>
            </a:r>
            <a:r>
              <a:rPr lang="en-AU" dirty="0"/>
              <a:t>holiday at Easter and Christmas – Where CSCS worker has completed the basic tasks on their rostered working schedules the day before Easter and Christmas break, CSCS management will allow for that person to take early leave to the value of one third of their rostered shift time, provided that the operational requirements are met. If working requirements do not allow for this, the employee may bank the time as TIL to be taken at another time as agreed.</a:t>
            </a:r>
          </a:p>
          <a:p>
            <a:pPr marL="0" indent="0">
              <a:buNone/>
            </a:pPr>
            <a:endParaRPr lang="en-AU" dirty="0"/>
          </a:p>
        </p:txBody>
      </p:sp>
    </p:spTree>
    <p:extLst>
      <p:ext uri="{BB962C8B-B14F-4D97-AF65-F5344CB8AC3E}">
        <p14:creationId xmlns:p14="http://schemas.microsoft.com/office/powerpoint/2010/main" val="1720737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4000" dirty="0"/>
              <a:t>CSCS Proposed Enterprise Agreement 2019</a:t>
            </a:r>
            <a:endParaRPr lang="en-AU" sz="4200" dirty="0"/>
          </a:p>
        </p:txBody>
      </p:sp>
      <p:sp>
        <p:nvSpPr>
          <p:cNvPr id="3" name="Content Placeholder 2"/>
          <p:cNvSpPr>
            <a:spLocks noGrp="1"/>
          </p:cNvSpPr>
          <p:nvPr>
            <p:ph idx="1"/>
          </p:nvPr>
        </p:nvSpPr>
        <p:spPr/>
        <p:txBody>
          <a:bodyPr/>
          <a:lstStyle/>
          <a:p>
            <a:r>
              <a:rPr lang="en-AU" dirty="0" smtClean="0"/>
              <a:t>Domestic Violence leave has been included </a:t>
            </a:r>
          </a:p>
          <a:p>
            <a:endParaRPr lang="en-AU" dirty="0"/>
          </a:p>
        </p:txBody>
      </p:sp>
      <p:pic>
        <p:nvPicPr>
          <p:cNvPr id="4" name="Picture 3"/>
          <p:cNvPicPr>
            <a:picLocks noChangeAspect="1"/>
          </p:cNvPicPr>
          <p:nvPr/>
        </p:nvPicPr>
        <p:blipFill>
          <a:blip r:embed="rId2"/>
          <a:stretch>
            <a:fillRect/>
          </a:stretch>
        </p:blipFill>
        <p:spPr>
          <a:xfrm>
            <a:off x="1173391" y="2380591"/>
            <a:ext cx="9845217" cy="3931309"/>
          </a:xfrm>
          <a:prstGeom prst="rect">
            <a:avLst/>
          </a:prstGeom>
        </p:spPr>
      </p:pic>
    </p:spTree>
    <p:extLst>
      <p:ext uri="{BB962C8B-B14F-4D97-AF65-F5344CB8AC3E}">
        <p14:creationId xmlns:p14="http://schemas.microsoft.com/office/powerpoint/2010/main" val="1287461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4200" dirty="0"/>
              <a:t>CSCS Proposed Enterprise Agreement 2019</a:t>
            </a:r>
          </a:p>
        </p:txBody>
      </p:sp>
      <p:sp>
        <p:nvSpPr>
          <p:cNvPr id="3" name="Content Placeholder 2"/>
          <p:cNvSpPr>
            <a:spLocks noGrp="1"/>
          </p:cNvSpPr>
          <p:nvPr>
            <p:ph idx="1"/>
          </p:nvPr>
        </p:nvSpPr>
        <p:spPr/>
        <p:txBody>
          <a:bodyPr/>
          <a:lstStyle/>
          <a:p>
            <a:r>
              <a:rPr lang="en-AU" dirty="0" smtClean="0"/>
              <a:t>Individual Flexibility Arrangements that are now available to staff are:</a:t>
            </a:r>
          </a:p>
          <a:p>
            <a:pPr lvl="1"/>
            <a:r>
              <a:rPr lang="en-AU" sz="2800" dirty="0" smtClean="0"/>
              <a:t>Salary packaging</a:t>
            </a:r>
          </a:p>
          <a:p>
            <a:pPr lvl="1"/>
            <a:r>
              <a:rPr lang="en-AU" sz="2800" dirty="0" smtClean="0"/>
              <a:t>Ordinary hours of work</a:t>
            </a:r>
          </a:p>
          <a:p>
            <a:pPr lvl="1"/>
            <a:r>
              <a:rPr lang="en-AU" sz="2800" dirty="0" smtClean="0"/>
              <a:t>Overtime hours of work</a:t>
            </a:r>
          </a:p>
          <a:p>
            <a:pPr lvl="1"/>
            <a:r>
              <a:rPr lang="en-AU" sz="2800" dirty="0" smtClean="0"/>
              <a:t>Overtime rates</a:t>
            </a:r>
          </a:p>
          <a:p>
            <a:pPr lvl="1"/>
            <a:r>
              <a:rPr lang="en-AU" sz="2800" dirty="0" smtClean="0"/>
              <a:t>Penalty rates</a:t>
            </a:r>
          </a:p>
          <a:p>
            <a:r>
              <a:rPr lang="en-AU" dirty="0" smtClean="0"/>
              <a:t>These arrangements are to be made by mutual agreement between CSCS and the individual staff member</a:t>
            </a:r>
          </a:p>
        </p:txBody>
      </p:sp>
    </p:spTree>
    <p:extLst>
      <p:ext uri="{BB962C8B-B14F-4D97-AF65-F5344CB8AC3E}">
        <p14:creationId xmlns:p14="http://schemas.microsoft.com/office/powerpoint/2010/main" val="83853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3600" dirty="0"/>
              <a:t>CSCS Proposed Enterprise Agreement </a:t>
            </a:r>
            <a:r>
              <a:rPr lang="en-AU" sz="3600" dirty="0" smtClean="0"/>
              <a:t>2019</a:t>
            </a:r>
            <a:endParaRPr lang="en-AU" sz="3600" dirty="0"/>
          </a:p>
        </p:txBody>
      </p:sp>
      <p:sp>
        <p:nvSpPr>
          <p:cNvPr id="3" name="Content Placeholder 2"/>
          <p:cNvSpPr>
            <a:spLocks noGrp="1"/>
          </p:cNvSpPr>
          <p:nvPr>
            <p:ph idx="1"/>
          </p:nvPr>
        </p:nvSpPr>
        <p:spPr/>
        <p:txBody>
          <a:bodyPr/>
          <a:lstStyle/>
          <a:p>
            <a:pPr lvl="0"/>
            <a:r>
              <a:rPr lang="en-AU" dirty="0" smtClean="0"/>
              <a:t>47 - Meal </a:t>
            </a:r>
            <a:r>
              <a:rPr lang="en-AU" dirty="0" smtClean="0"/>
              <a:t>Allowance for an employee required to work an additional </a:t>
            </a:r>
            <a:r>
              <a:rPr lang="en-AU" dirty="0"/>
              <a:t>two hours </a:t>
            </a:r>
            <a:r>
              <a:rPr lang="en-AU" dirty="0" smtClean="0"/>
              <a:t>without prior notification has increased to $16 or employee will be supplied with a meal.</a:t>
            </a:r>
          </a:p>
          <a:p>
            <a:pPr lvl="0"/>
            <a:r>
              <a:rPr lang="en-AU" dirty="0" smtClean="0"/>
              <a:t>49.1 </a:t>
            </a:r>
            <a:r>
              <a:rPr lang="en-AU" dirty="0"/>
              <a:t>– Increase in allowances for  Occupational/Senior First Aid Officer from $1184 to $1301 and First Aid Officer from $788 to $866 – these allowances are superable</a:t>
            </a:r>
          </a:p>
          <a:p>
            <a:pPr lvl="0"/>
            <a:r>
              <a:rPr lang="en-AU" dirty="0"/>
              <a:t>51 – removed - All transition arrangements have been removed – except cashing out of annual leave</a:t>
            </a:r>
          </a:p>
          <a:p>
            <a:pPr marL="0" indent="0">
              <a:buNone/>
            </a:pPr>
            <a:endParaRPr lang="en-AU" dirty="0"/>
          </a:p>
        </p:txBody>
      </p:sp>
    </p:spTree>
    <p:extLst>
      <p:ext uri="{BB962C8B-B14F-4D97-AF65-F5344CB8AC3E}">
        <p14:creationId xmlns:p14="http://schemas.microsoft.com/office/powerpoint/2010/main" val="1980587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3600" dirty="0"/>
              <a:t>CSCS Proposed Enterprise Agreement </a:t>
            </a:r>
            <a:r>
              <a:rPr lang="en-AU" sz="3600" dirty="0" smtClean="0"/>
              <a:t>2019</a:t>
            </a:r>
            <a:endParaRPr lang="en-AU" sz="3600" dirty="0"/>
          </a:p>
        </p:txBody>
      </p:sp>
      <p:sp>
        <p:nvSpPr>
          <p:cNvPr id="3" name="Content Placeholder 2"/>
          <p:cNvSpPr>
            <a:spLocks noGrp="1"/>
          </p:cNvSpPr>
          <p:nvPr>
            <p:ph idx="1"/>
          </p:nvPr>
        </p:nvSpPr>
        <p:spPr/>
        <p:txBody>
          <a:bodyPr/>
          <a:lstStyle/>
          <a:p>
            <a:pPr lvl="0"/>
            <a:r>
              <a:rPr lang="en-AU" dirty="0"/>
              <a:t>Schedules – Schedule A has been updated – please note no salary amounts have been included for </a:t>
            </a:r>
            <a:r>
              <a:rPr lang="en-AU" dirty="0" smtClean="0"/>
              <a:t>2019</a:t>
            </a:r>
            <a:r>
              <a:rPr lang="en-AU" dirty="0"/>
              <a:t>, </a:t>
            </a:r>
            <a:r>
              <a:rPr lang="en-AU" dirty="0" smtClean="0"/>
              <a:t>2020, 2021 or 2022 as </a:t>
            </a:r>
            <a:r>
              <a:rPr lang="en-AU" dirty="0"/>
              <a:t>the amount will be dependant on the national wage increase (whatever that is) (history of wage increase) plus </a:t>
            </a:r>
            <a:r>
              <a:rPr lang="en-AU" dirty="0" smtClean="0"/>
              <a:t>0.5</a:t>
            </a:r>
            <a:r>
              <a:rPr lang="en-AU" dirty="0"/>
              <a:t>%. As soon as the national wage increase is known each year the General Manager will notify staff as to what the new rates are and the new salary rates will be put on the CSCS staff resources page</a:t>
            </a:r>
            <a:r>
              <a:rPr lang="en-AU" dirty="0" smtClean="0"/>
              <a:t>. (see table next slide)</a:t>
            </a:r>
            <a:endParaRPr lang="en-AU" dirty="0"/>
          </a:p>
          <a:p>
            <a:pPr lvl="0"/>
            <a:r>
              <a:rPr lang="en-AU" dirty="0"/>
              <a:t>Insertion of extra steps in Level 5 and </a:t>
            </a:r>
            <a:r>
              <a:rPr lang="en-AU" dirty="0" smtClean="0"/>
              <a:t>6 and creation of Level 7 </a:t>
            </a:r>
            <a:r>
              <a:rPr lang="en-AU" dirty="0"/>
              <a:t>which will allow as the business grows and develops markets for extra specialised staff to be recruited if necessary.</a:t>
            </a:r>
          </a:p>
          <a:p>
            <a:pPr marL="0" indent="0">
              <a:buNone/>
            </a:pPr>
            <a:endParaRPr lang="en-AU" dirty="0"/>
          </a:p>
        </p:txBody>
      </p:sp>
    </p:spTree>
    <p:extLst>
      <p:ext uri="{BB962C8B-B14F-4D97-AF65-F5344CB8AC3E}">
        <p14:creationId xmlns:p14="http://schemas.microsoft.com/office/powerpoint/2010/main" val="607260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3"/>
          <a:stretch>
            <a:fillRect/>
          </a:stretch>
        </p:blipFill>
        <p:spPr>
          <a:xfrm>
            <a:off x="402943" y="1187355"/>
            <a:ext cx="11661678" cy="5404514"/>
          </a:xfrm>
          <a:prstGeom prst="rect">
            <a:avLst/>
          </a:prstGeom>
        </p:spPr>
      </p:pic>
    </p:spTree>
    <p:extLst>
      <p:ext uri="{BB962C8B-B14F-4D97-AF65-F5344CB8AC3E}">
        <p14:creationId xmlns:p14="http://schemas.microsoft.com/office/powerpoint/2010/main" val="41788329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3600" dirty="0"/>
              <a:t>CSCS Proposed Enterprise Agreement </a:t>
            </a:r>
            <a:r>
              <a:rPr lang="en-AU" sz="3600" dirty="0" smtClean="0"/>
              <a:t>2019</a:t>
            </a:r>
            <a:endParaRPr lang="en-AU" sz="3600" dirty="0"/>
          </a:p>
        </p:txBody>
      </p:sp>
      <p:sp>
        <p:nvSpPr>
          <p:cNvPr id="3" name="Content Placeholder 2"/>
          <p:cNvSpPr>
            <a:spLocks noGrp="1"/>
          </p:cNvSpPr>
          <p:nvPr>
            <p:ph idx="1"/>
          </p:nvPr>
        </p:nvSpPr>
        <p:spPr/>
        <p:txBody>
          <a:bodyPr>
            <a:normAutofit/>
          </a:bodyPr>
          <a:lstStyle/>
          <a:p>
            <a:r>
              <a:rPr lang="en-AU" dirty="0"/>
              <a:t>Voting</a:t>
            </a:r>
          </a:p>
          <a:p>
            <a:r>
              <a:rPr lang="en-AU" dirty="0"/>
              <a:t>You can vote online during the period</a:t>
            </a:r>
            <a:r>
              <a:rPr lang="en-AU" b="1" dirty="0"/>
              <a:t> </a:t>
            </a:r>
            <a:r>
              <a:rPr lang="en-AU" b="1" dirty="0" smtClean="0"/>
              <a:t>5.00am Monday </a:t>
            </a:r>
            <a:r>
              <a:rPr lang="en-AU" b="1" dirty="0"/>
              <a:t>21 January 2019 to 5.00pm Wednesday 23 January 2019</a:t>
            </a:r>
            <a:r>
              <a:rPr lang="en-AU" dirty="0"/>
              <a:t> </a:t>
            </a:r>
            <a:endParaRPr lang="en-AU" dirty="0" smtClean="0"/>
          </a:p>
          <a:p>
            <a:r>
              <a:rPr lang="en-AU" dirty="0" smtClean="0"/>
              <a:t>Voting </a:t>
            </a:r>
            <a:r>
              <a:rPr lang="en-AU" dirty="0"/>
              <a:t>will be by electronic ballot conducted by Elections Australia. </a:t>
            </a:r>
            <a:br>
              <a:rPr lang="en-AU" dirty="0"/>
            </a:br>
            <a:r>
              <a:rPr lang="en-AU" dirty="0"/>
              <a:t/>
            </a:r>
            <a:br>
              <a:rPr lang="en-AU" dirty="0"/>
            </a:br>
            <a:endParaRPr lang="en-AU" dirty="0"/>
          </a:p>
        </p:txBody>
      </p:sp>
    </p:spTree>
    <p:extLst>
      <p:ext uri="{BB962C8B-B14F-4D97-AF65-F5344CB8AC3E}">
        <p14:creationId xmlns:p14="http://schemas.microsoft.com/office/powerpoint/2010/main" val="3241418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3600" dirty="0"/>
              <a:t>CSCS Proposed Enterprise Agreement </a:t>
            </a:r>
            <a:r>
              <a:rPr lang="en-AU" sz="3600" dirty="0" smtClean="0"/>
              <a:t>2019</a:t>
            </a:r>
            <a:endParaRPr lang="en-AU" sz="3600" dirty="0"/>
          </a:p>
        </p:txBody>
      </p:sp>
      <p:sp>
        <p:nvSpPr>
          <p:cNvPr id="3" name="Content Placeholder 2"/>
          <p:cNvSpPr>
            <a:spLocks noGrp="1"/>
          </p:cNvSpPr>
          <p:nvPr>
            <p:ph idx="1"/>
          </p:nvPr>
        </p:nvSpPr>
        <p:spPr/>
        <p:txBody>
          <a:bodyPr>
            <a:normAutofit lnSpcReduction="10000"/>
          </a:bodyPr>
          <a:lstStyle/>
          <a:p>
            <a:r>
              <a:rPr lang="en-AU" b="1" dirty="0"/>
              <a:t>Voting Eligibility</a:t>
            </a:r>
            <a:r>
              <a:rPr lang="en-AU" dirty="0"/>
              <a:t> </a:t>
            </a:r>
            <a:br>
              <a:rPr lang="en-AU" dirty="0"/>
            </a:br>
            <a:r>
              <a:rPr lang="en-AU" dirty="0"/>
              <a:t>The following employees are eligible to vote for the new Enterprise Agreement: </a:t>
            </a:r>
            <a:br>
              <a:rPr lang="en-AU" dirty="0"/>
            </a:br>
            <a:r>
              <a:rPr lang="en-AU" dirty="0"/>
              <a:t/>
            </a:r>
            <a:br>
              <a:rPr lang="en-AU" dirty="0"/>
            </a:br>
            <a:r>
              <a:rPr lang="en-AU" dirty="0"/>
              <a:t>• All continuing and fixed-term contract staff (full-time and part-time); </a:t>
            </a:r>
            <a:br>
              <a:rPr lang="en-AU" dirty="0"/>
            </a:br>
            <a:r>
              <a:rPr lang="en-AU" dirty="0"/>
              <a:t>• All casual staff employed at any time during the past three (3) months; </a:t>
            </a:r>
          </a:p>
          <a:p>
            <a:r>
              <a:rPr lang="en-AU" dirty="0"/>
              <a:t>Contract staff are not eligible</a:t>
            </a:r>
            <a:br>
              <a:rPr lang="en-AU" dirty="0"/>
            </a:br>
            <a:r>
              <a:rPr lang="en-AU" dirty="0"/>
              <a:t/>
            </a:r>
            <a:br>
              <a:rPr lang="en-AU" dirty="0"/>
            </a:br>
            <a:endParaRPr lang="en-AU" dirty="0"/>
          </a:p>
        </p:txBody>
      </p:sp>
    </p:spTree>
    <p:extLst>
      <p:ext uri="{BB962C8B-B14F-4D97-AF65-F5344CB8AC3E}">
        <p14:creationId xmlns:p14="http://schemas.microsoft.com/office/powerpoint/2010/main" val="1639268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3600" dirty="0"/>
              <a:t>CSCS Proposed Enterprise Agreement </a:t>
            </a:r>
            <a:r>
              <a:rPr lang="en-AU" sz="3600" dirty="0" smtClean="0"/>
              <a:t>2019</a:t>
            </a:r>
            <a:endParaRPr lang="en-AU" sz="3600" dirty="0"/>
          </a:p>
        </p:txBody>
      </p:sp>
      <p:sp>
        <p:nvSpPr>
          <p:cNvPr id="3" name="Content Placeholder 2"/>
          <p:cNvSpPr>
            <a:spLocks noGrp="1"/>
          </p:cNvSpPr>
          <p:nvPr>
            <p:ph idx="1"/>
          </p:nvPr>
        </p:nvSpPr>
        <p:spPr>
          <a:xfrm>
            <a:off x="838200" y="1358020"/>
            <a:ext cx="10515600" cy="4818943"/>
          </a:xfrm>
        </p:spPr>
        <p:txBody>
          <a:bodyPr>
            <a:normAutofit fontScale="70000" lnSpcReduction="20000"/>
          </a:bodyPr>
          <a:lstStyle/>
          <a:p>
            <a:pPr marL="0" indent="0">
              <a:buNone/>
            </a:pPr>
            <a:r>
              <a:rPr lang="en-AU" b="1" dirty="0"/>
              <a:t>How To Lodge Your Vote</a:t>
            </a:r>
            <a:r>
              <a:rPr lang="en-AU" dirty="0"/>
              <a:t> </a:t>
            </a:r>
            <a:br>
              <a:rPr lang="en-AU" dirty="0"/>
            </a:br>
            <a:r>
              <a:rPr lang="en-AU" dirty="0"/>
              <a:t>You can vote online during the period </a:t>
            </a:r>
            <a:r>
              <a:rPr lang="en-AU" b="1" dirty="0"/>
              <a:t>Monday 21 January 2019 to 5.00pm Wednesday 23 January 2019</a:t>
            </a:r>
            <a:r>
              <a:rPr lang="en-AU" dirty="0"/>
              <a:t> by following these steps. </a:t>
            </a:r>
            <a:br>
              <a:rPr lang="en-AU" dirty="0"/>
            </a:br>
            <a:r>
              <a:rPr lang="en-AU" dirty="0"/>
              <a:t/>
            </a:r>
            <a:br>
              <a:rPr lang="en-AU" dirty="0"/>
            </a:br>
            <a:r>
              <a:rPr lang="en-AU" dirty="0"/>
              <a:t>1. Log your computer on to the internet and go to </a:t>
            </a:r>
            <a:r>
              <a:rPr lang="en-AU" u="sng" dirty="0">
                <a:hlinkClick r:id="rId3"/>
              </a:rPr>
              <a:t>www.myvote.com.au/cscs</a:t>
            </a:r>
            <a:r>
              <a:rPr lang="en-AU" dirty="0"/>
              <a:t> using your web browser (not through a search engine such as Google). </a:t>
            </a:r>
            <a:br>
              <a:rPr lang="en-AU" dirty="0"/>
            </a:br>
            <a:r>
              <a:rPr lang="en-AU" dirty="0"/>
              <a:t/>
            </a:r>
            <a:br>
              <a:rPr lang="en-AU" dirty="0"/>
            </a:br>
            <a:r>
              <a:rPr lang="en-AU" dirty="0"/>
              <a:t>2. On the first screen, enter your surname and date of birth and select your campus from the drop-down box. </a:t>
            </a:r>
            <a:br>
              <a:rPr lang="en-AU" dirty="0"/>
            </a:br>
            <a:r>
              <a:rPr lang="en-AU" dirty="0"/>
              <a:t/>
            </a:r>
            <a:br>
              <a:rPr lang="en-AU" dirty="0"/>
            </a:br>
            <a:r>
              <a:rPr lang="en-AU" dirty="0"/>
              <a:t>3. Click on the submit button for the first screen. </a:t>
            </a:r>
            <a:br>
              <a:rPr lang="en-AU" dirty="0"/>
            </a:br>
            <a:r>
              <a:rPr lang="en-AU" dirty="0"/>
              <a:t/>
            </a:r>
            <a:br>
              <a:rPr lang="en-AU" dirty="0"/>
            </a:br>
            <a:r>
              <a:rPr lang="en-AU" dirty="0"/>
              <a:t>4. On the second screen, click on either the YES or NO box to indicate if you approve or reject the Enterprise Agreement. </a:t>
            </a:r>
            <a:br>
              <a:rPr lang="en-AU" dirty="0"/>
            </a:br>
            <a:r>
              <a:rPr lang="en-AU" dirty="0"/>
              <a:t/>
            </a:r>
            <a:br>
              <a:rPr lang="en-AU" dirty="0"/>
            </a:br>
            <a:r>
              <a:rPr lang="en-AU" dirty="0"/>
              <a:t>5. Then click on the submit button for the second screen. </a:t>
            </a:r>
            <a:br>
              <a:rPr lang="en-AU" dirty="0"/>
            </a:br>
            <a:r>
              <a:rPr lang="en-AU" dirty="0"/>
              <a:t/>
            </a:r>
            <a:br>
              <a:rPr lang="en-AU" dirty="0"/>
            </a:br>
            <a:r>
              <a:rPr lang="en-AU" dirty="0"/>
              <a:t>Please note that your personal information is only used to check that you are eligible to vote and that you have not already voted. The way you vote remains secret and all information will be destroyed after the completion of the ballot. </a:t>
            </a:r>
            <a:br>
              <a:rPr lang="en-AU" dirty="0"/>
            </a:br>
            <a:endParaRPr lang="en-AU" dirty="0"/>
          </a:p>
        </p:txBody>
      </p:sp>
    </p:spTree>
    <p:extLst>
      <p:ext uri="{BB962C8B-B14F-4D97-AF65-F5344CB8AC3E}">
        <p14:creationId xmlns:p14="http://schemas.microsoft.com/office/powerpoint/2010/main" val="293934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4200" dirty="0"/>
              <a:t>CSCS Proposed Enterprise Agreement 2019</a:t>
            </a:r>
          </a:p>
        </p:txBody>
      </p:sp>
      <p:sp>
        <p:nvSpPr>
          <p:cNvPr id="3" name="Content Placeholder 2"/>
          <p:cNvSpPr>
            <a:spLocks noGrp="1"/>
          </p:cNvSpPr>
          <p:nvPr>
            <p:ph idx="1"/>
          </p:nvPr>
        </p:nvSpPr>
        <p:spPr/>
        <p:txBody>
          <a:bodyPr/>
          <a:lstStyle/>
          <a:p>
            <a:r>
              <a:rPr lang="en-AU" dirty="0" smtClean="0"/>
              <a:t>Changes in legislation </a:t>
            </a:r>
          </a:p>
          <a:p>
            <a:r>
              <a:rPr lang="en-AU" dirty="0" smtClean="0"/>
              <a:t>Questions raised by Fair Work with consideration of the legislation and BOOT test around the agreement submitted previously</a:t>
            </a:r>
          </a:p>
          <a:p>
            <a:r>
              <a:rPr lang="en-AU" dirty="0" smtClean="0"/>
              <a:t>Bargaining team has met and addressed the issues raised by Fair Work</a:t>
            </a:r>
            <a:endParaRPr lang="en-AU" dirty="0"/>
          </a:p>
        </p:txBody>
      </p:sp>
    </p:spTree>
    <p:extLst>
      <p:ext uri="{BB962C8B-B14F-4D97-AF65-F5344CB8AC3E}">
        <p14:creationId xmlns:p14="http://schemas.microsoft.com/office/powerpoint/2010/main" val="1665859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3600" dirty="0"/>
              <a:t>CSCS Proposed Enterprise Agreement </a:t>
            </a:r>
            <a:r>
              <a:rPr lang="en-AU" sz="3600" dirty="0" smtClean="0"/>
              <a:t>2019</a:t>
            </a:r>
            <a:endParaRPr lang="en-AU" sz="3600" dirty="0"/>
          </a:p>
        </p:txBody>
      </p:sp>
      <p:sp>
        <p:nvSpPr>
          <p:cNvPr id="3" name="Content Placeholder 2"/>
          <p:cNvSpPr>
            <a:spLocks noGrp="1"/>
          </p:cNvSpPr>
          <p:nvPr>
            <p:ph idx="1"/>
          </p:nvPr>
        </p:nvSpPr>
        <p:spPr>
          <a:xfrm>
            <a:off x="838200" y="1358020"/>
            <a:ext cx="10515600" cy="4818943"/>
          </a:xfrm>
        </p:spPr>
        <p:txBody>
          <a:bodyPr>
            <a:normAutofit/>
          </a:bodyPr>
          <a:lstStyle/>
          <a:p>
            <a:pPr marL="0" indent="0">
              <a:buNone/>
            </a:pPr>
            <a:endParaRPr lang="en-AU" sz="6600" dirty="0" smtClean="0"/>
          </a:p>
          <a:p>
            <a:pPr marL="0" indent="0">
              <a:buNone/>
            </a:pPr>
            <a:endParaRPr lang="en-AU" sz="6600" dirty="0"/>
          </a:p>
          <a:p>
            <a:pPr marL="0" indent="0">
              <a:buNone/>
            </a:pPr>
            <a:r>
              <a:rPr lang="en-AU" sz="6600" dirty="0" smtClean="0"/>
              <a:t>Any Questions?</a:t>
            </a:r>
            <a:endParaRPr lang="en-AU" sz="6600" dirty="0"/>
          </a:p>
          <a:p>
            <a:endParaRPr lang="en-AU" dirty="0"/>
          </a:p>
        </p:txBody>
      </p:sp>
    </p:spTree>
    <p:extLst>
      <p:ext uri="{BB962C8B-B14F-4D97-AF65-F5344CB8AC3E}">
        <p14:creationId xmlns:p14="http://schemas.microsoft.com/office/powerpoint/2010/main" val="326505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3600" dirty="0"/>
              <a:t>CSCS Proposed Enterprise Agreement </a:t>
            </a:r>
            <a:r>
              <a:rPr lang="en-AU" sz="3600" dirty="0" smtClean="0"/>
              <a:t>2019</a:t>
            </a:r>
            <a:endParaRPr lang="en-AU" sz="3600" dirty="0"/>
          </a:p>
        </p:txBody>
      </p:sp>
      <p:sp>
        <p:nvSpPr>
          <p:cNvPr id="3" name="Content Placeholder 2"/>
          <p:cNvSpPr>
            <a:spLocks noGrp="1"/>
          </p:cNvSpPr>
          <p:nvPr>
            <p:ph idx="1"/>
          </p:nvPr>
        </p:nvSpPr>
        <p:spPr/>
        <p:txBody>
          <a:bodyPr/>
          <a:lstStyle/>
          <a:p>
            <a:r>
              <a:rPr lang="en-AU" dirty="0"/>
              <a:t>Agreement has been reached –this roadshow is designed to outline the changes and explain clauses of the agreement that may not be </a:t>
            </a:r>
            <a:r>
              <a:rPr lang="en-AU" dirty="0" smtClean="0"/>
              <a:t>clear</a:t>
            </a:r>
          </a:p>
          <a:p>
            <a:r>
              <a:rPr lang="en-AU" dirty="0"/>
              <a:t>Length of Agreement – 4 </a:t>
            </a:r>
            <a:r>
              <a:rPr lang="en-AU" dirty="0" smtClean="0"/>
              <a:t>years from date of approval by Fair Work Commission</a:t>
            </a:r>
          </a:p>
          <a:p>
            <a:r>
              <a:rPr lang="en-AU" dirty="0" smtClean="0"/>
              <a:t>Definition of Domestic Violence included as well as leave provisions</a:t>
            </a:r>
          </a:p>
          <a:p>
            <a:r>
              <a:rPr lang="en-AU" dirty="0" smtClean="0"/>
              <a:t>Definitions included and updated for serious misconduct, shift work and seven day shift work employee</a:t>
            </a:r>
          </a:p>
          <a:p>
            <a:r>
              <a:rPr lang="en-AU" dirty="0" smtClean="0"/>
              <a:t>Objectives of the agreement have been updated</a:t>
            </a:r>
          </a:p>
          <a:p>
            <a:endParaRPr lang="en-AU" dirty="0"/>
          </a:p>
        </p:txBody>
      </p:sp>
    </p:spTree>
    <p:extLst>
      <p:ext uri="{BB962C8B-B14F-4D97-AF65-F5344CB8AC3E}">
        <p14:creationId xmlns:p14="http://schemas.microsoft.com/office/powerpoint/2010/main" val="2441274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3600" dirty="0"/>
              <a:t>CSCS Proposed Enterprise Agreement </a:t>
            </a:r>
            <a:r>
              <a:rPr lang="en-AU" sz="3600" dirty="0" smtClean="0"/>
              <a:t>2019</a:t>
            </a:r>
            <a:endParaRPr lang="en-AU" sz="3600" dirty="0"/>
          </a:p>
        </p:txBody>
      </p:sp>
      <p:sp>
        <p:nvSpPr>
          <p:cNvPr id="3" name="Content Placeholder 2"/>
          <p:cNvSpPr>
            <a:spLocks noGrp="1"/>
          </p:cNvSpPr>
          <p:nvPr>
            <p:ph idx="1"/>
          </p:nvPr>
        </p:nvSpPr>
        <p:spPr/>
        <p:txBody>
          <a:bodyPr>
            <a:normAutofit fontScale="92500" lnSpcReduction="10000"/>
          </a:bodyPr>
          <a:lstStyle/>
          <a:p>
            <a:r>
              <a:rPr lang="en-AU" dirty="0"/>
              <a:t>Wages and Allowance – National Wage increase plus 0.5%</a:t>
            </a:r>
          </a:p>
          <a:p>
            <a:pPr lvl="0"/>
            <a:r>
              <a:rPr lang="en-AU" dirty="0" smtClean="0"/>
              <a:t>Salary uplift upon Fair Work Commission approval of new agreement</a:t>
            </a:r>
          </a:p>
          <a:p>
            <a:pPr lvl="0"/>
            <a:r>
              <a:rPr lang="en-AU" dirty="0" smtClean="0"/>
              <a:t>Superannuation </a:t>
            </a:r>
            <a:r>
              <a:rPr lang="en-AU" dirty="0"/>
              <a:t>– maintain 11% -  wage increase also means super is paid at a higher </a:t>
            </a:r>
            <a:r>
              <a:rPr lang="en-AU" dirty="0" smtClean="0"/>
              <a:t>rate – the superannuation guarantee will be paid for all ordinary hours worked.</a:t>
            </a:r>
            <a:endParaRPr lang="en-AU" dirty="0"/>
          </a:p>
          <a:p>
            <a:pPr lvl="0"/>
            <a:r>
              <a:rPr lang="en-AU" dirty="0"/>
              <a:t>Penalty Rates and Allowances – maintain current existing penalty rates and allowances in the Charles Sturt Campus Services Enterprise Agreement </a:t>
            </a:r>
            <a:r>
              <a:rPr lang="en-AU" dirty="0" smtClean="0"/>
              <a:t>2013</a:t>
            </a:r>
          </a:p>
          <a:p>
            <a:pPr lvl="0"/>
            <a:r>
              <a:rPr lang="en-AU" dirty="0" smtClean="0"/>
              <a:t>To compensate for penalties received under the Award CSCS staff undertaking duties that would attract a penalty are paid at either higher level or step as outlined in Schedule C of the proposed agreement</a:t>
            </a:r>
            <a:endParaRPr lang="en-AU" dirty="0"/>
          </a:p>
        </p:txBody>
      </p:sp>
    </p:spTree>
    <p:extLst>
      <p:ext uri="{BB962C8B-B14F-4D97-AF65-F5344CB8AC3E}">
        <p14:creationId xmlns:p14="http://schemas.microsoft.com/office/powerpoint/2010/main" val="766802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3600" dirty="0"/>
              <a:t>CSCS Proposed Enterprise Agreement </a:t>
            </a:r>
            <a:r>
              <a:rPr lang="en-AU" sz="3600" dirty="0" smtClean="0"/>
              <a:t>2019</a:t>
            </a:r>
            <a:endParaRPr lang="en-AU" sz="3600" dirty="0"/>
          </a:p>
        </p:txBody>
      </p:sp>
      <p:sp>
        <p:nvSpPr>
          <p:cNvPr id="3" name="Content Placeholder 2"/>
          <p:cNvSpPr>
            <a:spLocks noGrp="1"/>
          </p:cNvSpPr>
          <p:nvPr>
            <p:ph idx="1"/>
          </p:nvPr>
        </p:nvSpPr>
        <p:spPr/>
        <p:txBody>
          <a:bodyPr>
            <a:normAutofit fontScale="92500" lnSpcReduction="20000"/>
          </a:bodyPr>
          <a:lstStyle/>
          <a:p>
            <a:pPr lvl="0"/>
            <a:r>
              <a:rPr lang="en-AU" dirty="0" smtClean="0"/>
              <a:t>Change clause has been updated to meet the requirements of Fair Work Commission including a new clause around change requirements for changes to regular roster or ordinary hours of work</a:t>
            </a:r>
          </a:p>
          <a:p>
            <a:r>
              <a:rPr lang="en-AU" dirty="0"/>
              <a:t>All casual staff will be provided with a copy of clauses 21.10 -21.14 within 12 months of commencing with CSCS so as to ensure they know their rights around conversion arrangements for certain employees</a:t>
            </a:r>
          </a:p>
          <a:p>
            <a:pPr lvl="0"/>
            <a:r>
              <a:rPr lang="en-AU" dirty="0" smtClean="0"/>
              <a:t>Probation </a:t>
            </a:r>
            <a:r>
              <a:rPr lang="en-AU" dirty="0"/>
              <a:t>-  6 months for all staff allows for development opportunities to meet probation/performance requirements</a:t>
            </a:r>
          </a:p>
          <a:p>
            <a:pPr lvl="0"/>
            <a:r>
              <a:rPr lang="en-AU" dirty="0"/>
              <a:t>Hours of work – changed to 8 hours to recognise Bathurst and Albury arrangements there will are no proposed changes to rosters that currently work 7.6 </a:t>
            </a:r>
            <a:r>
              <a:rPr lang="en-AU" dirty="0" smtClean="0"/>
              <a:t>hours</a:t>
            </a:r>
          </a:p>
          <a:p>
            <a:pPr lvl="0"/>
            <a:r>
              <a:rPr lang="en-AU" dirty="0" smtClean="0"/>
              <a:t>Span of hours has been reduced from 5am to 8pm to 5am to 5pm</a:t>
            </a:r>
            <a:endParaRPr lang="en-AU" dirty="0"/>
          </a:p>
        </p:txBody>
      </p:sp>
    </p:spTree>
    <p:extLst>
      <p:ext uri="{BB962C8B-B14F-4D97-AF65-F5344CB8AC3E}">
        <p14:creationId xmlns:p14="http://schemas.microsoft.com/office/powerpoint/2010/main" val="2639773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4200" dirty="0"/>
              <a:t>CSCS Proposed Enterprise Agreement 2019</a:t>
            </a:r>
          </a:p>
        </p:txBody>
      </p:sp>
      <p:sp>
        <p:nvSpPr>
          <p:cNvPr id="3" name="Content Placeholder 2"/>
          <p:cNvSpPr>
            <a:spLocks noGrp="1"/>
          </p:cNvSpPr>
          <p:nvPr>
            <p:ph idx="1"/>
          </p:nvPr>
        </p:nvSpPr>
        <p:spPr/>
        <p:txBody>
          <a:bodyPr>
            <a:normAutofit fontScale="85000" lnSpcReduction="20000"/>
          </a:bodyPr>
          <a:lstStyle/>
          <a:p>
            <a:pPr lvl="0"/>
            <a:r>
              <a:rPr lang="en-AU" dirty="0"/>
              <a:t>24.12 -  meal breaks - 30 minutes for 5 hours completed – Lunch break and is unpaid </a:t>
            </a:r>
          </a:p>
          <a:p>
            <a:pPr lvl="0"/>
            <a:r>
              <a:rPr lang="en-AU" dirty="0"/>
              <a:t>24.13 – meal breaks – </a:t>
            </a:r>
            <a:endParaRPr lang="en-AU" dirty="0" smtClean="0"/>
          </a:p>
          <a:p>
            <a:pPr lvl="0"/>
            <a:r>
              <a:rPr lang="en-AU" dirty="0" smtClean="0"/>
              <a:t>10 minutes paid tea break </a:t>
            </a:r>
            <a:r>
              <a:rPr lang="en-AU" dirty="0"/>
              <a:t>after 3 hours has been </a:t>
            </a:r>
            <a:r>
              <a:rPr lang="en-AU" dirty="0" smtClean="0"/>
              <a:t>completed</a:t>
            </a:r>
          </a:p>
          <a:p>
            <a:pPr lvl="0"/>
            <a:r>
              <a:rPr lang="en-AU" dirty="0" smtClean="0"/>
              <a:t>10 minutes paid tea break after an employee has worked beyond 5 hours</a:t>
            </a:r>
            <a:endParaRPr lang="en-AU" dirty="0"/>
          </a:p>
          <a:p>
            <a:pPr lvl="0"/>
            <a:r>
              <a:rPr lang="en-AU" dirty="0" smtClean="0"/>
              <a:t>– </a:t>
            </a:r>
            <a:r>
              <a:rPr lang="en-AU" dirty="0"/>
              <a:t>examples</a:t>
            </a:r>
          </a:p>
          <a:p>
            <a:r>
              <a:rPr lang="en-AU" dirty="0"/>
              <a:t>If you work 5am to 8am – no break </a:t>
            </a:r>
          </a:p>
          <a:p>
            <a:r>
              <a:rPr lang="en-AU" dirty="0"/>
              <a:t>If you work 5am to 9am - 10 minute paid </a:t>
            </a:r>
            <a:r>
              <a:rPr lang="en-AU" dirty="0" smtClean="0"/>
              <a:t>tea </a:t>
            </a:r>
            <a:r>
              <a:rPr lang="en-AU" dirty="0"/>
              <a:t>break</a:t>
            </a:r>
          </a:p>
          <a:p>
            <a:r>
              <a:rPr lang="en-AU" dirty="0"/>
              <a:t>If you work 5am to 1pm – 2 x 10 minute paid </a:t>
            </a:r>
            <a:r>
              <a:rPr lang="en-AU" dirty="0" smtClean="0"/>
              <a:t>tea breaks </a:t>
            </a:r>
            <a:r>
              <a:rPr lang="en-AU" dirty="0"/>
              <a:t>and a 30 minute unpaid lunch break </a:t>
            </a:r>
          </a:p>
          <a:p>
            <a:r>
              <a:rPr lang="en-AU" dirty="0"/>
              <a:t>For example - 1</a:t>
            </a:r>
            <a:r>
              <a:rPr lang="en-AU" baseline="30000" dirty="0"/>
              <a:t>st</a:t>
            </a:r>
            <a:r>
              <a:rPr lang="en-AU" dirty="0"/>
              <a:t> break (paid) at 7.00am for 10 minutes 2</a:t>
            </a:r>
            <a:r>
              <a:rPr lang="en-AU" baseline="30000" dirty="0"/>
              <a:t>nd</a:t>
            </a:r>
            <a:r>
              <a:rPr lang="en-AU" dirty="0"/>
              <a:t> break 9.00am for 30 minutes (unpaid) and 3</a:t>
            </a:r>
            <a:r>
              <a:rPr lang="en-AU" baseline="30000" dirty="0"/>
              <a:t>rd</a:t>
            </a:r>
            <a:r>
              <a:rPr lang="en-AU" dirty="0"/>
              <a:t> break (paid) at 11.30am for 10 minutes </a:t>
            </a:r>
          </a:p>
          <a:p>
            <a:endParaRPr lang="en-AU" dirty="0"/>
          </a:p>
        </p:txBody>
      </p:sp>
    </p:spTree>
    <p:extLst>
      <p:ext uri="{BB962C8B-B14F-4D97-AF65-F5344CB8AC3E}">
        <p14:creationId xmlns:p14="http://schemas.microsoft.com/office/powerpoint/2010/main" val="631074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3600" dirty="0"/>
              <a:t>CSCS Proposed Enterprise Agreement </a:t>
            </a:r>
            <a:r>
              <a:rPr lang="en-AU" sz="3600" dirty="0" smtClean="0"/>
              <a:t>2019</a:t>
            </a:r>
            <a:endParaRPr lang="en-AU" sz="3600" dirty="0"/>
          </a:p>
        </p:txBody>
      </p:sp>
      <p:sp>
        <p:nvSpPr>
          <p:cNvPr id="3" name="Content Placeholder 2"/>
          <p:cNvSpPr>
            <a:spLocks noGrp="1"/>
          </p:cNvSpPr>
          <p:nvPr>
            <p:ph idx="1"/>
          </p:nvPr>
        </p:nvSpPr>
        <p:spPr>
          <a:xfrm>
            <a:off x="838200" y="1589518"/>
            <a:ext cx="10515600" cy="4587445"/>
          </a:xfrm>
        </p:spPr>
        <p:txBody>
          <a:bodyPr>
            <a:normAutofit/>
          </a:bodyPr>
          <a:lstStyle/>
          <a:p>
            <a:r>
              <a:rPr lang="en-AU" dirty="0" smtClean="0"/>
              <a:t>Overtime on a public holiday</a:t>
            </a:r>
          </a:p>
          <a:p>
            <a:r>
              <a:rPr lang="en-GB" i="1" dirty="0" smtClean="0"/>
              <a:t>26.9 (iii) (b) If </a:t>
            </a:r>
            <a:r>
              <a:rPr lang="en-GB" i="1" dirty="0"/>
              <a:t>an employee is required to work on a public holiday that they are ordinarily rostered to work and receiving payment for the Public Holiday and they are required to work, the employee will receive their ordinary rate of pay for the Public Holiday plus an additional payment of time and a half for the actual hours worked which takes the payment for the time worked to double time and one half. </a:t>
            </a:r>
            <a:endParaRPr lang="en-AU" i="1" dirty="0"/>
          </a:p>
          <a:p>
            <a:r>
              <a:rPr lang="en-AU" dirty="0" smtClean="0"/>
              <a:t>Higher duties will apply now after 4 hours instead of 1 week.</a:t>
            </a:r>
          </a:p>
          <a:p>
            <a:endParaRPr lang="en-AU" dirty="0"/>
          </a:p>
        </p:txBody>
      </p:sp>
    </p:spTree>
    <p:extLst>
      <p:ext uri="{BB962C8B-B14F-4D97-AF65-F5344CB8AC3E}">
        <p14:creationId xmlns:p14="http://schemas.microsoft.com/office/powerpoint/2010/main" val="1430504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3600" dirty="0"/>
              <a:t>CSCS Proposed Enterprise Agreement </a:t>
            </a:r>
            <a:r>
              <a:rPr lang="en-AU" sz="3600" dirty="0" smtClean="0"/>
              <a:t>2019</a:t>
            </a:r>
            <a:endParaRPr lang="en-AU" sz="3600" dirty="0"/>
          </a:p>
        </p:txBody>
      </p:sp>
      <p:sp>
        <p:nvSpPr>
          <p:cNvPr id="3" name="Content Placeholder 2"/>
          <p:cNvSpPr>
            <a:spLocks noGrp="1"/>
          </p:cNvSpPr>
          <p:nvPr>
            <p:ph idx="1"/>
          </p:nvPr>
        </p:nvSpPr>
        <p:spPr/>
        <p:txBody>
          <a:bodyPr>
            <a:normAutofit/>
          </a:bodyPr>
          <a:lstStyle/>
          <a:p>
            <a:pPr lvl="0"/>
            <a:r>
              <a:rPr lang="en-AU" dirty="0" smtClean="0"/>
              <a:t>26.3 </a:t>
            </a:r>
            <a:r>
              <a:rPr lang="en-AU" dirty="0"/>
              <a:t>– what is a reasonable amount of overtime for staff to undertake over the course of the year – sharing the overtime between all the staff</a:t>
            </a:r>
          </a:p>
          <a:p>
            <a:pPr lvl="0"/>
            <a:r>
              <a:rPr lang="en-AU" dirty="0"/>
              <a:t>26.9 (ii)– overtime on a Saturday – first two hours at time and a half and all other hours at double time</a:t>
            </a:r>
          </a:p>
          <a:p>
            <a:pPr lvl="0"/>
            <a:r>
              <a:rPr lang="en-AU" dirty="0"/>
              <a:t>26.9 (iii) overtime on a Sunday –all hours at double time</a:t>
            </a:r>
          </a:p>
          <a:p>
            <a:pPr marL="0" indent="0">
              <a:buNone/>
            </a:pPr>
            <a:endParaRPr lang="en-AU" dirty="0"/>
          </a:p>
        </p:txBody>
      </p:sp>
    </p:spTree>
    <p:extLst>
      <p:ext uri="{BB962C8B-B14F-4D97-AF65-F5344CB8AC3E}">
        <p14:creationId xmlns:p14="http://schemas.microsoft.com/office/powerpoint/2010/main" val="2712392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4000" dirty="0"/>
              <a:t>CSCS Proposed Enterprise Agreement 2019</a:t>
            </a:r>
            <a:endParaRPr lang="en-AU" sz="4200" dirty="0"/>
          </a:p>
        </p:txBody>
      </p:sp>
      <p:sp>
        <p:nvSpPr>
          <p:cNvPr id="3" name="Content Placeholder 2"/>
          <p:cNvSpPr>
            <a:spLocks noGrp="1"/>
          </p:cNvSpPr>
          <p:nvPr>
            <p:ph idx="1"/>
          </p:nvPr>
        </p:nvSpPr>
        <p:spPr/>
        <p:txBody>
          <a:bodyPr/>
          <a:lstStyle/>
          <a:p>
            <a:r>
              <a:rPr lang="en-AU" dirty="0" smtClean="0"/>
              <a:t>Included clause around abandonment of employment (Clause 29)</a:t>
            </a:r>
          </a:p>
          <a:p>
            <a:r>
              <a:rPr lang="en-AU" dirty="0" smtClean="0"/>
              <a:t>Warning </a:t>
            </a:r>
            <a:r>
              <a:rPr lang="en-AU" dirty="0"/>
              <a:t>Letters – this is not an enterprise agreement </a:t>
            </a:r>
            <a:r>
              <a:rPr lang="en-AU" dirty="0" smtClean="0"/>
              <a:t>matter- If </a:t>
            </a:r>
            <a:r>
              <a:rPr lang="en-AU" dirty="0"/>
              <a:t>a matter is serious enough to warrant a written warning than the written warning will remain on the employees file. If there is a change in behaviour/no repeat of behaviour then the matter will not be raised again. </a:t>
            </a:r>
          </a:p>
          <a:p>
            <a:r>
              <a:rPr lang="en-AU" dirty="0"/>
              <a:t>This process is managed through the CSCS disciplinary procedures and counselling</a:t>
            </a:r>
          </a:p>
          <a:p>
            <a:endParaRPr lang="en-AU" dirty="0"/>
          </a:p>
        </p:txBody>
      </p:sp>
    </p:spTree>
    <p:extLst>
      <p:ext uri="{BB962C8B-B14F-4D97-AF65-F5344CB8AC3E}">
        <p14:creationId xmlns:p14="http://schemas.microsoft.com/office/powerpoint/2010/main" val="3296060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6833</TotalTime>
  <Words>1284</Words>
  <Application>Microsoft Office PowerPoint</Application>
  <PresentationFormat>Widescreen</PresentationFormat>
  <Paragraphs>97</Paragraphs>
  <Slides>20</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CSCS Proposed Enterprise Agreement 2019</vt:lpstr>
      <vt:lpstr>CSCS Proposed Enterprise Agreement 2019</vt:lpstr>
      <vt:lpstr>CSCS Proposed Enterprise Agreement 2019</vt:lpstr>
      <vt:lpstr>CSCS Proposed Enterprise Agreement 2019</vt:lpstr>
      <vt:lpstr>CSCS Proposed Enterprise Agreement 2019</vt:lpstr>
      <vt:lpstr>CSCS Proposed Enterprise Agreement 2019</vt:lpstr>
      <vt:lpstr>CSCS Proposed Enterprise Agreement 2019</vt:lpstr>
      <vt:lpstr>CSCS Proposed Enterprise Agreement 2019</vt:lpstr>
      <vt:lpstr>CSCS Proposed Enterprise Agreement 2019</vt:lpstr>
      <vt:lpstr>CSCS Proposed Enterprise Agreement 2019</vt:lpstr>
      <vt:lpstr>CSCS Proposed Enterprise Agreement 2019</vt:lpstr>
      <vt:lpstr>CSCS Proposed Enterprise Agreement 2019</vt:lpstr>
      <vt:lpstr>CSCS Proposed Enterprise Agreement 2019</vt:lpstr>
      <vt:lpstr>CSCS Proposed Enterprise Agreement 2019</vt:lpstr>
      <vt:lpstr>CSCS Proposed Enterprise Agreement 2019</vt:lpstr>
      <vt:lpstr>PowerPoint Presentation</vt:lpstr>
      <vt:lpstr>CSCS Proposed Enterprise Agreement 2019</vt:lpstr>
      <vt:lpstr>CSCS Proposed Enterprise Agreement 2019</vt:lpstr>
      <vt:lpstr>CSCS Proposed Enterprise Agreement 2019</vt:lpstr>
      <vt:lpstr>CSCS Proposed Enterprise Agreement 2019</vt:lpstr>
    </vt:vector>
  </TitlesOfParts>
  <Company>Charles Sturt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Brown, Simone</dc:creator>
  <cp:lastModifiedBy>Dooner, Martin</cp:lastModifiedBy>
  <cp:revision>26</cp:revision>
  <cp:lastPrinted>2019-01-16T01:10:42Z</cp:lastPrinted>
  <dcterms:created xsi:type="dcterms:W3CDTF">2017-11-23T02:12:48Z</dcterms:created>
  <dcterms:modified xsi:type="dcterms:W3CDTF">2019-01-17T01:59:56Z</dcterms:modified>
</cp:coreProperties>
</file>