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9" r:id="rId3"/>
    <p:sldId id="5305" r:id="rId4"/>
    <p:sldId id="266" r:id="rId5"/>
    <p:sldId id="277" r:id="rId6"/>
    <p:sldId id="530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4C811-FA60-40A4-8F23-2F06373288F5}" type="datetimeFigureOut">
              <a:rPr lang="en-AU" smtClean="0"/>
              <a:t>4/11/2024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4C6D4-60FD-4488-A90B-3527C0C035CD}" type="slidenum">
              <a:rPr lang="en-AU" smtClean="0"/>
              <a:t>‹#›</a:t>
            </a:fld>
            <a:endParaRPr lang="en-AU"/>
          </a:p>
        </p:txBody>
      </p:sp>
    </p:spTree>
    <p:extLst>
      <p:ext uri="{BB962C8B-B14F-4D97-AF65-F5344CB8AC3E}">
        <p14:creationId xmlns:p14="http://schemas.microsoft.com/office/powerpoint/2010/main" val="166438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morning I’m pleased to provide an update on the implementation of our research strategy.  We are tracking well against our agreed KPIs in research, and there has been a marked improvement in culture as it relates to research, with staff across the university understanding the importance of improving research performance to secure our university’s future, in particular being focussed on undertaking high quality research that has impact.</a:t>
            </a:r>
          </a:p>
          <a:p>
            <a:endParaRPr lang="en-AU" dirty="0"/>
          </a:p>
          <a:p>
            <a:r>
              <a:rPr lang="en-AU" dirty="0"/>
              <a:t>As noted in the cover, the portfolio is tracking favourable to budget, which has been achieved through some cost savings to offset the lower than budgeted research income </a:t>
            </a:r>
            <a:r>
              <a:rPr lang="en-AU" dirty="0" err="1"/>
              <a:t>ytd</a:t>
            </a:r>
            <a:r>
              <a:rPr lang="en-AU" dirty="0"/>
              <a:t>.  The Gulbali Institute, an Institute established from our historical research strengths in agriculture and the environment, has been extremely successful in securing new grants.  Despite significant efforts to secure new grants, grant capture has been slower than planned for both AICF and RHRI, which reflects that as relatively greenfield institutes for CSU it has taken time to recruit and onboard staff, implement support mechanisms, and then develop grant and other income opportunities.  Despite this, as I hope will be demonstrated today, the pipeline of opportunities is strong.</a:t>
            </a:r>
          </a:p>
          <a:p>
            <a:endParaRPr lang="en-AU" dirty="0"/>
          </a:p>
          <a:p>
            <a:r>
              <a:rPr lang="en-AU" dirty="0"/>
              <a:t>Before we launch into deep dives for both AICF and RHRI, I’ll summarise our broader position in research.</a:t>
            </a:r>
          </a:p>
        </p:txBody>
      </p:sp>
      <p:sp>
        <p:nvSpPr>
          <p:cNvPr id="4" name="Slide Number Placeholder 3"/>
          <p:cNvSpPr>
            <a:spLocks noGrp="1"/>
          </p:cNvSpPr>
          <p:nvPr>
            <p:ph type="sldNum" sz="quarter" idx="5"/>
          </p:nvPr>
        </p:nvSpPr>
        <p:spPr/>
        <p:txBody>
          <a:bodyPr/>
          <a:lstStyle/>
          <a:p>
            <a:fld id="{83015357-D658-4868-ADA3-20A39611FB90}" type="slidenum">
              <a:rPr lang="en-AU" smtClean="0"/>
              <a:t>1</a:t>
            </a:fld>
            <a:endParaRPr lang="en-AU"/>
          </a:p>
        </p:txBody>
      </p:sp>
    </p:spTree>
    <p:extLst>
      <p:ext uri="{BB962C8B-B14F-4D97-AF65-F5344CB8AC3E}">
        <p14:creationId xmlns:p14="http://schemas.microsoft.com/office/powerpoint/2010/main" val="367850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vision remains to be a sustainable and world-class university, driven by research, with a focus on addressing challenges in rural health, cyber, food and water security and regional wellbeing.  We will achieve our vision through growing our applied research through strong partnerships, recruiting world class staff, and excellence in supporting our research.</a:t>
            </a:r>
          </a:p>
          <a:p>
            <a:endParaRPr lang="en-AU" dirty="0"/>
          </a:p>
          <a:p>
            <a:r>
              <a:rPr lang="en-AU" dirty="0"/>
              <a:t>Our World class institutes are now established, and we are progressing well against our imperatives of supporting and delivering research excellence, establishing enduring partnerships, and developing the next generation of leading researchers.</a:t>
            </a:r>
          </a:p>
        </p:txBody>
      </p:sp>
      <p:sp>
        <p:nvSpPr>
          <p:cNvPr id="4" name="Slide Number Placeholder 3"/>
          <p:cNvSpPr>
            <a:spLocks noGrp="1"/>
          </p:cNvSpPr>
          <p:nvPr>
            <p:ph type="sldNum" sz="quarter" idx="5"/>
          </p:nvPr>
        </p:nvSpPr>
        <p:spPr/>
        <p:txBody>
          <a:bodyPr/>
          <a:lstStyle/>
          <a:p>
            <a:fld id="{83015357-D658-4868-ADA3-20A39611FB90}" type="slidenum">
              <a:rPr lang="en-AU" smtClean="0"/>
              <a:t>2</a:t>
            </a:fld>
            <a:endParaRPr lang="en-AU"/>
          </a:p>
        </p:txBody>
      </p:sp>
    </p:spTree>
    <p:extLst>
      <p:ext uri="{BB962C8B-B14F-4D97-AF65-F5344CB8AC3E}">
        <p14:creationId xmlns:p14="http://schemas.microsoft.com/office/powerpoint/2010/main" val="350549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t>We’re well on track to meeting our research KPIs for 2024.  As we saw on the previous slide, our assessment based on indicators of research quality, gives us some confidence that had an ERA exercise been undertaken recently, we would have met the world standard research threshold in 4/8 of our </a:t>
            </a:r>
            <a:r>
              <a:rPr lang="en-AU" dirty="0" err="1"/>
              <a:t>FoE</a:t>
            </a:r>
            <a:r>
              <a:rPr lang="en-AU" dirty="0"/>
              <a:t>.  In terms of research income, August YTD was around $6m behind budget, but with the large pipeline of grants we expect to make up some if not all of this deficit by year’s end.  It is noteworthy that income is 45% greater than at the same time last year.</a:t>
            </a:r>
          </a:p>
          <a:p>
            <a:pPr algn="l"/>
            <a:endParaRPr lang="en-AU" dirty="0"/>
          </a:p>
          <a:p>
            <a:pPr algn="l"/>
            <a:r>
              <a:rPr lang="en-AU" dirty="0"/>
              <a:t>For level 2 KPIs, as mentioned in my introduction, net research contribution is favourable to budget.  We are currently well ahead on both the % of academic staff with PhDs and FWCI, and marginally behind for the percentage of publications in Q1/2 journals.  We are well on track to exceed the yearly targets for HERDC income and total scholarly output.</a:t>
            </a:r>
          </a:p>
          <a:p>
            <a:pPr algn="l"/>
            <a:endParaRPr lang="en-AU" dirty="0"/>
          </a:p>
          <a:p>
            <a:pPr algn="l"/>
            <a:r>
              <a:rPr lang="en-AU" dirty="0"/>
              <a:t>For global rankings, we achieved our KPI for QS World rankings, remaining in the 800-1000 band, while in the recently released THE WUR, we achieved our target of remaining in the 800-1000 band, in fact we were very close to entering the 600-800 band, and were one of only a handful of Australian universities to improve our ranking, which was driven predominately by a marked improvement in the indicators relating to research environment and research quality</a:t>
            </a:r>
          </a:p>
        </p:txBody>
      </p:sp>
      <p:sp>
        <p:nvSpPr>
          <p:cNvPr id="4" name="Slide Number Placeholder 3"/>
          <p:cNvSpPr>
            <a:spLocks noGrp="1"/>
          </p:cNvSpPr>
          <p:nvPr>
            <p:ph type="sldNum" sz="quarter" idx="5"/>
          </p:nvPr>
        </p:nvSpPr>
        <p:spPr/>
        <p:txBody>
          <a:bodyPr/>
          <a:lstStyle/>
          <a:p>
            <a:fld id="{83015357-D658-4868-ADA3-20A39611FB90}" type="slidenum">
              <a:rPr lang="en-AU" smtClean="0"/>
              <a:t>4</a:t>
            </a:fld>
            <a:endParaRPr lang="en-AU"/>
          </a:p>
        </p:txBody>
      </p:sp>
    </p:spTree>
    <p:extLst>
      <p:ext uri="{BB962C8B-B14F-4D97-AF65-F5344CB8AC3E}">
        <p14:creationId xmlns:p14="http://schemas.microsoft.com/office/powerpoint/2010/main" val="425863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research requirements to meet Australian University PCS mean that we must demonstrate that we are undertaking research at or above world standard in at least 50% of the broad Fields of Education that we offer courses in.  In the 2018 ERA exercise, which occurred before the new PCS came in, this table shows that we were undertaking research at or above world standard in 4/9 </a:t>
            </a:r>
            <a:r>
              <a:rPr lang="en-AU" dirty="0" err="1"/>
              <a:t>FoE</a:t>
            </a:r>
            <a:r>
              <a:rPr lang="en-AU" dirty="0"/>
              <a:t>, i.e. below the 50% requirement. Of course this data is significantly lagged, for example publications relate to a 6 year period prior to the exercise.  The planned ERA 2023 exercise was cancelled by the minister, but we ran an internal evaluation based on metrics such as FWCI, to gauge where we would have landed had the exercise progressed.  This showed that we would have still been at world standard  or better in 4 broad </a:t>
            </a:r>
            <a:r>
              <a:rPr lang="en-AU" dirty="0" err="1"/>
              <a:t>FoE</a:t>
            </a:r>
            <a:r>
              <a:rPr lang="en-AU" dirty="0"/>
              <a:t>, and that there had been some improvement in a further 2 </a:t>
            </a:r>
            <a:r>
              <a:rPr lang="en-AU" dirty="0" err="1"/>
              <a:t>FoE</a:t>
            </a:r>
            <a:r>
              <a:rPr lang="en-AU" dirty="0"/>
              <a:t>, but we could not be confident that we would have met world standard in these.  Given we not longer teach in the creative arts </a:t>
            </a:r>
            <a:r>
              <a:rPr lang="en-AU" dirty="0" err="1"/>
              <a:t>FoE</a:t>
            </a:r>
            <a:r>
              <a:rPr lang="en-AU" dirty="0"/>
              <a:t>, we think we would have met the 50% threshold with 4/8 </a:t>
            </a:r>
            <a:r>
              <a:rPr lang="en-AU" dirty="0" err="1"/>
              <a:t>FoE</a:t>
            </a:r>
            <a:r>
              <a:rPr lang="en-AU" dirty="0"/>
              <a:t> having research at world standard or better.  We used this analysis in our submission for reaccreditation to TEQSA, which they accepted, but they want to see us continuing to monitor this, hence the importance of this discussion today.</a:t>
            </a:r>
          </a:p>
        </p:txBody>
      </p:sp>
      <p:sp>
        <p:nvSpPr>
          <p:cNvPr id="4" name="Slide Number Placeholder 3"/>
          <p:cNvSpPr>
            <a:spLocks noGrp="1"/>
          </p:cNvSpPr>
          <p:nvPr>
            <p:ph type="sldNum" sz="quarter" idx="5"/>
          </p:nvPr>
        </p:nvSpPr>
        <p:spPr/>
        <p:txBody>
          <a:bodyPr/>
          <a:lstStyle/>
          <a:p>
            <a:fld id="{83015357-D658-4868-ADA3-20A39611FB90}" type="slidenum">
              <a:rPr lang="en-AU" smtClean="0"/>
              <a:t>6</a:t>
            </a:fld>
            <a:endParaRPr lang="en-AU"/>
          </a:p>
        </p:txBody>
      </p:sp>
    </p:spTree>
    <p:extLst>
      <p:ext uri="{BB962C8B-B14F-4D97-AF65-F5344CB8AC3E}">
        <p14:creationId xmlns:p14="http://schemas.microsoft.com/office/powerpoint/2010/main" val="368647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5631-D6CA-CEC2-D28D-FA0BB88B02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84EF072-89FC-2B9D-7437-4BA5708A0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BB7AB64-D43C-CBD2-2049-3E8F08842048}"/>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5" name="Footer Placeholder 4">
            <a:extLst>
              <a:ext uri="{FF2B5EF4-FFF2-40B4-BE49-F238E27FC236}">
                <a16:creationId xmlns:a16="http://schemas.microsoft.com/office/drawing/2014/main" id="{764D307C-DC5F-1EC8-350F-DDD9981885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5430B0-08B2-5B1E-7C06-1B60909DAC71}"/>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73841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F200-5D96-DF04-CA45-11FB4F7A4FD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EFCCE78-9E4F-13E7-0FE3-94B2C47B7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1EAD8E-E324-8BAD-4DCB-85A669A207C2}"/>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5" name="Footer Placeholder 4">
            <a:extLst>
              <a:ext uri="{FF2B5EF4-FFF2-40B4-BE49-F238E27FC236}">
                <a16:creationId xmlns:a16="http://schemas.microsoft.com/office/drawing/2014/main" id="{FB62E3AD-94E3-63BA-04EC-8699A88171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A05EE8-BF0D-95C6-D3E7-05382DA52C74}"/>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46038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57530C-379A-22BA-BC23-0EF5E123F1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7BCBBD5-B330-922C-FE3B-46ABDB7A28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89D615-B920-7167-7A40-E78F516932D7}"/>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5" name="Footer Placeholder 4">
            <a:extLst>
              <a:ext uri="{FF2B5EF4-FFF2-40B4-BE49-F238E27FC236}">
                <a16:creationId xmlns:a16="http://schemas.microsoft.com/office/drawing/2014/main" id="{6E760CBA-2DD2-447E-8E68-4C24622EC4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134B28-7822-59CA-5347-9FF02538F1AF}"/>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175334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1F9B-5EC1-8D50-447E-281F7D6CD2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B5AB17B-21B0-6B3A-6891-94E244601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DDD403-72D6-0B94-340A-B738325C4414}"/>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5" name="Footer Placeholder 4">
            <a:extLst>
              <a:ext uri="{FF2B5EF4-FFF2-40B4-BE49-F238E27FC236}">
                <a16:creationId xmlns:a16="http://schemas.microsoft.com/office/drawing/2014/main" id="{66279021-EE1B-7513-E2DF-157B87F121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264B29-E361-13D4-18F9-6FA4372C6771}"/>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250456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C7D9-2CFB-48DA-8C7F-CACA7FD356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F98F57-CDBE-E3C8-38F9-64CB756E7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ED031-C0C4-25C5-B647-10B8D6391FE1}"/>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5" name="Footer Placeholder 4">
            <a:extLst>
              <a:ext uri="{FF2B5EF4-FFF2-40B4-BE49-F238E27FC236}">
                <a16:creationId xmlns:a16="http://schemas.microsoft.com/office/drawing/2014/main" id="{97407BC0-6800-4555-7B00-AE0912B0B6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1A99D4-7122-AF7F-CA46-A36B3F99B368}"/>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117401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CC98-9EAF-DB57-DEAB-7E2251A946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2CE60F-6F8C-3EFC-BBB1-CAC1A6C3C2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67CA8D1-E4AE-E793-79E8-392FEC1B21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FBF93C8-DB05-EA5E-F23D-F044A659F2EB}"/>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6" name="Footer Placeholder 5">
            <a:extLst>
              <a:ext uri="{FF2B5EF4-FFF2-40B4-BE49-F238E27FC236}">
                <a16:creationId xmlns:a16="http://schemas.microsoft.com/office/drawing/2014/main" id="{1F5A99AF-C16F-3CB2-87D0-8E912F1E49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E770A44-E6C7-CA4A-90CC-3168A5E7F766}"/>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316018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9F50-87A8-C7BA-A50A-3D3B89870D1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46C4AB5-8993-AACD-E90B-022BB836C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3BBC3-D56B-B2C2-B59F-B18977F95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AB5584A-FD9F-9E51-6AFB-3A78007631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95344-43E2-0793-C803-F5D80782E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2895627-2E5E-2026-BA73-1820C2932308}"/>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8" name="Footer Placeholder 7">
            <a:extLst>
              <a:ext uri="{FF2B5EF4-FFF2-40B4-BE49-F238E27FC236}">
                <a16:creationId xmlns:a16="http://schemas.microsoft.com/office/drawing/2014/main" id="{017EDCB2-FCBF-5E6A-C7B8-5D339454C06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459328E-514A-91F6-100F-3EE12AA8BF04}"/>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132351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511A-396A-439F-CE9A-D89D0C3A306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36C1DFF-7825-43CB-9626-6E214B188AE8}"/>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4" name="Footer Placeholder 3">
            <a:extLst>
              <a:ext uri="{FF2B5EF4-FFF2-40B4-BE49-F238E27FC236}">
                <a16:creationId xmlns:a16="http://schemas.microsoft.com/office/drawing/2014/main" id="{9E5E7E35-584E-72A6-1159-881E492150C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88DED39-3397-96DC-8863-3A8CFA42B10A}"/>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15037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84F25-680A-BDEB-4BA0-D7EDD2E59F2F}"/>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3" name="Footer Placeholder 2">
            <a:extLst>
              <a:ext uri="{FF2B5EF4-FFF2-40B4-BE49-F238E27FC236}">
                <a16:creationId xmlns:a16="http://schemas.microsoft.com/office/drawing/2014/main" id="{B4A7814E-5A94-7889-D899-5EF82D79C9D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526ACFB-2058-4E5B-EB0E-CE9F5E907D36}"/>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428182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7828-C16E-C6D3-1128-888B2BF60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4970FE-85D9-B8CA-4A7D-25111FABE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5140727-9552-75A4-B43F-8B6C37D01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E184E-8B9A-3215-C047-A400AA69B439}"/>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6" name="Footer Placeholder 5">
            <a:extLst>
              <a:ext uri="{FF2B5EF4-FFF2-40B4-BE49-F238E27FC236}">
                <a16:creationId xmlns:a16="http://schemas.microsoft.com/office/drawing/2014/main" id="{2AFDE91E-051A-A773-C864-60E3708F85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DF621A-237E-E922-4EEA-06231C146D67}"/>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169287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A02F-4536-3014-CD3D-69E73399A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D0F5313-9936-682A-4EE9-316A21534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608B63D-79FE-9FE0-531A-5F26AC0CD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0747C-3A49-0864-D213-5A73F4BC29C7}"/>
              </a:ext>
            </a:extLst>
          </p:cNvPr>
          <p:cNvSpPr>
            <a:spLocks noGrp="1"/>
          </p:cNvSpPr>
          <p:nvPr>
            <p:ph type="dt" sz="half" idx="10"/>
          </p:nvPr>
        </p:nvSpPr>
        <p:spPr/>
        <p:txBody>
          <a:bodyPr/>
          <a:lstStyle/>
          <a:p>
            <a:fld id="{30FB34AE-3BB8-428E-8F92-D019A91193C4}" type="datetimeFigureOut">
              <a:rPr lang="en-AU" smtClean="0"/>
              <a:t>4/11/2024</a:t>
            </a:fld>
            <a:endParaRPr lang="en-AU"/>
          </a:p>
        </p:txBody>
      </p:sp>
      <p:sp>
        <p:nvSpPr>
          <p:cNvPr id="6" name="Footer Placeholder 5">
            <a:extLst>
              <a:ext uri="{FF2B5EF4-FFF2-40B4-BE49-F238E27FC236}">
                <a16:creationId xmlns:a16="http://schemas.microsoft.com/office/drawing/2014/main" id="{A79AF284-5AD1-669A-BDE7-8BB84C47B91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DE9741-566D-BE68-E3B7-88844241FEA7}"/>
              </a:ext>
            </a:extLst>
          </p:cNvPr>
          <p:cNvSpPr>
            <a:spLocks noGrp="1"/>
          </p:cNvSpPr>
          <p:nvPr>
            <p:ph type="sldNum" sz="quarter" idx="12"/>
          </p:nvPr>
        </p:nvSpPr>
        <p:spPr/>
        <p:txBody>
          <a:bodyPr/>
          <a:lstStyle/>
          <a:p>
            <a:fld id="{B58CE814-2A37-4086-A31B-572BDDD15C7C}" type="slidenum">
              <a:rPr lang="en-AU" smtClean="0"/>
              <a:t>‹#›</a:t>
            </a:fld>
            <a:endParaRPr lang="en-AU"/>
          </a:p>
        </p:txBody>
      </p:sp>
    </p:spTree>
    <p:extLst>
      <p:ext uri="{BB962C8B-B14F-4D97-AF65-F5344CB8AC3E}">
        <p14:creationId xmlns:p14="http://schemas.microsoft.com/office/powerpoint/2010/main" val="373174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DCC019-DC7B-E884-D7D1-F8923AD10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E2D926B-339F-D9A9-F4AA-0F984EB61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A67017-C061-49CC-E61E-7B174EE1A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B34AE-3BB8-428E-8F92-D019A91193C4}" type="datetimeFigureOut">
              <a:rPr lang="en-AU" smtClean="0"/>
              <a:t>4/11/2024</a:t>
            </a:fld>
            <a:endParaRPr lang="en-AU"/>
          </a:p>
        </p:txBody>
      </p:sp>
      <p:sp>
        <p:nvSpPr>
          <p:cNvPr id="5" name="Footer Placeholder 4">
            <a:extLst>
              <a:ext uri="{FF2B5EF4-FFF2-40B4-BE49-F238E27FC236}">
                <a16:creationId xmlns:a16="http://schemas.microsoft.com/office/drawing/2014/main" id="{1FC5DBE8-73D5-7EA7-7CED-9632B7889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6CDF459-3F22-4C3C-9836-751B36749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E814-2A37-4086-A31B-572BDDD15C7C}" type="slidenum">
              <a:rPr lang="en-AU" smtClean="0"/>
              <a:t>‹#›</a:t>
            </a:fld>
            <a:endParaRPr lang="en-AU"/>
          </a:p>
        </p:txBody>
      </p:sp>
    </p:spTree>
    <p:extLst>
      <p:ext uri="{BB962C8B-B14F-4D97-AF65-F5344CB8AC3E}">
        <p14:creationId xmlns:p14="http://schemas.microsoft.com/office/powerpoint/2010/main" val="4091002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AU" sz="1200"/>
          </a:p>
        </p:txBody>
      </p:sp>
      <p:grpSp>
        <p:nvGrpSpPr>
          <p:cNvPr id="3" name="Group 3"/>
          <p:cNvGrpSpPr/>
          <p:nvPr/>
        </p:nvGrpSpPr>
        <p:grpSpPr>
          <a:xfrm>
            <a:off x="-76582" y="4966921"/>
            <a:ext cx="5853703" cy="1891079"/>
            <a:chOff x="0" y="0"/>
            <a:chExt cx="2312574" cy="747093"/>
          </a:xfrm>
        </p:grpSpPr>
        <p:sp>
          <p:nvSpPr>
            <p:cNvPr id="4" name="Freeform 4"/>
            <p:cNvSpPr/>
            <p:nvPr/>
          </p:nvSpPr>
          <p:spPr>
            <a:xfrm>
              <a:off x="0" y="0"/>
              <a:ext cx="2312574" cy="747093"/>
            </a:xfrm>
            <a:custGeom>
              <a:avLst/>
              <a:gdLst/>
              <a:ahLst/>
              <a:cxnLst/>
              <a:rect l="l" t="t" r="r" b="b"/>
              <a:pathLst>
                <a:path w="2312574" h="747093">
                  <a:moveTo>
                    <a:pt x="0" y="0"/>
                  </a:moveTo>
                  <a:lnTo>
                    <a:pt x="2312574" y="0"/>
                  </a:lnTo>
                  <a:lnTo>
                    <a:pt x="2312574" y="747093"/>
                  </a:lnTo>
                  <a:lnTo>
                    <a:pt x="0" y="747093"/>
                  </a:lnTo>
                  <a:close/>
                </a:path>
              </a:pathLst>
            </a:custGeom>
            <a:solidFill>
              <a:srgbClr val="736858"/>
            </a:solidFill>
            <a:ln w="76200" cap="sq">
              <a:solidFill>
                <a:srgbClr val="FFFFFF"/>
              </a:solidFill>
              <a:prstDash val="solid"/>
              <a:miter/>
            </a:ln>
          </p:spPr>
          <p:txBody>
            <a:bodyPr/>
            <a:lstStyle/>
            <a:p>
              <a:endParaRPr lang="en-AU" sz="1200"/>
            </a:p>
          </p:txBody>
        </p:sp>
        <p:sp>
          <p:nvSpPr>
            <p:cNvPr id="5" name="TextBox 5"/>
            <p:cNvSpPr txBox="1"/>
            <p:nvPr/>
          </p:nvSpPr>
          <p:spPr>
            <a:xfrm>
              <a:off x="0" y="-57150"/>
              <a:ext cx="2312574" cy="804243"/>
            </a:xfrm>
            <a:prstGeom prst="rect">
              <a:avLst/>
            </a:prstGeom>
          </p:spPr>
          <p:txBody>
            <a:bodyPr lIns="33867" tIns="33867" rIns="33867" bIns="33867" rtlCol="0" anchor="ctr"/>
            <a:lstStyle/>
            <a:p>
              <a:pPr algn="ctr">
                <a:lnSpc>
                  <a:spcPts val="1307"/>
                </a:lnSpc>
              </a:pPr>
              <a:endParaRPr sz="1200"/>
            </a:p>
          </p:txBody>
        </p:sp>
      </p:grpSp>
      <p:sp>
        <p:nvSpPr>
          <p:cNvPr id="6" name="Freeform 6"/>
          <p:cNvSpPr/>
          <p:nvPr/>
        </p:nvSpPr>
        <p:spPr>
          <a:xfrm>
            <a:off x="685800" y="6234992"/>
            <a:ext cx="1228596" cy="352942"/>
          </a:xfrm>
          <a:custGeom>
            <a:avLst/>
            <a:gdLst/>
            <a:ahLst/>
            <a:cxnLst/>
            <a:rect l="l" t="t" r="r" b="b"/>
            <a:pathLst>
              <a:path w="1842894" h="529413">
                <a:moveTo>
                  <a:pt x="0" y="0"/>
                </a:moveTo>
                <a:lnTo>
                  <a:pt x="1842894" y="0"/>
                </a:lnTo>
                <a:lnTo>
                  <a:pt x="1842894" y="529413"/>
                </a:lnTo>
                <a:lnTo>
                  <a:pt x="0" y="529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
        <p:nvSpPr>
          <p:cNvPr id="7" name="TextBox 7"/>
          <p:cNvSpPr txBox="1"/>
          <p:nvPr/>
        </p:nvSpPr>
        <p:spPr>
          <a:xfrm>
            <a:off x="96715" y="5022159"/>
            <a:ext cx="5486400" cy="1212833"/>
          </a:xfrm>
          <a:prstGeom prst="rect">
            <a:avLst/>
          </a:prstGeom>
        </p:spPr>
        <p:txBody>
          <a:bodyPr wrap="square" lIns="0" tIns="0" rIns="0" bIns="0" rtlCol="0" anchor="t">
            <a:spAutoFit/>
          </a:bodyPr>
          <a:lstStyle/>
          <a:p>
            <a:pPr>
              <a:lnSpc>
                <a:spcPct val="150000"/>
              </a:lnSpc>
            </a:pPr>
            <a:r>
              <a:rPr lang="en-US" sz="2800" dirty="0">
                <a:solidFill>
                  <a:srgbClr val="FFFFFF"/>
                </a:solidFill>
                <a:latin typeface="Arial Bold"/>
              </a:rPr>
              <a:t>Importance of HDR for CSU’s research strategy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2192000" cy="6858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t="-9259" b="-9259"/>
            </a:stretch>
          </a:blipFill>
        </p:spPr>
        <p:txBody>
          <a:bodyPr/>
          <a:lstStyle/>
          <a:p>
            <a:endParaRPr lang="en-AU" sz="1200"/>
          </a:p>
        </p:txBody>
      </p:sp>
      <p:sp>
        <p:nvSpPr>
          <p:cNvPr id="3" name="AutoShape 3"/>
          <p:cNvSpPr/>
          <p:nvPr/>
        </p:nvSpPr>
        <p:spPr>
          <a:xfrm rot="5400000">
            <a:off x="2221755" y="3404122"/>
            <a:ext cx="6858000" cy="49757"/>
          </a:xfrm>
          <a:prstGeom prst="rect">
            <a:avLst/>
          </a:prstGeom>
          <a:solidFill>
            <a:srgbClr val="FFFFFF"/>
          </a:solidFill>
        </p:spPr>
        <p:txBody>
          <a:bodyPr/>
          <a:lstStyle/>
          <a:p>
            <a:endParaRPr lang="en-AU" sz="1200"/>
          </a:p>
        </p:txBody>
      </p:sp>
      <p:grpSp>
        <p:nvGrpSpPr>
          <p:cNvPr id="4" name="Group 4"/>
          <p:cNvGrpSpPr/>
          <p:nvPr/>
        </p:nvGrpSpPr>
        <p:grpSpPr>
          <a:xfrm>
            <a:off x="773323" y="0"/>
            <a:ext cx="4877433" cy="6858000"/>
            <a:chOff x="0" y="0"/>
            <a:chExt cx="9754866" cy="13716000"/>
          </a:xfrm>
        </p:grpSpPr>
        <p:sp>
          <p:nvSpPr>
            <p:cNvPr id="5" name="AutoShape 5"/>
            <p:cNvSpPr/>
            <p:nvPr/>
          </p:nvSpPr>
          <p:spPr>
            <a:xfrm>
              <a:off x="0" y="0"/>
              <a:ext cx="9754866" cy="13716000"/>
            </a:xfrm>
            <a:prstGeom prst="rect">
              <a:avLst/>
            </a:prstGeom>
            <a:solidFill>
              <a:srgbClr val="C7B8A0"/>
            </a:solidFill>
          </p:spPr>
          <p:txBody>
            <a:bodyPr/>
            <a:lstStyle/>
            <a:p>
              <a:endParaRPr lang="en-AU" sz="1200"/>
            </a:p>
          </p:txBody>
        </p:sp>
      </p:grpSp>
      <p:grpSp>
        <p:nvGrpSpPr>
          <p:cNvPr id="6" name="Group 6"/>
          <p:cNvGrpSpPr/>
          <p:nvPr/>
        </p:nvGrpSpPr>
        <p:grpSpPr>
          <a:xfrm>
            <a:off x="3101015" y="4116892"/>
            <a:ext cx="4145995" cy="562341"/>
            <a:chOff x="0" y="0"/>
            <a:chExt cx="8291991" cy="1124681"/>
          </a:xfrm>
        </p:grpSpPr>
        <p:sp>
          <p:nvSpPr>
            <p:cNvPr id="7" name="AutoShape 7"/>
            <p:cNvSpPr/>
            <p:nvPr/>
          </p:nvSpPr>
          <p:spPr>
            <a:xfrm>
              <a:off x="0" y="0"/>
              <a:ext cx="8291991" cy="1124681"/>
            </a:xfrm>
            <a:prstGeom prst="rect">
              <a:avLst/>
            </a:prstGeom>
            <a:solidFill>
              <a:srgbClr val="FFFFFF"/>
            </a:solidFill>
          </p:spPr>
          <p:txBody>
            <a:bodyPr/>
            <a:lstStyle/>
            <a:p>
              <a:endParaRPr lang="en-AU" sz="1200"/>
            </a:p>
          </p:txBody>
        </p:sp>
      </p:grpSp>
      <p:grpSp>
        <p:nvGrpSpPr>
          <p:cNvPr id="8" name="Group 8"/>
          <p:cNvGrpSpPr/>
          <p:nvPr/>
        </p:nvGrpSpPr>
        <p:grpSpPr>
          <a:xfrm>
            <a:off x="3101015" y="4785123"/>
            <a:ext cx="4145995" cy="562341"/>
            <a:chOff x="0" y="0"/>
            <a:chExt cx="8291991" cy="1124681"/>
          </a:xfrm>
        </p:grpSpPr>
        <p:sp>
          <p:nvSpPr>
            <p:cNvPr id="9" name="AutoShape 9"/>
            <p:cNvSpPr/>
            <p:nvPr/>
          </p:nvSpPr>
          <p:spPr>
            <a:xfrm>
              <a:off x="0" y="0"/>
              <a:ext cx="8291991" cy="1124681"/>
            </a:xfrm>
            <a:prstGeom prst="rect">
              <a:avLst/>
            </a:prstGeom>
            <a:solidFill>
              <a:srgbClr val="FFFFFF"/>
            </a:solidFill>
          </p:spPr>
          <p:txBody>
            <a:bodyPr/>
            <a:lstStyle/>
            <a:p>
              <a:endParaRPr lang="en-AU" sz="1200"/>
            </a:p>
          </p:txBody>
        </p:sp>
      </p:grpSp>
      <p:grpSp>
        <p:nvGrpSpPr>
          <p:cNvPr id="10" name="Group 10"/>
          <p:cNvGrpSpPr/>
          <p:nvPr/>
        </p:nvGrpSpPr>
        <p:grpSpPr>
          <a:xfrm>
            <a:off x="3101015" y="5453354"/>
            <a:ext cx="4145995" cy="562341"/>
            <a:chOff x="0" y="0"/>
            <a:chExt cx="8291991" cy="1124681"/>
          </a:xfrm>
        </p:grpSpPr>
        <p:sp>
          <p:nvSpPr>
            <p:cNvPr id="11" name="AutoShape 11"/>
            <p:cNvSpPr/>
            <p:nvPr/>
          </p:nvSpPr>
          <p:spPr>
            <a:xfrm>
              <a:off x="0" y="0"/>
              <a:ext cx="8291991" cy="1124681"/>
            </a:xfrm>
            <a:prstGeom prst="rect">
              <a:avLst/>
            </a:prstGeom>
            <a:solidFill>
              <a:srgbClr val="FFFFFF"/>
            </a:solidFill>
          </p:spPr>
          <p:txBody>
            <a:bodyPr/>
            <a:lstStyle/>
            <a:p>
              <a:endParaRPr lang="en-AU" sz="1200"/>
            </a:p>
          </p:txBody>
        </p:sp>
      </p:grpSp>
      <p:grpSp>
        <p:nvGrpSpPr>
          <p:cNvPr id="12" name="Group 12"/>
          <p:cNvGrpSpPr/>
          <p:nvPr/>
        </p:nvGrpSpPr>
        <p:grpSpPr>
          <a:xfrm>
            <a:off x="3101015" y="6121586"/>
            <a:ext cx="4145995" cy="562341"/>
            <a:chOff x="0" y="0"/>
            <a:chExt cx="8291991" cy="1124681"/>
          </a:xfrm>
        </p:grpSpPr>
        <p:sp>
          <p:nvSpPr>
            <p:cNvPr id="13" name="AutoShape 13"/>
            <p:cNvSpPr/>
            <p:nvPr/>
          </p:nvSpPr>
          <p:spPr>
            <a:xfrm>
              <a:off x="0" y="0"/>
              <a:ext cx="8291991" cy="1124681"/>
            </a:xfrm>
            <a:prstGeom prst="rect">
              <a:avLst/>
            </a:prstGeom>
            <a:solidFill>
              <a:srgbClr val="FFFFFF"/>
            </a:solidFill>
          </p:spPr>
          <p:txBody>
            <a:bodyPr/>
            <a:lstStyle/>
            <a:p>
              <a:endParaRPr lang="en-AU" sz="1200"/>
            </a:p>
          </p:txBody>
        </p:sp>
      </p:grpSp>
      <p:sp>
        <p:nvSpPr>
          <p:cNvPr id="14" name="AutoShape 14"/>
          <p:cNvSpPr/>
          <p:nvPr/>
        </p:nvSpPr>
        <p:spPr>
          <a:xfrm>
            <a:off x="1012012" y="1171572"/>
            <a:ext cx="1302301" cy="55790"/>
          </a:xfrm>
          <a:prstGeom prst="rect">
            <a:avLst/>
          </a:prstGeom>
          <a:solidFill>
            <a:srgbClr val="000000"/>
          </a:solidFill>
        </p:spPr>
        <p:txBody>
          <a:bodyPr/>
          <a:lstStyle/>
          <a:p>
            <a:endParaRPr lang="en-AU" sz="1200"/>
          </a:p>
        </p:txBody>
      </p:sp>
      <p:sp>
        <p:nvSpPr>
          <p:cNvPr id="15" name="Freeform 15"/>
          <p:cNvSpPr/>
          <p:nvPr/>
        </p:nvSpPr>
        <p:spPr>
          <a:xfrm>
            <a:off x="10543060" y="6083744"/>
            <a:ext cx="1228596" cy="352942"/>
          </a:xfrm>
          <a:custGeom>
            <a:avLst/>
            <a:gdLst/>
            <a:ahLst/>
            <a:cxnLst/>
            <a:rect l="l" t="t" r="r" b="b"/>
            <a:pathLst>
              <a:path w="1842894" h="529413">
                <a:moveTo>
                  <a:pt x="0" y="0"/>
                </a:moveTo>
                <a:lnTo>
                  <a:pt x="1842894" y="0"/>
                </a:lnTo>
                <a:lnTo>
                  <a:pt x="1842894" y="529413"/>
                </a:lnTo>
                <a:lnTo>
                  <a:pt x="0" y="529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
        <p:nvSpPr>
          <p:cNvPr id="16" name="TextBox 16"/>
          <p:cNvSpPr txBox="1"/>
          <p:nvPr/>
        </p:nvSpPr>
        <p:spPr>
          <a:xfrm>
            <a:off x="3240936" y="4261377"/>
            <a:ext cx="3374643" cy="221664"/>
          </a:xfrm>
          <a:prstGeom prst="rect">
            <a:avLst/>
          </a:prstGeom>
        </p:spPr>
        <p:txBody>
          <a:bodyPr lIns="0" tIns="0" rIns="0" bIns="0" rtlCol="0" anchor="t">
            <a:spAutoFit/>
          </a:bodyPr>
          <a:lstStyle/>
          <a:p>
            <a:pPr>
              <a:lnSpc>
                <a:spcPts val="1867"/>
              </a:lnSpc>
            </a:pPr>
            <a:r>
              <a:rPr lang="en-US" sz="1333">
                <a:solidFill>
                  <a:srgbClr val="000000"/>
                </a:solidFill>
                <a:latin typeface="Arial"/>
              </a:rPr>
              <a:t>Building World Class Research Institutes </a:t>
            </a:r>
          </a:p>
        </p:txBody>
      </p:sp>
      <p:sp>
        <p:nvSpPr>
          <p:cNvPr id="17" name="TextBox 17"/>
          <p:cNvSpPr txBox="1"/>
          <p:nvPr/>
        </p:nvSpPr>
        <p:spPr>
          <a:xfrm>
            <a:off x="3240936" y="4908601"/>
            <a:ext cx="4176945" cy="221664"/>
          </a:xfrm>
          <a:prstGeom prst="rect">
            <a:avLst/>
          </a:prstGeom>
        </p:spPr>
        <p:txBody>
          <a:bodyPr lIns="0" tIns="0" rIns="0" bIns="0" rtlCol="0" anchor="t">
            <a:spAutoFit/>
          </a:bodyPr>
          <a:lstStyle/>
          <a:p>
            <a:pPr>
              <a:lnSpc>
                <a:spcPts val="1867"/>
              </a:lnSpc>
              <a:spcBef>
                <a:spcPct val="0"/>
              </a:spcBef>
            </a:pPr>
            <a:r>
              <a:rPr lang="en-US" sz="1333">
                <a:solidFill>
                  <a:srgbClr val="000000"/>
                </a:solidFill>
                <a:latin typeface="Arial"/>
              </a:rPr>
              <a:t>Supporting and Delivering Excellence in Research </a:t>
            </a:r>
          </a:p>
        </p:txBody>
      </p:sp>
      <p:sp>
        <p:nvSpPr>
          <p:cNvPr id="18" name="TextBox 18"/>
          <p:cNvSpPr txBox="1"/>
          <p:nvPr/>
        </p:nvSpPr>
        <p:spPr>
          <a:xfrm>
            <a:off x="3240935" y="5484757"/>
            <a:ext cx="3577448" cy="397994"/>
          </a:xfrm>
          <a:prstGeom prst="rect">
            <a:avLst/>
          </a:prstGeom>
        </p:spPr>
        <p:txBody>
          <a:bodyPr lIns="0" tIns="0" rIns="0" bIns="0" rtlCol="0" anchor="t">
            <a:spAutoFit/>
          </a:bodyPr>
          <a:lstStyle/>
          <a:p>
            <a:pPr>
              <a:lnSpc>
                <a:spcPts val="1600"/>
              </a:lnSpc>
            </a:pPr>
            <a:r>
              <a:rPr lang="en-US" sz="1333">
                <a:solidFill>
                  <a:srgbClr val="000000"/>
                </a:solidFill>
                <a:latin typeface="Arial"/>
              </a:rPr>
              <a:t>Establishing Enduring Partnerships for Societal and Commercial Impact </a:t>
            </a:r>
          </a:p>
        </p:txBody>
      </p:sp>
      <p:sp>
        <p:nvSpPr>
          <p:cNvPr id="19" name="TextBox 19"/>
          <p:cNvSpPr txBox="1"/>
          <p:nvPr/>
        </p:nvSpPr>
        <p:spPr>
          <a:xfrm>
            <a:off x="3240935" y="6167805"/>
            <a:ext cx="3577448" cy="397994"/>
          </a:xfrm>
          <a:prstGeom prst="rect">
            <a:avLst/>
          </a:prstGeom>
        </p:spPr>
        <p:txBody>
          <a:bodyPr lIns="0" tIns="0" rIns="0" bIns="0" rtlCol="0" anchor="t">
            <a:spAutoFit/>
          </a:bodyPr>
          <a:lstStyle/>
          <a:p>
            <a:pPr>
              <a:lnSpc>
                <a:spcPts val="1600"/>
              </a:lnSpc>
            </a:pPr>
            <a:r>
              <a:rPr lang="en-US" sz="1333" i="1" dirty="0">
                <a:solidFill>
                  <a:srgbClr val="000000"/>
                </a:solidFill>
                <a:latin typeface="Arial"/>
              </a:rPr>
              <a:t>Developing Next Generation Leading Scholars and Researchers </a:t>
            </a:r>
          </a:p>
        </p:txBody>
      </p:sp>
      <p:sp>
        <p:nvSpPr>
          <p:cNvPr id="20" name="AutoShape 20"/>
          <p:cNvSpPr/>
          <p:nvPr/>
        </p:nvSpPr>
        <p:spPr>
          <a:xfrm rot="5400000">
            <a:off x="-2655677" y="3404122"/>
            <a:ext cx="6858000" cy="49757"/>
          </a:xfrm>
          <a:prstGeom prst="rect">
            <a:avLst/>
          </a:prstGeom>
          <a:solidFill>
            <a:srgbClr val="FFFFFF"/>
          </a:solidFill>
        </p:spPr>
        <p:txBody>
          <a:bodyPr/>
          <a:lstStyle/>
          <a:p>
            <a:endParaRPr lang="en-AU" sz="1200"/>
          </a:p>
        </p:txBody>
      </p:sp>
      <p:sp>
        <p:nvSpPr>
          <p:cNvPr id="21" name="TextBox 21"/>
          <p:cNvSpPr txBox="1"/>
          <p:nvPr/>
        </p:nvSpPr>
        <p:spPr>
          <a:xfrm>
            <a:off x="1012011" y="337580"/>
            <a:ext cx="2600291" cy="655372"/>
          </a:xfrm>
          <a:prstGeom prst="rect">
            <a:avLst/>
          </a:prstGeom>
        </p:spPr>
        <p:txBody>
          <a:bodyPr lIns="0" tIns="0" rIns="0" bIns="0" rtlCol="0" anchor="t">
            <a:spAutoFit/>
          </a:bodyPr>
          <a:lstStyle/>
          <a:p>
            <a:pPr>
              <a:lnSpc>
                <a:spcPts val="5600"/>
              </a:lnSpc>
            </a:pPr>
            <a:r>
              <a:rPr lang="en-US" sz="4000">
                <a:solidFill>
                  <a:srgbClr val="000000"/>
                </a:solidFill>
                <a:latin typeface="Arial"/>
              </a:rPr>
              <a:t>Research</a:t>
            </a:r>
          </a:p>
        </p:txBody>
      </p:sp>
      <p:sp>
        <p:nvSpPr>
          <p:cNvPr id="22" name="TextBox 22"/>
          <p:cNvSpPr txBox="1"/>
          <p:nvPr/>
        </p:nvSpPr>
        <p:spPr>
          <a:xfrm>
            <a:off x="1152162" y="3830372"/>
            <a:ext cx="4341802" cy="192810"/>
          </a:xfrm>
          <a:prstGeom prst="rect">
            <a:avLst/>
          </a:prstGeom>
        </p:spPr>
        <p:txBody>
          <a:bodyPr lIns="0" tIns="0" rIns="0" bIns="0" rtlCol="0" anchor="t">
            <a:spAutoFit/>
          </a:bodyPr>
          <a:lstStyle/>
          <a:p>
            <a:pPr>
              <a:lnSpc>
                <a:spcPts val="1599"/>
              </a:lnSpc>
            </a:pPr>
            <a:r>
              <a:rPr lang="en-US" sz="1333">
                <a:solidFill>
                  <a:srgbClr val="000000"/>
                </a:solidFill>
                <a:latin typeface="Arial"/>
              </a:rPr>
              <a:t>The imperatives that will guide us to the 2030 vision are:</a:t>
            </a:r>
          </a:p>
        </p:txBody>
      </p:sp>
      <p:sp>
        <p:nvSpPr>
          <p:cNvPr id="23" name="TextBox 23"/>
          <p:cNvSpPr txBox="1"/>
          <p:nvPr/>
        </p:nvSpPr>
        <p:spPr>
          <a:xfrm>
            <a:off x="2302223" y="2622371"/>
            <a:ext cx="3082562" cy="897682"/>
          </a:xfrm>
          <a:prstGeom prst="rect">
            <a:avLst/>
          </a:prstGeom>
        </p:spPr>
        <p:txBody>
          <a:bodyPr lIns="0" tIns="0" rIns="0" bIns="0" rtlCol="0" anchor="t">
            <a:spAutoFit/>
          </a:bodyPr>
          <a:lstStyle/>
          <a:p>
            <a:pPr>
              <a:lnSpc>
                <a:spcPts val="1440"/>
              </a:lnSpc>
            </a:pPr>
            <a:r>
              <a:rPr lang="en-US" sz="1200">
                <a:solidFill>
                  <a:srgbClr val="000000"/>
                </a:solidFill>
                <a:latin typeface="Arial"/>
                <a:cs typeface="Arial"/>
              </a:rPr>
              <a:t>Grow our applied research in core focus areas through strong industry, government and regional partnerships, world class scholars, excellence in research support services, and digital expertise.  </a:t>
            </a:r>
          </a:p>
        </p:txBody>
      </p:sp>
      <p:sp>
        <p:nvSpPr>
          <p:cNvPr id="24" name="TextBox 24"/>
          <p:cNvSpPr txBox="1"/>
          <p:nvPr/>
        </p:nvSpPr>
        <p:spPr>
          <a:xfrm>
            <a:off x="1102879" y="2622370"/>
            <a:ext cx="1069297" cy="243656"/>
          </a:xfrm>
          <a:prstGeom prst="rect">
            <a:avLst/>
          </a:prstGeom>
        </p:spPr>
        <p:txBody>
          <a:bodyPr lIns="0" tIns="0" rIns="0" bIns="0" rtlCol="0" anchor="t">
            <a:spAutoFit/>
          </a:bodyPr>
          <a:lstStyle/>
          <a:p>
            <a:pPr>
              <a:lnSpc>
                <a:spcPts val="1919"/>
              </a:lnSpc>
            </a:pPr>
            <a:r>
              <a:rPr lang="en-US" sz="1599">
                <a:solidFill>
                  <a:srgbClr val="000000"/>
                </a:solidFill>
                <a:latin typeface="Arial"/>
              </a:rPr>
              <a:t>Objective | </a:t>
            </a:r>
          </a:p>
        </p:txBody>
      </p:sp>
      <p:sp>
        <p:nvSpPr>
          <p:cNvPr id="25" name="TextBox 24">
            <a:extLst>
              <a:ext uri="{FF2B5EF4-FFF2-40B4-BE49-F238E27FC236}">
                <a16:creationId xmlns:a16="http://schemas.microsoft.com/office/drawing/2014/main" id="{144B256C-83B1-2784-D704-BB752D17FDAA}"/>
              </a:ext>
            </a:extLst>
          </p:cNvPr>
          <p:cNvSpPr txBox="1"/>
          <p:nvPr/>
        </p:nvSpPr>
        <p:spPr>
          <a:xfrm>
            <a:off x="1102878" y="1682230"/>
            <a:ext cx="1069297" cy="243656"/>
          </a:xfrm>
          <a:prstGeom prst="rect">
            <a:avLst/>
          </a:prstGeom>
        </p:spPr>
        <p:txBody>
          <a:bodyPr lIns="0" tIns="0" rIns="0" bIns="0" rtlCol="0" anchor="t">
            <a:spAutoFit/>
          </a:bodyPr>
          <a:lstStyle/>
          <a:p>
            <a:pPr>
              <a:lnSpc>
                <a:spcPts val="1919"/>
              </a:lnSpc>
            </a:pPr>
            <a:r>
              <a:rPr lang="en-US" sz="1599">
                <a:solidFill>
                  <a:srgbClr val="000000"/>
                </a:solidFill>
                <a:latin typeface="Arial"/>
              </a:rPr>
              <a:t>Vision | </a:t>
            </a:r>
          </a:p>
        </p:txBody>
      </p:sp>
      <p:sp>
        <p:nvSpPr>
          <p:cNvPr id="26" name="TextBox 23">
            <a:extLst>
              <a:ext uri="{FF2B5EF4-FFF2-40B4-BE49-F238E27FC236}">
                <a16:creationId xmlns:a16="http://schemas.microsoft.com/office/drawing/2014/main" id="{86254939-ED85-3C27-4FDB-4DD8E1816897}"/>
              </a:ext>
            </a:extLst>
          </p:cNvPr>
          <p:cNvSpPr txBox="1"/>
          <p:nvPr/>
        </p:nvSpPr>
        <p:spPr>
          <a:xfrm>
            <a:off x="2312157" y="1667062"/>
            <a:ext cx="3082562" cy="718145"/>
          </a:xfrm>
          <a:prstGeom prst="rect">
            <a:avLst/>
          </a:prstGeom>
        </p:spPr>
        <p:txBody>
          <a:bodyPr lIns="0" tIns="0" rIns="0" bIns="0" rtlCol="0" anchor="t">
            <a:spAutoFit/>
          </a:bodyPr>
          <a:lstStyle/>
          <a:p>
            <a:pPr>
              <a:lnSpc>
                <a:spcPts val="1440"/>
              </a:lnSpc>
            </a:pPr>
            <a:r>
              <a:rPr lang="en-AU" sz="1200">
                <a:solidFill>
                  <a:srgbClr val="000000"/>
                </a:solidFill>
                <a:latin typeface="Arial"/>
                <a:cs typeface="Arial"/>
              </a:rPr>
              <a:t>Charles Sturt’s vision is to be a sustainable world class, research-driven university for the study and practice of rural health, cyber, food and water security and regional wellbeing</a:t>
            </a:r>
            <a:endParaRPr lang="en-US" sz="1200">
              <a:solidFill>
                <a:srgbClr val="000000"/>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C80BC4-33ED-4843-9342-8B221C118B07}"/>
              </a:ext>
            </a:extLst>
          </p:cNvPr>
          <p:cNvPicPr>
            <a:picLocks noChangeAspect="1"/>
          </p:cNvPicPr>
          <p:nvPr/>
        </p:nvPicPr>
        <p:blipFill>
          <a:blip r:embed="rId2"/>
          <a:stretch>
            <a:fillRect/>
          </a:stretch>
        </p:blipFill>
        <p:spPr>
          <a:xfrm>
            <a:off x="507347" y="0"/>
            <a:ext cx="11177306" cy="6858000"/>
          </a:xfrm>
          <a:prstGeom prst="rect">
            <a:avLst/>
          </a:prstGeom>
        </p:spPr>
      </p:pic>
    </p:spTree>
    <p:extLst>
      <p:ext uri="{BB962C8B-B14F-4D97-AF65-F5344CB8AC3E}">
        <p14:creationId xmlns:p14="http://schemas.microsoft.com/office/powerpoint/2010/main" val="313757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99014" y="917497"/>
            <a:ext cx="3393969" cy="3265247"/>
          </a:xfrm>
          <a:custGeom>
            <a:avLst/>
            <a:gdLst/>
            <a:ahLst/>
            <a:cxnLst/>
            <a:rect l="l" t="t" r="r" b="b"/>
            <a:pathLst>
              <a:path w="4377796" h="4377796">
                <a:moveTo>
                  <a:pt x="0" y="0"/>
                </a:moveTo>
                <a:lnTo>
                  <a:pt x="4377796" y="0"/>
                </a:lnTo>
                <a:lnTo>
                  <a:pt x="4377796" y="4377796"/>
                </a:lnTo>
                <a:lnTo>
                  <a:pt x="0" y="437779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AU" sz="1200"/>
          </a:p>
        </p:txBody>
      </p:sp>
      <p:sp>
        <p:nvSpPr>
          <p:cNvPr id="3" name="Freeform 3"/>
          <p:cNvSpPr/>
          <p:nvPr/>
        </p:nvSpPr>
        <p:spPr>
          <a:xfrm flipV="1">
            <a:off x="4295262" y="2487966"/>
            <a:ext cx="3601477" cy="1934678"/>
          </a:xfrm>
          <a:custGeom>
            <a:avLst/>
            <a:gdLst/>
            <a:ahLst/>
            <a:cxnLst/>
            <a:rect l="l" t="t" r="r" b="b"/>
            <a:pathLst>
              <a:path w="5402216" h="2902017">
                <a:moveTo>
                  <a:pt x="0" y="2902017"/>
                </a:moveTo>
                <a:lnTo>
                  <a:pt x="5402216" y="2902017"/>
                </a:lnTo>
                <a:lnTo>
                  <a:pt x="5402216" y="0"/>
                </a:lnTo>
                <a:lnTo>
                  <a:pt x="0" y="0"/>
                </a:lnTo>
                <a:lnTo>
                  <a:pt x="0" y="290201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sz="1200"/>
          </a:p>
        </p:txBody>
      </p:sp>
      <p:sp>
        <p:nvSpPr>
          <p:cNvPr id="4" name="AutoShape 4"/>
          <p:cNvSpPr/>
          <p:nvPr/>
        </p:nvSpPr>
        <p:spPr>
          <a:xfrm>
            <a:off x="7896739" y="2487965"/>
            <a:ext cx="1159505" cy="0"/>
          </a:xfrm>
          <a:prstGeom prst="line">
            <a:avLst/>
          </a:prstGeom>
          <a:ln w="28575" cap="flat">
            <a:solidFill>
              <a:srgbClr val="C7B8A0"/>
            </a:solidFill>
            <a:prstDash val="sysDot"/>
            <a:headEnd type="none" w="sm" len="sm"/>
            <a:tailEnd type="oval" w="lg" len="lg"/>
          </a:ln>
        </p:spPr>
        <p:txBody>
          <a:bodyPr/>
          <a:lstStyle/>
          <a:p>
            <a:endParaRPr lang="en-AU" sz="1200"/>
          </a:p>
        </p:txBody>
      </p:sp>
      <p:sp>
        <p:nvSpPr>
          <p:cNvPr id="5" name="AutoShape 5"/>
          <p:cNvSpPr/>
          <p:nvPr/>
        </p:nvSpPr>
        <p:spPr>
          <a:xfrm>
            <a:off x="7386218" y="3795545"/>
            <a:ext cx="787399" cy="851149"/>
          </a:xfrm>
          <a:prstGeom prst="line">
            <a:avLst/>
          </a:prstGeom>
          <a:ln w="28575" cap="flat">
            <a:solidFill>
              <a:srgbClr val="C7B8A0"/>
            </a:solidFill>
            <a:prstDash val="sysDot"/>
            <a:headEnd type="none" w="sm" len="sm"/>
            <a:tailEnd type="oval" w="lg" len="lg"/>
          </a:ln>
        </p:spPr>
        <p:txBody>
          <a:bodyPr/>
          <a:lstStyle/>
          <a:p>
            <a:endParaRPr lang="en-AU" sz="1200"/>
          </a:p>
        </p:txBody>
      </p:sp>
      <p:sp>
        <p:nvSpPr>
          <p:cNvPr id="6" name="AutoShape 6"/>
          <p:cNvSpPr/>
          <p:nvPr/>
        </p:nvSpPr>
        <p:spPr>
          <a:xfrm>
            <a:off x="6084910" y="4422644"/>
            <a:ext cx="0" cy="1159505"/>
          </a:xfrm>
          <a:prstGeom prst="line">
            <a:avLst/>
          </a:prstGeom>
          <a:ln w="28575" cap="flat">
            <a:solidFill>
              <a:srgbClr val="C7B8A0"/>
            </a:solidFill>
            <a:prstDash val="sysDot"/>
            <a:headEnd type="none" w="sm" len="sm"/>
            <a:tailEnd type="oval" w="lg" len="lg"/>
          </a:ln>
        </p:spPr>
        <p:txBody>
          <a:bodyPr/>
          <a:lstStyle/>
          <a:p>
            <a:endParaRPr lang="en-AU" sz="1200"/>
          </a:p>
        </p:txBody>
      </p:sp>
      <p:sp>
        <p:nvSpPr>
          <p:cNvPr id="7" name="AutoShape 7"/>
          <p:cNvSpPr/>
          <p:nvPr/>
        </p:nvSpPr>
        <p:spPr>
          <a:xfrm flipH="1">
            <a:off x="3711959" y="3593067"/>
            <a:ext cx="918000" cy="708327"/>
          </a:xfrm>
          <a:prstGeom prst="line">
            <a:avLst/>
          </a:prstGeom>
          <a:ln w="28575" cap="flat">
            <a:solidFill>
              <a:srgbClr val="C7B8A0"/>
            </a:solidFill>
            <a:prstDash val="sysDot"/>
            <a:headEnd type="none" w="sm" len="sm"/>
            <a:tailEnd type="oval" w="lg" len="lg"/>
          </a:ln>
        </p:spPr>
        <p:txBody>
          <a:bodyPr/>
          <a:lstStyle/>
          <a:p>
            <a:endParaRPr lang="en-AU" sz="1200"/>
          </a:p>
        </p:txBody>
      </p:sp>
      <p:sp>
        <p:nvSpPr>
          <p:cNvPr id="8" name="AutoShape 8"/>
          <p:cNvSpPr/>
          <p:nvPr/>
        </p:nvSpPr>
        <p:spPr>
          <a:xfrm flipH="1">
            <a:off x="3135757" y="2499055"/>
            <a:ext cx="1159505" cy="0"/>
          </a:xfrm>
          <a:prstGeom prst="line">
            <a:avLst/>
          </a:prstGeom>
          <a:ln w="28575" cap="flat">
            <a:solidFill>
              <a:srgbClr val="C7B8A0"/>
            </a:solidFill>
            <a:prstDash val="sysDot"/>
            <a:headEnd type="none" w="sm" len="sm"/>
            <a:tailEnd type="oval" w="lg" len="lg"/>
          </a:ln>
        </p:spPr>
        <p:txBody>
          <a:bodyPr/>
          <a:lstStyle/>
          <a:p>
            <a:endParaRPr lang="en-AU" sz="1200"/>
          </a:p>
        </p:txBody>
      </p:sp>
      <p:sp>
        <p:nvSpPr>
          <p:cNvPr id="9" name="TextBox 9"/>
          <p:cNvSpPr txBox="1"/>
          <p:nvPr/>
        </p:nvSpPr>
        <p:spPr>
          <a:xfrm>
            <a:off x="570104" y="526317"/>
            <a:ext cx="4636735" cy="1231106"/>
          </a:xfrm>
          <a:prstGeom prst="rect">
            <a:avLst/>
          </a:prstGeom>
        </p:spPr>
        <p:txBody>
          <a:bodyPr lIns="0" tIns="0" rIns="0" bIns="0" rtlCol="0" anchor="t">
            <a:spAutoFit/>
          </a:bodyPr>
          <a:lstStyle/>
          <a:p>
            <a:pPr>
              <a:lnSpc>
                <a:spcPts val="4800"/>
              </a:lnSpc>
              <a:spcBef>
                <a:spcPct val="0"/>
              </a:spcBef>
            </a:pPr>
            <a:r>
              <a:rPr lang="en-US" sz="4000">
                <a:solidFill>
                  <a:srgbClr val="000000"/>
                </a:solidFill>
                <a:latin typeface="Arial"/>
              </a:rPr>
              <a:t>KPI Performance: </a:t>
            </a:r>
            <a:r>
              <a:rPr lang="en-US" sz="4000">
                <a:solidFill>
                  <a:srgbClr val="92D050"/>
                </a:solidFill>
                <a:latin typeface="Arial"/>
              </a:rPr>
              <a:t>on track</a:t>
            </a:r>
          </a:p>
        </p:txBody>
      </p:sp>
      <p:sp>
        <p:nvSpPr>
          <p:cNvPr id="10" name="TextBox 10"/>
          <p:cNvSpPr txBox="1"/>
          <p:nvPr/>
        </p:nvSpPr>
        <p:spPr>
          <a:xfrm>
            <a:off x="685800" y="2346655"/>
            <a:ext cx="2356736" cy="192810"/>
          </a:xfrm>
          <a:prstGeom prst="rect">
            <a:avLst/>
          </a:prstGeom>
        </p:spPr>
        <p:txBody>
          <a:bodyPr wrap="square" lIns="0" tIns="0" rIns="0" bIns="0" rtlCol="0" anchor="t">
            <a:spAutoFit/>
          </a:bodyPr>
          <a:lstStyle/>
          <a:p>
            <a:pPr algn="ctr">
              <a:lnSpc>
                <a:spcPts val="1600"/>
              </a:lnSpc>
            </a:pPr>
            <a:r>
              <a:rPr lang="en-US" sz="1333">
                <a:solidFill>
                  <a:srgbClr val="1D1D1F"/>
                </a:solidFill>
                <a:latin typeface="Arial Bold"/>
              </a:rPr>
              <a:t>Net Research Contribution</a:t>
            </a:r>
          </a:p>
        </p:txBody>
      </p:sp>
      <p:sp>
        <p:nvSpPr>
          <p:cNvPr id="11" name="TextBox 11"/>
          <p:cNvSpPr txBox="1"/>
          <p:nvPr/>
        </p:nvSpPr>
        <p:spPr>
          <a:xfrm>
            <a:off x="784591" y="2550121"/>
            <a:ext cx="3335687" cy="156197"/>
          </a:xfrm>
          <a:prstGeom prst="rect">
            <a:avLst/>
          </a:prstGeom>
        </p:spPr>
        <p:txBody>
          <a:bodyPr wrap="square" lIns="0" tIns="0" rIns="0" bIns="0" rtlCol="0" anchor="t">
            <a:spAutoFit/>
          </a:bodyPr>
          <a:lstStyle/>
          <a:p>
            <a:pPr>
              <a:lnSpc>
                <a:spcPts val="1280"/>
              </a:lnSpc>
            </a:pPr>
            <a:r>
              <a:rPr lang="en-US" sz="1067" i="1">
                <a:solidFill>
                  <a:srgbClr val="1D1D1F"/>
                </a:solidFill>
                <a:latin typeface="Arial"/>
              </a:rPr>
              <a:t>Actual: August YTD $2.2m </a:t>
            </a:r>
            <a:r>
              <a:rPr lang="en-US" sz="1067" i="1" err="1">
                <a:solidFill>
                  <a:srgbClr val="1D1D1F"/>
                </a:solidFill>
                <a:latin typeface="Arial"/>
              </a:rPr>
              <a:t>favourable</a:t>
            </a:r>
            <a:r>
              <a:rPr lang="en-US" sz="1067" i="1">
                <a:solidFill>
                  <a:srgbClr val="1D1D1F"/>
                </a:solidFill>
                <a:latin typeface="Arial"/>
              </a:rPr>
              <a:t> to budget target</a:t>
            </a:r>
          </a:p>
        </p:txBody>
      </p:sp>
      <p:sp>
        <p:nvSpPr>
          <p:cNvPr id="12" name="TextBox 12"/>
          <p:cNvSpPr txBox="1"/>
          <p:nvPr/>
        </p:nvSpPr>
        <p:spPr>
          <a:xfrm>
            <a:off x="1462871" y="4244901"/>
            <a:ext cx="2129115" cy="192810"/>
          </a:xfrm>
          <a:prstGeom prst="rect">
            <a:avLst/>
          </a:prstGeom>
        </p:spPr>
        <p:txBody>
          <a:bodyPr lIns="0" tIns="0" rIns="0" bIns="0" rtlCol="0" anchor="t">
            <a:spAutoFit/>
          </a:bodyPr>
          <a:lstStyle/>
          <a:p>
            <a:pPr algn="ctr">
              <a:lnSpc>
                <a:spcPts val="1600"/>
              </a:lnSpc>
            </a:pPr>
            <a:r>
              <a:rPr lang="en-US" sz="1333">
                <a:solidFill>
                  <a:srgbClr val="1D1D1F"/>
                </a:solidFill>
                <a:latin typeface="Arial Bold"/>
              </a:rPr>
              <a:t>Academic Staff with PhDs</a:t>
            </a:r>
          </a:p>
        </p:txBody>
      </p:sp>
      <p:sp>
        <p:nvSpPr>
          <p:cNvPr id="13" name="TextBox 13"/>
          <p:cNvSpPr txBox="1"/>
          <p:nvPr/>
        </p:nvSpPr>
        <p:spPr>
          <a:xfrm>
            <a:off x="1471203" y="4451124"/>
            <a:ext cx="2824059" cy="156197"/>
          </a:xfrm>
          <a:prstGeom prst="rect">
            <a:avLst/>
          </a:prstGeom>
        </p:spPr>
        <p:txBody>
          <a:bodyPr wrap="square" lIns="0" tIns="0" rIns="0" bIns="0" rtlCol="0" anchor="t">
            <a:spAutoFit/>
          </a:bodyPr>
          <a:lstStyle/>
          <a:p>
            <a:pPr>
              <a:lnSpc>
                <a:spcPts val="1280"/>
              </a:lnSpc>
            </a:pPr>
            <a:r>
              <a:rPr lang="en-US" sz="1067" i="1">
                <a:solidFill>
                  <a:srgbClr val="1D1D1F"/>
                </a:solidFill>
                <a:latin typeface="Arial"/>
              </a:rPr>
              <a:t>Actual: YTD Q2 78.4% v 73% target </a:t>
            </a:r>
          </a:p>
        </p:txBody>
      </p:sp>
      <p:sp>
        <p:nvSpPr>
          <p:cNvPr id="14" name="TextBox 14"/>
          <p:cNvSpPr txBox="1"/>
          <p:nvPr/>
        </p:nvSpPr>
        <p:spPr>
          <a:xfrm>
            <a:off x="4931581" y="5704253"/>
            <a:ext cx="2129115" cy="192810"/>
          </a:xfrm>
          <a:prstGeom prst="rect">
            <a:avLst/>
          </a:prstGeom>
        </p:spPr>
        <p:txBody>
          <a:bodyPr lIns="0" tIns="0" rIns="0" bIns="0" rtlCol="0" anchor="t">
            <a:spAutoFit/>
          </a:bodyPr>
          <a:lstStyle/>
          <a:p>
            <a:pPr algn="ctr">
              <a:lnSpc>
                <a:spcPts val="1600"/>
              </a:lnSpc>
            </a:pPr>
            <a:r>
              <a:rPr lang="en-US" sz="1333">
                <a:solidFill>
                  <a:srgbClr val="1D1D1F"/>
                </a:solidFill>
                <a:latin typeface="Arial Bold"/>
              </a:rPr>
              <a:t>HERDC Income</a:t>
            </a:r>
          </a:p>
        </p:txBody>
      </p:sp>
      <p:sp>
        <p:nvSpPr>
          <p:cNvPr id="15" name="TextBox 15"/>
          <p:cNvSpPr txBox="1"/>
          <p:nvPr/>
        </p:nvSpPr>
        <p:spPr>
          <a:xfrm>
            <a:off x="5378615" y="5908597"/>
            <a:ext cx="2310617" cy="322909"/>
          </a:xfrm>
          <a:prstGeom prst="rect">
            <a:avLst/>
          </a:prstGeom>
        </p:spPr>
        <p:txBody>
          <a:bodyPr wrap="square" lIns="0" tIns="0" rIns="0" bIns="0" rtlCol="0" anchor="t">
            <a:spAutoFit/>
          </a:bodyPr>
          <a:lstStyle/>
          <a:p>
            <a:pPr>
              <a:lnSpc>
                <a:spcPts val="1280"/>
              </a:lnSpc>
            </a:pPr>
            <a:r>
              <a:rPr lang="en-US" sz="1067" i="1">
                <a:solidFill>
                  <a:srgbClr val="1D1D1F"/>
                </a:solidFill>
                <a:latin typeface="Arial"/>
              </a:rPr>
              <a:t>Actual: August YTD $17.4m on track to achieve full year target of $23.3m</a:t>
            </a:r>
          </a:p>
        </p:txBody>
      </p:sp>
      <p:sp>
        <p:nvSpPr>
          <p:cNvPr id="16" name="TextBox 16"/>
          <p:cNvSpPr txBox="1"/>
          <p:nvPr/>
        </p:nvSpPr>
        <p:spPr>
          <a:xfrm>
            <a:off x="7958148" y="4544101"/>
            <a:ext cx="2837875" cy="192810"/>
          </a:xfrm>
          <a:prstGeom prst="rect">
            <a:avLst/>
          </a:prstGeom>
        </p:spPr>
        <p:txBody>
          <a:bodyPr wrap="square" lIns="0" tIns="0" rIns="0" bIns="0" rtlCol="0" anchor="t">
            <a:spAutoFit/>
          </a:bodyPr>
          <a:lstStyle/>
          <a:p>
            <a:pPr algn="ctr">
              <a:lnSpc>
                <a:spcPts val="1600"/>
              </a:lnSpc>
            </a:pPr>
            <a:r>
              <a:rPr lang="en-US" sz="1333">
                <a:solidFill>
                  <a:srgbClr val="1D1D1F"/>
                </a:solidFill>
                <a:latin typeface="Arial Bold"/>
              </a:rPr>
              <a:t>World University Rankings</a:t>
            </a:r>
          </a:p>
        </p:txBody>
      </p:sp>
      <p:sp>
        <p:nvSpPr>
          <p:cNvPr id="17" name="TextBox 17"/>
          <p:cNvSpPr txBox="1"/>
          <p:nvPr/>
        </p:nvSpPr>
        <p:spPr>
          <a:xfrm>
            <a:off x="8305902" y="4749286"/>
            <a:ext cx="3174897" cy="489621"/>
          </a:xfrm>
          <a:prstGeom prst="rect">
            <a:avLst/>
          </a:prstGeom>
        </p:spPr>
        <p:txBody>
          <a:bodyPr wrap="square" lIns="0" tIns="0" rIns="0" bIns="0" rtlCol="0" anchor="t">
            <a:spAutoFit/>
          </a:bodyPr>
          <a:lstStyle/>
          <a:p>
            <a:pPr>
              <a:lnSpc>
                <a:spcPts val="1280"/>
              </a:lnSpc>
            </a:pPr>
            <a:r>
              <a:rPr lang="en-US" sz="1067" i="1">
                <a:solidFill>
                  <a:srgbClr val="1D1D1F"/>
                </a:solidFill>
                <a:latin typeface="Arial"/>
              </a:rPr>
              <a:t>Actual: QS world ranking 851-900 v 801-1000 target</a:t>
            </a:r>
          </a:p>
          <a:p>
            <a:pPr>
              <a:lnSpc>
                <a:spcPts val="1280"/>
              </a:lnSpc>
            </a:pPr>
            <a:r>
              <a:rPr lang="en-US" sz="1067" i="1">
                <a:solidFill>
                  <a:srgbClr val="1D1D1F"/>
                </a:solidFill>
                <a:latin typeface="Arial"/>
              </a:rPr>
              <a:t>THE rankings will be published on 9 October, verbal update will be provided at the Council meeting</a:t>
            </a:r>
          </a:p>
        </p:txBody>
      </p:sp>
      <p:sp>
        <p:nvSpPr>
          <p:cNvPr id="18" name="TextBox 18"/>
          <p:cNvSpPr txBox="1"/>
          <p:nvPr/>
        </p:nvSpPr>
        <p:spPr>
          <a:xfrm>
            <a:off x="8968200" y="2344936"/>
            <a:ext cx="2946885" cy="192810"/>
          </a:xfrm>
          <a:prstGeom prst="rect">
            <a:avLst/>
          </a:prstGeom>
        </p:spPr>
        <p:txBody>
          <a:bodyPr wrap="square" lIns="0" tIns="0" rIns="0" bIns="0" rtlCol="0" anchor="t">
            <a:spAutoFit/>
          </a:bodyPr>
          <a:lstStyle/>
          <a:p>
            <a:pPr algn="ctr">
              <a:lnSpc>
                <a:spcPts val="1600"/>
              </a:lnSpc>
            </a:pPr>
            <a:r>
              <a:rPr lang="en-US" sz="1333">
                <a:solidFill>
                  <a:srgbClr val="1D1D1F"/>
                </a:solidFill>
                <a:latin typeface="Arial Bold"/>
              </a:rPr>
              <a:t>Research Performance Metrics</a:t>
            </a:r>
          </a:p>
        </p:txBody>
      </p:sp>
      <p:sp>
        <p:nvSpPr>
          <p:cNvPr id="19" name="TextBox 19"/>
          <p:cNvSpPr txBox="1"/>
          <p:nvPr/>
        </p:nvSpPr>
        <p:spPr>
          <a:xfrm>
            <a:off x="9175707" y="2550121"/>
            <a:ext cx="3018115" cy="656334"/>
          </a:xfrm>
          <a:prstGeom prst="rect">
            <a:avLst/>
          </a:prstGeom>
        </p:spPr>
        <p:txBody>
          <a:bodyPr wrap="square" lIns="0" tIns="0" rIns="0" bIns="0" rtlCol="0" anchor="t">
            <a:spAutoFit/>
          </a:bodyPr>
          <a:lstStyle/>
          <a:p>
            <a:pPr>
              <a:lnSpc>
                <a:spcPts val="1280"/>
              </a:lnSpc>
            </a:pPr>
            <a:r>
              <a:rPr lang="en-US" sz="1067" i="1">
                <a:solidFill>
                  <a:srgbClr val="1D1D1F"/>
                </a:solidFill>
                <a:latin typeface="Arial"/>
              </a:rPr>
              <a:t>Actual September YTD:</a:t>
            </a:r>
          </a:p>
          <a:p>
            <a:pPr>
              <a:lnSpc>
                <a:spcPts val="1280"/>
              </a:lnSpc>
            </a:pPr>
            <a:r>
              <a:rPr lang="en-US" sz="1067" i="1">
                <a:solidFill>
                  <a:srgbClr val="1D1D1F"/>
                </a:solidFill>
                <a:latin typeface="Arial"/>
              </a:rPr>
              <a:t>Field-Weighted Citation Impact 2.18 v 1.65 target</a:t>
            </a:r>
          </a:p>
          <a:p>
            <a:pPr>
              <a:lnSpc>
                <a:spcPts val="1280"/>
              </a:lnSpc>
            </a:pPr>
            <a:r>
              <a:rPr lang="en-US" sz="1067" i="1">
                <a:solidFill>
                  <a:srgbClr val="1D1D1F"/>
                </a:solidFill>
                <a:latin typeface="Arial"/>
              </a:rPr>
              <a:t>Q1/Q2 Journals 91% v 93% target</a:t>
            </a:r>
          </a:p>
          <a:p>
            <a:pPr>
              <a:lnSpc>
                <a:spcPts val="1280"/>
              </a:lnSpc>
            </a:pPr>
            <a:r>
              <a:rPr lang="en-US" sz="1067" i="1">
                <a:solidFill>
                  <a:srgbClr val="1D1D1F"/>
                </a:solidFill>
                <a:latin typeface="Arial"/>
              </a:rPr>
              <a:t>Scholarly Output 911 v 1,300 full year target</a:t>
            </a:r>
          </a:p>
        </p:txBody>
      </p:sp>
      <p:sp>
        <p:nvSpPr>
          <p:cNvPr id="21" name="Freeform 21"/>
          <p:cNvSpPr/>
          <p:nvPr/>
        </p:nvSpPr>
        <p:spPr>
          <a:xfrm>
            <a:off x="513831" y="6233472"/>
            <a:ext cx="1228596" cy="352942"/>
          </a:xfrm>
          <a:custGeom>
            <a:avLst/>
            <a:gdLst/>
            <a:ahLst/>
            <a:cxnLst/>
            <a:rect l="l" t="t" r="r" b="b"/>
            <a:pathLst>
              <a:path w="1842894" h="529413">
                <a:moveTo>
                  <a:pt x="0" y="0"/>
                </a:moveTo>
                <a:lnTo>
                  <a:pt x="1842893" y="0"/>
                </a:lnTo>
                <a:lnTo>
                  <a:pt x="1842893" y="529413"/>
                </a:lnTo>
                <a:lnTo>
                  <a:pt x="0" y="5294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sz="1200"/>
          </a:p>
        </p:txBody>
      </p:sp>
      <p:sp>
        <p:nvSpPr>
          <p:cNvPr id="22" name="TextBox 22"/>
          <p:cNvSpPr txBox="1"/>
          <p:nvPr/>
        </p:nvSpPr>
        <p:spPr>
          <a:xfrm>
            <a:off x="4735599" y="3004077"/>
            <a:ext cx="2720801" cy="564257"/>
          </a:xfrm>
          <a:prstGeom prst="rect">
            <a:avLst/>
          </a:prstGeom>
        </p:spPr>
        <p:txBody>
          <a:bodyPr wrap="square" lIns="0" tIns="0" rIns="0" bIns="0" rtlCol="0" anchor="t">
            <a:spAutoFit/>
          </a:bodyPr>
          <a:lstStyle/>
          <a:p>
            <a:pPr algn="ctr">
              <a:lnSpc>
                <a:spcPts val="1120"/>
              </a:lnSpc>
            </a:pPr>
            <a:r>
              <a:rPr lang="en-US" sz="1333">
                <a:solidFill>
                  <a:srgbClr val="1D1D1F"/>
                </a:solidFill>
                <a:latin typeface="Arial Bold"/>
              </a:rPr>
              <a:t>Research Income</a:t>
            </a:r>
          </a:p>
          <a:p>
            <a:pPr algn="ctr">
              <a:lnSpc>
                <a:spcPts val="1120"/>
              </a:lnSpc>
            </a:pPr>
            <a:r>
              <a:rPr lang="en-US" sz="1067">
                <a:solidFill>
                  <a:srgbClr val="1D1D1F"/>
                </a:solidFill>
                <a:latin typeface="Arial"/>
              </a:rPr>
              <a:t>Target: Total Research Income $51m (2024)</a:t>
            </a:r>
          </a:p>
          <a:p>
            <a:pPr algn="ctr">
              <a:lnSpc>
                <a:spcPts val="1120"/>
              </a:lnSpc>
            </a:pPr>
            <a:r>
              <a:rPr lang="en-US" sz="1067" i="1">
                <a:solidFill>
                  <a:srgbClr val="1D1D1F"/>
                </a:solidFill>
                <a:latin typeface="Arial"/>
              </a:rPr>
              <a:t>Actual: YTD August $27m v $33m budget, with 45% growth on 2023</a:t>
            </a:r>
          </a:p>
        </p:txBody>
      </p:sp>
      <p:sp>
        <p:nvSpPr>
          <p:cNvPr id="23" name="TextBox 23"/>
          <p:cNvSpPr txBox="1"/>
          <p:nvPr/>
        </p:nvSpPr>
        <p:spPr>
          <a:xfrm>
            <a:off x="4502766" y="2142176"/>
            <a:ext cx="3186465" cy="705321"/>
          </a:xfrm>
          <a:prstGeom prst="rect">
            <a:avLst/>
          </a:prstGeom>
        </p:spPr>
        <p:txBody>
          <a:bodyPr wrap="square" lIns="0" tIns="0" rIns="0" bIns="0" rtlCol="0" anchor="t">
            <a:spAutoFit/>
          </a:bodyPr>
          <a:lstStyle/>
          <a:p>
            <a:pPr algn="ctr">
              <a:lnSpc>
                <a:spcPts val="1120"/>
              </a:lnSpc>
            </a:pPr>
            <a:r>
              <a:rPr lang="en-US" sz="1333" dirty="0">
                <a:solidFill>
                  <a:srgbClr val="1D1D1F"/>
                </a:solidFill>
                <a:latin typeface="Arial Bold"/>
              </a:rPr>
              <a:t>Research Quality</a:t>
            </a:r>
          </a:p>
          <a:p>
            <a:pPr algn="ctr">
              <a:lnSpc>
                <a:spcPts val="1120"/>
              </a:lnSpc>
            </a:pPr>
            <a:r>
              <a:rPr lang="en-US" sz="1067" dirty="0">
                <a:solidFill>
                  <a:srgbClr val="1D1D1F"/>
                </a:solidFill>
                <a:latin typeface="Arial"/>
              </a:rPr>
              <a:t>Target: 4 Fields of Education at/over ERA 3 (2024)</a:t>
            </a:r>
          </a:p>
          <a:p>
            <a:pPr algn="ctr">
              <a:lnSpc>
                <a:spcPts val="1120"/>
              </a:lnSpc>
            </a:pPr>
            <a:r>
              <a:rPr lang="en-US" sz="1067" i="1" dirty="0">
                <a:solidFill>
                  <a:srgbClr val="1D1D1F"/>
                </a:solidFill>
                <a:latin typeface="Arial"/>
              </a:rPr>
              <a:t>Actual: No actual results as ERA 2024 (or its replacement) is not yet announced; however, Level 2 KPIs indicating research quality are tracking well</a:t>
            </a:r>
          </a:p>
        </p:txBody>
      </p:sp>
      <p:sp>
        <p:nvSpPr>
          <p:cNvPr id="24" name="TextBox 24"/>
          <p:cNvSpPr txBox="1"/>
          <p:nvPr/>
        </p:nvSpPr>
        <p:spPr>
          <a:xfrm>
            <a:off x="5031443" y="1582536"/>
            <a:ext cx="2129115" cy="192810"/>
          </a:xfrm>
          <a:prstGeom prst="rect">
            <a:avLst/>
          </a:prstGeom>
        </p:spPr>
        <p:txBody>
          <a:bodyPr lIns="0" tIns="0" rIns="0" bIns="0" rtlCol="0" anchor="t">
            <a:spAutoFit/>
          </a:bodyPr>
          <a:lstStyle/>
          <a:p>
            <a:pPr algn="ctr">
              <a:lnSpc>
                <a:spcPts val="1600"/>
              </a:lnSpc>
            </a:pPr>
            <a:r>
              <a:rPr lang="en-US" sz="1333">
                <a:solidFill>
                  <a:srgbClr val="1D1D1F"/>
                </a:solidFill>
                <a:latin typeface="Arial Bold"/>
              </a:rPr>
              <a:t>LEVEL 1 KPIs</a:t>
            </a:r>
          </a:p>
        </p:txBody>
      </p:sp>
      <p:sp>
        <p:nvSpPr>
          <p:cNvPr id="25" name="TextBox 10">
            <a:extLst>
              <a:ext uri="{FF2B5EF4-FFF2-40B4-BE49-F238E27FC236}">
                <a16:creationId xmlns:a16="http://schemas.microsoft.com/office/drawing/2014/main" id="{A0CB9B68-5C8D-4C4E-3F46-E4402B274C25}"/>
              </a:ext>
            </a:extLst>
          </p:cNvPr>
          <p:cNvSpPr txBox="1"/>
          <p:nvPr/>
        </p:nvSpPr>
        <p:spPr>
          <a:xfrm>
            <a:off x="254000" y="2106215"/>
            <a:ext cx="2129115" cy="192810"/>
          </a:xfrm>
          <a:prstGeom prst="rect">
            <a:avLst/>
          </a:prstGeom>
        </p:spPr>
        <p:txBody>
          <a:bodyPr lIns="0" tIns="0" rIns="0" bIns="0" rtlCol="0" anchor="t">
            <a:spAutoFit/>
          </a:bodyPr>
          <a:lstStyle/>
          <a:p>
            <a:pPr algn="ctr">
              <a:lnSpc>
                <a:spcPts val="1600"/>
              </a:lnSpc>
            </a:pPr>
            <a:r>
              <a:rPr lang="en-US" sz="1333">
                <a:solidFill>
                  <a:srgbClr val="1D1D1F"/>
                </a:solidFill>
                <a:latin typeface="Arial Bold"/>
              </a:rPr>
              <a:t>LEVEL 2 KPIs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444" b="-23444"/>
            </a:stretch>
          </a:blipFill>
        </p:spPr>
        <p:txBody>
          <a:bodyPr/>
          <a:lstStyle/>
          <a:p>
            <a:endParaRPr lang="en-AU" sz="1200"/>
          </a:p>
        </p:txBody>
      </p:sp>
      <p:grpSp>
        <p:nvGrpSpPr>
          <p:cNvPr id="3" name="Group 3"/>
          <p:cNvGrpSpPr/>
          <p:nvPr/>
        </p:nvGrpSpPr>
        <p:grpSpPr>
          <a:xfrm>
            <a:off x="0" y="0"/>
            <a:ext cx="4216481" cy="6858000"/>
            <a:chOff x="0" y="0"/>
            <a:chExt cx="8432962" cy="13716000"/>
          </a:xfrm>
        </p:grpSpPr>
        <p:sp>
          <p:nvSpPr>
            <p:cNvPr id="4" name="AutoShape 4"/>
            <p:cNvSpPr/>
            <p:nvPr/>
          </p:nvSpPr>
          <p:spPr>
            <a:xfrm>
              <a:off x="0" y="0"/>
              <a:ext cx="8432962" cy="13716000"/>
            </a:xfrm>
            <a:prstGeom prst="rect">
              <a:avLst/>
            </a:prstGeom>
            <a:solidFill>
              <a:srgbClr val="C7B8A0"/>
            </a:solidFill>
          </p:spPr>
          <p:txBody>
            <a:bodyPr/>
            <a:lstStyle/>
            <a:p>
              <a:endParaRPr lang="en-AU" sz="1200"/>
            </a:p>
          </p:txBody>
        </p:sp>
      </p:grpSp>
      <p:sp>
        <p:nvSpPr>
          <p:cNvPr id="5" name="Freeform 5"/>
          <p:cNvSpPr/>
          <p:nvPr/>
        </p:nvSpPr>
        <p:spPr>
          <a:xfrm>
            <a:off x="513831" y="6233472"/>
            <a:ext cx="1228596" cy="352942"/>
          </a:xfrm>
          <a:custGeom>
            <a:avLst/>
            <a:gdLst/>
            <a:ahLst/>
            <a:cxnLst/>
            <a:rect l="l" t="t" r="r" b="b"/>
            <a:pathLst>
              <a:path w="1842894" h="529413">
                <a:moveTo>
                  <a:pt x="0" y="0"/>
                </a:moveTo>
                <a:lnTo>
                  <a:pt x="1842893" y="0"/>
                </a:lnTo>
                <a:lnTo>
                  <a:pt x="1842893" y="529413"/>
                </a:lnTo>
                <a:lnTo>
                  <a:pt x="0" y="529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200"/>
          </a:p>
        </p:txBody>
      </p:sp>
      <p:sp>
        <p:nvSpPr>
          <p:cNvPr id="6" name="TextBox 6"/>
          <p:cNvSpPr txBox="1"/>
          <p:nvPr/>
        </p:nvSpPr>
        <p:spPr>
          <a:xfrm>
            <a:off x="278168" y="2577630"/>
            <a:ext cx="3660145" cy="655372"/>
          </a:xfrm>
          <a:prstGeom prst="rect">
            <a:avLst/>
          </a:prstGeom>
        </p:spPr>
        <p:txBody>
          <a:bodyPr lIns="0" tIns="0" rIns="0" bIns="0" rtlCol="0" anchor="t">
            <a:spAutoFit/>
          </a:bodyPr>
          <a:lstStyle/>
          <a:p>
            <a:pPr algn="ctr">
              <a:lnSpc>
                <a:spcPts val="5600"/>
              </a:lnSpc>
            </a:pPr>
            <a:r>
              <a:rPr lang="en-US" sz="4000">
                <a:solidFill>
                  <a:srgbClr val="000000"/>
                </a:solidFill>
                <a:latin typeface="Arial"/>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7BAC03CD-69D5-1625-54FD-4F0CE758560F}"/>
              </a:ext>
            </a:extLst>
          </p:cNvPr>
          <p:cNvSpPr txBox="1"/>
          <p:nvPr/>
        </p:nvSpPr>
        <p:spPr>
          <a:xfrm>
            <a:off x="570104" y="526317"/>
            <a:ext cx="11113896" cy="1846659"/>
          </a:xfrm>
          <a:prstGeom prst="rect">
            <a:avLst/>
          </a:prstGeom>
        </p:spPr>
        <p:txBody>
          <a:bodyPr wrap="square" lIns="0" tIns="0" rIns="0" bIns="0" rtlCol="0" anchor="t">
            <a:spAutoFit/>
          </a:bodyPr>
          <a:lstStyle/>
          <a:p>
            <a:pPr>
              <a:lnSpc>
                <a:spcPts val="4800"/>
              </a:lnSpc>
              <a:spcBef>
                <a:spcPct val="0"/>
              </a:spcBef>
            </a:pPr>
            <a:r>
              <a:rPr lang="en-US" sz="4000" dirty="0">
                <a:solidFill>
                  <a:srgbClr val="000000"/>
                </a:solidFill>
                <a:latin typeface="Arial"/>
              </a:rPr>
              <a:t>Progress towards the Australian University Provider Category Standards: </a:t>
            </a:r>
          </a:p>
          <a:p>
            <a:pPr>
              <a:lnSpc>
                <a:spcPts val="4800"/>
              </a:lnSpc>
              <a:spcBef>
                <a:spcPct val="0"/>
              </a:spcBef>
            </a:pPr>
            <a:r>
              <a:rPr lang="en-US" sz="4000" dirty="0">
                <a:solidFill>
                  <a:srgbClr val="92D050"/>
                </a:solidFill>
                <a:latin typeface="Arial"/>
              </a:rPr>
              <a:t>Making progress</a:t>
            </a:r>
          </a:p>
        </p:txBody>
      </p:sp>
      <p:graphicFrame>
        <p:nvGraphicFramePr>
          <p:cNvPr id="4" name="Table 3">
            <a:extLst>
              <a:ext uri="{FF2B5EF4-FFF2-40B4-BE49-F238E27FC236}">
                <a16:creationId xmlns:a16="http://schemas.microsoft.com/office/drawing/2014/main" id="{BD244536-C116-AC5C-913F-C59C90DE9B16}"/>
              </a:ext>
            </a:extLst>
          </p:cNvPr>
          <p:cNvGraphicFramePr>
            <a:graphicFrameLocks noGrp="1"/>
          </p:cNvGraphicFramePr>
          <p:nvPr/>
        </p:nvGraphicFramePr>
        <p:xfrm>
          <a:off x="570104" y="1803400"/>
          <a:ext cx="10961496" cy="5037231"/>
        </p:xfrm>
        <a:graphic>
          <a:graphicData uri="http://schemas.openxmlformats.org/drawingml/2006/table">
            <a:tbl>
              <a:tblPr firstRow="1" bandRow="1">
                <a:tableStyleId>{5C22544A-7EE6-4342-B048-85BDC9FD1C3A}</a:tableStyleId>
              </a:tblPr>
              <a:tblGrid>
                <a:gridCol w="1826916">
                  <a:extLst>
                    <a:ext uri="{9D8B030D-6E8A-4147-A177-3AD203B41FA5}">
                      <a16:colId xmlns:a16="http://schemas.microsoft.com/office/drawing/2014/main" val="3455874733"/>
                    </a:ext>
                  </a:extLst>
                </a:gridCol>
                <a:gridCol w="1826916">
                  <a:extLst>
                    <a:ext uri="{9D8B030D-6E8A-4147-A177-3AD203B41FA5}">
                      <a16:colId xmlns:a16="http://schemas.microsoft.com/office/drawing/2014/main" val="903711592"/>
                    </a:ext>
                  </a:extLst>
                </a:gridCol>
                <a:gridCol w="1826916">
                  <a:extLst>
                    <a:ext uri="{9D8B030D-6E8A-4147-A177-3AD203B41FA5}">
                      <a16:colId xmlns:a16="http://schemas.microsoft.com/office/drawing/2014/main" val="3226982557"/>
                    </a:ext>
                  </a:extLst>
                </a:gridCol>
                <a:gridCol w="1826916">
                  <a:extLst>
                    <a:ext uri="{9D8B030D-6E8A-4147-A177-3AD203B41FA5}">
                      <a16:colId xmlns:a16="http://schemas.microsoft.com/office/drawing/2014/main" val="1099345785"/>
                    </a:ext>
                  </a:extLst>
                </a:gridCol>
                <a:gridCol w="1826916">
                  <a:extLst>
                    <a:ext uri="{9D8B030D-6E8A-4147-A177-3AD203B41FA5}">
                      <a16:colId xmlns:a16="http://schemas.microsoft.com/office/drawing/2014/main" val="538391294"/>
                    </a:ext>
                  </a:extLst>
                </a:gridCol>
                <a:gridCol w="1826916">
                  <a:extLst>
                    <a:ext uri="{9D8B030D-6E8A-4147-A177-3AD203B41FA5}">
                      <a16:colId xmlns:a16="http://schemas.microsoft.com/office/drawing/2014/main" val="1490409051"/>
                    </a:ext>
                  </a:extLst>
                </a:gridCol>
              </a:tblGrid>
              <a:tr h="490083">
                <a:tc>
                  <a:txBody>
                    <a:bodyPr/>
                    <a:lstStyle/>
                    <a:p>
                      <a:r>
                        <a:rPr lang="en-AU" sz="1500"/>
                        <a:t>Field of Education</a:t>
                      </a:r>
                    </a:p>
                  </a:txBody>
                  <a:tcPr marL="60960" marR="60960" marT="30480" marB="30480"/>
                </a:tc>
                <a:tc>
                  <a:txBody>
                    <a:bodyPr/>
                    <a:lstStyle/>
                    <a:p>
                      <a:r>
                        <a:rPr lang="en-AU" sz="1500"/>
                        <a:t>Institute Investment</a:t>
                      </a:r>
                    </a:p>
                  </a:txBody>
                  <a:tcPr marL="60960" marR="60960" marT="30480" marB="30480"/>
                </a:tc>
                <a:tc>
                  <a:txBody>
                    <a:bodyPr/>
                    <a:lstStyle/>
                    <a:p>
                      <a:r>
                        <a:rPr lang="en-AU" sz="1500"/>
                        <a:t>Targeted Investment</a:t>
                      </a:r>
                    </a:p>
                  </a:txBody>
                  <a:tcPr marL="60960" marR="60960" marT="30480" marB="30480"/>
                </a:tc>
                <a:tc>
                  <a:txBody>
                    <a:bodyPr/>
                    <a:lstStyle/>
                    <a:p>
                      <a:r>
                        <a:rPr lang="en-AU" sz="1500"/>
                        <a:t>ERA 2018</a:t>
                      </a:r>
                    </a:p>
                  </a:txBody>
                  <a:tcPr marL="60960" marR="60960" marT="30480" marB="30480"/>
                </a:tc>
                <a:tc>
                  <a:txBody>
                    <a:bodyPr/>
                    <a:lstStyle/>
                    <a:p>
                      <a:r>
                        <a:rPr lang="en-AU" sz="1500"/>
                        <a:t>ERA 2023 estimate*</a:t>
                      </a:r>
                    </a:p>
                  </a:txBody>
                  <a:tcPr marL="60960" marR="60960" marT="30480" marB="30480"/>
                </a:tc>
                <a:tc>
                  <a:txBody>
                    <a:bodyPr/>
                    <a:lstStyle/>
                    <a:p>
                      <a:r>
                        <a:rPr lang="en-AU" sz="1500"/>
                        <a:t>Ranking estimate</a:t>
                      </a:r>
                    </a:p>
                  </a:txBody>
                  <a:tcPr marL="60960" marR="60960" marT="30480" marB="30480"/>
                </a:tc>
                <a:extLst>
                  <a:ext uri="{0D108BD9-81ED-4DB2-BD59-A6C34878D82A}">
                    <a16:rowId xmlns:a16="http://schemas.microsoft.com/office/drawing/2014/main" val="106497718"/>
                  </a:ext>
                </a:extLst>
              </a:tr>
              <a:tr h="508000">
                <a:tc>
                  <a:txBody>
                    <a:bodyPr/>
                    <a:lstStyle/>
                    <a:p>
                      <a:pPr marL="288000" indent="-288000"/>
                      <a:r>
                        <a:rPr lang="en-AU" sz="1500"/>
                        <a:t>01 Natural and Physical Sciences</a:t>
                      </a:r>
                    </a:p>
                  </a:txBody>
                  <a:tcPr marL="60960" marR="60960" marT="30480" marB="30480"/>
                </a:tc>
                <a:tc>
                  <a:txBody>
                    <a:bodyPr/>
                    <a:lstStyle/>
                    <a:p>
                      <a:r>
                        <a:rPr lang="en-AU" sz="1500"/>
                        <a:t>RHRI, Gulbali</a:t>
                      </a:r>
                    </a:p>
                  </a:txBody>
                  <a:tcPr marL="60960" marR="60960" marT="30480" marB="30480"/>
                </a:tc>
                <a:tc>
                  <a:txBody>
                    <a:bodyPr/>
                    <a:lstStyle/>
                    <a:p>
                      <a:r>
                        <a:rPr lang="en-AU" sz="1500"/>
                        <a:t>Yes</a:t>
                      </a:r>
                    </a:p>
                  </a:txBody>
                  <a:tcPr marL="60960" marR="60960" marT="30480" marB="30480"/>
                </a:tc>
                <a:tc>
                  <a:txBody>
                    <a:bodyPr/>
                    <a:lstStyle/>
                    <a:p>
                      <a:r>
                        <a:rPr lang="en-AU" sz="1500"/>
                        <a:t>3</a:t>
                      </a:r>
                    </a:p>
                  </a:txBody>
                  <a:tcPr marL="60960" marR="60960" marT="30480" marB="30480"/>
                </a:tc>
                <a:tc>
                  <a:txBody>
                    <a:bodyPr/>
                    <a:lstStyle/>
                    <a:p>
                      <a:r>
                        <a:rPr lang="en-AU" sz="1500"/>
                        <a:t>3</a:t>
                      </a:r>
                    </a:p>
                  </a:txBody>
                  <a:tcPr marL="60960" marR="60960" marT="30480" marB="30480"/>
                </a:tc>
                <a:tc>
                  <a:txBody>
                    <a:bodyPr/>
                    <a:lstStyle/>
                    <a:p>
                      <a:r>
                        <a:rPr lang="en-AU" sz="1500"/>
                        <a:t>World standard</a:t>
                      </a:r>
                    </a:p>
                  </a:txBody>
                  <a:tcPr marL="60960" marR="60960" marT="30480" marB="30480"/>
                </a:tc>
                <a:extLst>
                  <a:ext uri="{0D108BD9-81ED-4DB2-BD59-A6C34878D82A}">
                    <a16:rowId xmlns:a16="http://schemas.microsoft.com/office/drawing/2014/main" val="129875031"/>
                  </a:ext>
                </a:extLst>
              </a:tr>
              <a:tr h="508000">
                <a:tc>
                  <a:txBody>
                    <a:bodyPr/>
                    <a:lstStyle/>
                    <a:p>
                      <a:pPr marL="288000" indent="-288000"/>
                      <a:r>
                        <a:rPr lang="en-AU" sz="1500"/>
                        <a:t>02 Information Technology</a:t>
                      </a:r>
                    </a:p>
                  </a:txBody>
                  <a:tcPr marL="60960" marR="60960" marT="30480" marB="30480"/>
                </a:tc>
                <a:tc>
                  <a:txBody>
                    <a:bodyPr/>
                    <a:lstStyle/>
                    <a:p>
                      <a:r>
                        <a:rPr lang="en-AU" sz="1500"/>
                        <a:t>AICF</a:t>
                      </a:r>
                    </a:p>
                  </a:txBody>
                  <a:tcPr marL="60960" marR="60960" marT="30480" marB="30480"/>
                </a:tc>
                <a:tc>
                  <a:txBody>
                    <a:bodyPr/>
                    <a:lstStyle/>
                    <a:p>
                      <a:r>
                        <a:rPr lang="en-AU" sz="1500"/>
                        <a:t>Yes</a:t>
                      </a:r>
                    </a:p>
                  </a:txBody>
                  <a:tcPr marL="60960" marR="60960" marT="30480" marB="30480"/>
                </a:tc>
                <a:tc>
                  <a:txBody>
                    <a:bodyPr/>
                    <a:lstStyle/>
                    <a:p>
                      <a:r>
                        <a:rPr lang="en-AU" sz="1500"/>
                        <a:t>3</a:t>
                      </a:r>
                    </a:p>
                  </a:txBody>
                  <a:tcPr marL="60960" marR="60960" marT="30480" marB="30480"/>
                </a:tc>
                <a:tc>
                  <a:txBody>
                    <a:bodyPr/>
                    <a:lstStyle/>
                    <a:p>
                      <a:r>
                        <a:rPr lang="en-AU" sz="1500"/>
                        <a:t>3</a:t>
                      </a:r>
                    </a:p>
                  </a:txBody>
                  <a:tcPr marL="60960" marR="60960" marT="30480" marB="30480"/>
                </a:tc>
                <a:tc>
                  <a:txBody>
                    <a:bodyPr/>
                    <a:lstStyle/>
                    <a:p>
                      <a:r>
                        <a:rPr lang="en-AU" sz="1500"/>
                        <a:t>World standard</a:t>
                      </a:r>
                    </a:p>
                  </a:txBody>
                  <a:tcPr marL="60960" marR="60960" marT="30480" marB="30480"/>
                </a:tc>
                <a:extLst>
                  <a:ext uri="{0D108BD9-81ED-4DB2-BD59-A6C34878D82A}">
                    <a16:rowId xmlns:a16="http://schemas.microsoft.com/office/drawing/2014/main" val="439956560"/>
                  </a:ext>
                </a:extLst>
              </a:tr>
              <a:tr h="508000">
                <a:tc>
                  <a:txBody>
                    <a:bodyPr/>
                    <a:lstStyle/>
                    <a:p>
                      <a:pPr marL="288000" indent="-288000"/>
                      <a:r>
                        <a:rPr lang="en-AU" sz="1500"/>
                        <a:t>03 Engineering</a:t>
                      </a:r>
                    </a:p>
                  </a:txBody>
                  <a:tcPr marL="60960" marR="60960" marT="30480" marB="30480"/>
                </a:tc>
                <a:tc>
                  <a:txBody>
                    <a:bodyPr/>
                    <a:lstStyle/>
                    <a:p>
                      <a:endParaRPr lang="en-AU" sz="1500"/>
                    </a:p>
                  </a:txBody>
                  <a:tcPr marL="60960" marR="60960" marT="30480" marB="30480"/>
                </a:tc>
                <a:tc>
                  <a:txBody>
                    <a:bodyPr/>
                    <a:lstStyle/>
                    <a:p>
                      <a:r>
                        <a:rPr lang="en-AU" sz="1500"/>
                        <a:t>Very limited</a:t>
                      </a:r>
                    </a:p>
                  </a:txBody>
                  <a:tcPr marL="60960" marR="60960" marT="30480" marB="30480"/>
                </a:tc>
                <a:tc>
                  <a:txBody>
                    <a:bodyPr/>
                    <a:lstStyle/>
                    <a:p>
                      <a:r>
                        <a:rPr lang="en-AU" sz="1500"/>
                        <a:t>N/A</a:t>
                      </a:r>
                    </a:p>
                  </a:txBody>
                  <a:tcPr marL="60960" marR="60960" marT="30480" marB="30480"/>
                </a:tc>
                <a:tc>
                  <a:txBody>
                    <a:bodyPr/>
                    <a:lstStyle/>
                    <a:p>
                      <a:r>
                        <a:rPr lang="en-AU" sz="1500"/>
                        <a:t>N/A</a:t>
                      </a:r>
                    </a:p>
                  </a:txBody>
                  <a:tcPr marL="60960" marR="60960" marT="30480" marB="30480"/>
                </a:tc>
                <a:tc>
                  <a:txBody>
                    <a:bodyPr/>
                    <a:lstStyle/>
                    <a:p>
                      <a:r>
                        <a:rPr lang="en-AU" sz="1500"/>
                        <a:t>Not assessed by ERA, insufficient output</a:t>
                      </a:r>
                    </a:p>
                  </a:txBody>
                  <a:tcPr marL="60960" marR="60960" marT="30480" marB="30480"/>
                </a:tc>
                <a:extLst>
                  <a:ext uri="{0D108BD9-81ED-4DB2-BD59-A6C34878D82A}">
                    <a16:rowId xmlns:a16="http://schemas.microsoft.com/office/drawing/2014/main" val="3873411172"/>
                  </a:ext>
                </a:extLst>
              </a:tr>
              <a:tr h="508000">
                <a:tc>
                  <a:txBody>
                    <a:bodyPr/>
                    <a:lstStyle/>
                    <a:p>
                      <a:pPr marL="288000" indent="-288000"/>
                      <a:r>
                        <a:rPr lang="en-AU" sz="1500"/>
                        <a:t>05 Agriculture and Environment</a:t>
                      </a:r>
                    </a:p>
                  </a:txBody>
                  <a:tcPr marL="60960" marR="60960" marT="30480" marB="30480"/>
                </a:tc>
                <a:tc>
                  <a:txBody>
                    <a:bodyPr/>
                    <a:lstStyle/>
                    <a:p>
                      <a:r>
                        <a:rPr lang="en-AU" sz="1500"/>
                        <a:t>Gulbali</a:t>
                      </a:r>
                    </a:p>
                  </a:txBody>
                  <a:tcPr marL="60960" marR="60960" marT="30480" marB="30480"/>
                </a:tc>
                <a:tc>
                  <a:txBody>
                    <a:bodyPr/>
                    <a:lstStyle/>
                    <a:p>
                      <a:r>
                        <a:rPr lang="en-AU" sz="1500"/>
                        <a:t>Yes</a:t>
                      </a:r>
                    </a:p>
                  </a:txBody>
                  <a:tcPr marL="60960" marR="60960" marT="30480" marB="30480"/>
                </a:tc>
                <a:tc>
                  <a:txBody>
                    <a:bodyPr/>
                    <a:lstStyle/>
                    <a:p>
                      <a:r>
                        <a:rPr lang="en-AU" sz="1500"/>
                        <a:t>4</a:t>
                      </a:r>
                    </a:p>
                  </a:txBody>
                  <a:tcPr marL="60960" marR="60960" marT="30480" marB="30480"/>
                </a:tc>
                <a:tc>
                  <a:txBody>
                    <a:bodyPr/>
                    <a:lstStyle/>
                    <a:p>
                      <a:r>
                        <a:rPr lang="en-AU" sz="1500"/>
                        <a:t>5</a:t>
                      </a:r>
                    </a:p>
                  </a:txBody>
                  <a:tcPr marL="60960" marR="60960" marT="30480" marB="30480"/>
                </a:tc>
                <a:tc>
                  <a:txBody>
                    <a:bodyPr/>
                    <a:lstStyle/>
                    <a:p>
                      <a:r>
                        <a:rPr lang="en-AU" sz="1500"/>
                        <a:t>Well above world standard</a:t>
                      </a:r>
                    </a:p>
                  </a:txBody>
                  <a:tcPr marL="60960" marR="60960" marT="30480" marB="30480"/>
                </a:tc>
                <a:extLst>
                  <a:ext uri="{0D108BD9-81ED-4DB2-BD59-A6C34878D82A}">
                    <a16:rowId xmlns:a16="http://schemas.microsoft.com/office/drawing/2014/main" val="3450600417"/>
                  </a:ext>
                </a:extLst>
              </a:tr>
              <a:tr h="508000">
                <a:tc>
                  <a:txBody>
                    <a:bodyPr/>
                    <a:lstStyle/>
                    <a:p>
                      <a:pPr marL="288000" indent="-288000"/>
                      <a:r>
                        <a:rPr lang="en-AU" sz="1500"/>
                        <a:t>06 Health</a:t>
                      </a:r>
                    </a:p>
                  </a:txBody>
                  <a:tcPr marL="60960" marR="60960" marT="30480" marB="30480"/>
                </a:tc>
                <a:tc>
                  <a:txBody>
                    <a:bodyPr/>
                    <a:lstStyle/>
                    <a:p>
                      <a:r>
                        <a:rPr lang="en-AU" sz="1500"/>
                        <a:t>RHRI</a:t>
                      </a:r>
                    </a:p>
                  </a:txBody>
                  <a:tcPr marL="60960" marR="60960" marT="30480" marB="30480"/>
                </a:tc>
                <a:tc>
                  <a:txBody>
                    <a:bodyPr/>
                    <a:lstStyle/>
                    <a:p>
                      <a:r>
                        <a:rPr lang="en-AU" sz="1500"/>
                        <a:t>Yes</a:t>
                      </a:r>
                    </a:p>
                  </a:txBody>
                  <a:tcPr marL="60960" marR="60960" marT="30480" marB="30480"/>
                </a:tc>
                <a:tc>
                  <a:txBody>
                    <a:bodyPr/>
                    <a:lstStyle/>
                    <a:p>
                      <a:r>
                        <a:rPr lang="en-AU" sz="1500"/>
                        <a:t>2</a:t>
                      </a:r>
                    </a:p>
                  </a:txBody>
                  <a:tcPr marL="60960" marR="60960" marT="30480" marB="30480"/>
                </a:tc>
                <a:tc>
                  <a:txBody>
                    <a:bodyPr/>
                    <a:lstStyle/>
                    <a:p>
                      <a:r>
                        <a:rPr lang="en-AU" sz="1500"/>
                        <a:t>2-3</a:t>
                      </a:r>
                    </a:p>
                  </a:txBody>
                  <a:tcPr marL="60960" marR="60960" marT="30480" marB="30480"/>
                </a:tc>
                <a:tc>
                  <a:txBody>
                    <a:bodyPr/>
                    <a:lstStyle/>
                    <a:p>
                      <a:r>
                        <a:rPr lang="en-AU" sz="1500"/>
                        <a:t>World standard with some risk</a:t>
                      </a:r>
                    </a:p>
                  </a:txBody>
                  <a:tcPr marL="60960" marR="60960" marT="30480" marB="30480"/>
                </a:tc>
                <a:extLst>
                  <a:ext uri="{0D108BD9-81ED-4DB2-BD59-A6C34878D82A}">
                    <a16:rowId xmlns:a16="http://schemas.microsoft.com/office/drawing/2014/main" val="4137450828"/>
                  </a:ext>
                </a:extLst>
              </a:tr>
              <a:tr h="401868">
                <a:tc>
                  <a:txBody>
                    <a:bodyPr/>
                    <a:lstStyle/>
                    <a:p>
                      <a:pPr marL="288000" indent="-288000"/>
                      <a:r>
                        <a:rPr lang="en-AU" sz="1500"/>
                        <a:t>07 Education</a:t>
                      </a:r>
                    </a:p>
                  </a:txBody>
                  <a:tcPr marL="60960" marR="60960" marT="30480" marB="30480"/>
                </a:tc>
                <a:tc>
                  <a:txBody>
                    <a:bodyPr/>
                    <a:lstStyle/>
                    <a:p>
                      <a:endParaRPr lang="en-AU" sz="1500"/>
                    </a:p>
                  </a:txBody>
                  <a:tcPr marL="60960" marR="60960" marT="30480" marB="30480"/>
                </a:tc>
                <a:tc>
                  <a:txBody>
                    <a:bodyPr/>
                    <a:lstStyle/>
                    <a:p>
                      <a:r>
                        <a:rPr lang="en-AU" sz="1500"/>
                        <a:t>Limited</a:t>
                      </a:r>
                    </a:p>
                  </a:txBody>
                  <a:tcPr marL="60960" marR="60960" marT="30480" marB="30480"/>
                </a:tc>
                <a:tc>
                  <a:txBody>
                    <a:bodyPr/>
                    <a:lstStyle/>
                    <a:p>
                      <a:r>
                        <a:rPr lang="en-AU" sz="1500"/>
                        <a:t>3</a:t>
                      </a:r>
                    </a:p>
                  </a:txBody>
                  <a:tcPr marL="60960" marR="60960" marT="30480" marB="30480"/>
                </a:tc>
                <a:tc>
                  <a:txBody>
                    <a:bodyPr/>
                    <a:lstStyle/>
                    <a:p>
                      <a:r>
                        <a:rPr lang="en-AU" sz="1500"/>
                        <a:t>3</a:t>
                      </a:r>
                    </a:p>
                  </a:txBody>
                  <a:tcPr marL="60960" marR="60960" marT="30480" marB="30480"/>
                </a:tc>
                <a:tc>
                  <a:txBody>
                    <a:bodyPr/>
                    <a:lstStyle/>
                    <a:p>
                      <a:r>
                        <a:rPr lang="en-AU" sz="1500"/>
                        <a:t>World standard</a:t>
                      </a:r>
                    </a:p>
                  </a:txBody>
                  <a:tcPr marL="60960" marR="60960" marT="30480" marB="30480"/>
                </a:tc>
                <a:extLst>
                  <a:ext uri="{0D108BD9-81ED-4DB2-BD59-A6C34878D82A}">
                    <a16:rowId xmlns:a16="http://schemas.microsoft.com/office/drawing/2014/main" val="2129310197"/>
                  </a:ext>
                </a:extLst>
              </a:tr>
              <a:tr h="508000">
                <a:tc>
                  <a:txBody>
                    <a:bodyPr/>
                    <a:lstStyle/>
                    <a:p>
                      <a:pPr marL="288000" indent="-288000"/>
                      <a:r>
                        <a:rPr lang="en-AU" sz="1500"/>
                        <a:t>08 Management and Commerce</a:t>
                      </a:r>
                    </a:p>
                  </a:txBody>
                  <a:tcPr marL="60960" marR="60960" marT="30480" marB="30480"/>
                </a:tc>
                <a:tc>
                  <a:txBody>
                    <a:bodyPr/>
                    <a:lstStyle/>
                    <a:p>
                      <a:endParaRPr lang="en-AU" sz="1500"/>
                    </a:p>
                  </a:txBody>
                  <a:tcPr marL="60960" marR="60960" marT="30480" marB="30480"/>
                </a:tc>
                <a:tc>
                  <a:txBody>
                    <a:bodyPr/>
                    <a:lstStyle/>
                    <a:p>
                      <a:r>
                        <a:rPr lang="en-AU" sz="1500"/>
                        <a:t>Very Limited</a:t>
                      </a:r>
                    </a:p>
                  </a:txBody>
                  <a:tcPr marL="60960" marR="60960" marT="30480" marB="30480"/>
                </a:tc>
                <a:tc>
                  <a:txBody>
                    <a:bodyPr/>
                    <a:lstStyle/>
                    <a:p>
                      <a:r>
                        <a:rPr lang="en-AU" sz="1500"/>
                        <a:t>2</a:t>
                      </a:r>
                    </a:p>
                  </a:txBody>
                  <a:tcPr marL="60960" marR="60960" marT="30480" marB="30480"/>
                </a:tc>
                <a:tc>
                  <a:txBody>
                    <a:bodyPr/>
                    <a:lstStyle/>
                    <a:p>
                      <a:r>
                        <a:rPr lang="en-AU" sz="1500"/>
                        <a:t>2</a:t>
                      </a:r>
                    </a:p>
                  </a:txBody>
                  <a:tcPr marL="60960" marR="60960" marT="30480" marB="30480"/>
                </a:tc>
                <a:tc>
                  <a:txBody>
                    <a:bodyPr/>
                    <a:lstStyle/>
                    <a:p>
                      <a:r>
                        <a:rPr lang="en-AU" sz="1500"/>
                        <a:t>Below world standard</a:t>
                      </a:r>
                    </a:p>
                  </a:txBody>
                  <a:tcPr marL="60960" marR="60960" marT="30480" marB="30480"/>
                </a:tc>
                <a:extLst>
                  <a:ext uri="{0D108BD9-81ED-4DB2-BD59-A6C34878D82A}">
                    <a16:rowId xmlns:a16="http://schemas.microsoft.com/office/drawing/2014/main" val="550679249"/>
                  </a:ext>
                </a:extLst>
              </a:tr>
              <a:tr h="508000">
                <a:tc>
                  <a:txBody>
                    <a:bodyPr/>
                    <a:lstStyle/>
                    <a:p>
                      <a:pPr marL="288000" indent="-288000"/>
                      <a:r>
                        <a:rPr lang="en-AU" sz="1500"/>
                        <a:t>09 Society and Culture</a:t>
                      </a:r>
                    </a:p>
                  </a:txBody>
                  <a:tcPr marL="60960" marR="60960" marT="30480" marB="30480"/>
                </a:tc>
                <a:tc>
                  <a:txBody>
                    <a:bodyPr/>
                    <a:lstStyle/>
                    <a:p>
                      <a:endParaRPr lang="en-AU" sz="1500"/>
                    </a:p>
                  </a:txBody>
                  <a:tcPr marL="60960" marR="60960" marT="30480" marB="30480"/>
                </a:tc>
                <a:tc>
                  <a:txBody>
                    <a:bodyPr/>
                    <a:lstStyle/>
                    <a:p>
                      <a:r>
                        <a:rPr lang="en-AU" sz="1500"/>
                        <a:t>Very limited</a:t>
                      </a:r>
                    </a:p>
                  </a:txBody>
                  <a:tcPr marL="60960" marR="60960" marT="30480" marB="30480"/>
                </a:tc>
                <a:tc>
                  <a:txBody>
                    <a:bodyPr/>
                    <a:lstStyle/>
                    <a:p>
                      <a:r>
                        <a:rPr lang="en-AU" sz="1500"/>
                        <a:t>2-3</a:t>
                      </a:r>
                    </a:p>
                  </a:txBody>
                  <a:tcPr marL="60960" marR="60960" marT="30480" marB="30480"/>
                </a:tc>
                <a:tc>
                  <a:txBody>
                    <a:bodyPr/>
                    <a:lstStyle/>
                    <a:p>
                      <a:r>
                        <a:rPr lang="en-AU" sz="1500"/>
                        <a:t>2-3</a:t>
                      </a:r>
                    </a:p>
                  </a:txBody>
                  <a:tcPr marL="60960" marR="60960" marT="30480" marB="30480"/>
                </a:tc>
                <a:tc>
                  <a:txBody>
                    <a:bodyPr/>
                    <a:lstStyle/>
                    <a:p>
                      <a:r>
                        <a:rPr lang="en-AU" sz="1500"/>
                        <a:t>On the cusp of world standard</a:t>
                      </a:r>
                    </a:p>
                  </a:txBody>
                  <a:tcPr marL="60960" marR="60960" marT="30480" marB="30480"/>
                </a:tc>
                <a:extLst>
                  <a:ext uri="{0D108BD9-81ED-4DB2-BD59-A6C34878D82A}">
                    <a16:rowId xmlns:a16="http://schemas.microsoft.com/office/drawing/2014/main" val="1888698826"/>
                  </a:ext>
                </a:extLst>
              </a:tr>
              <a:tr h="508000">
                <a:tc>
                  <a:txBody>
                    <a:bodyPr/>
                    <a:lstStyle/>
                    <a:p>
                      <a:pPr marL="288000" indent="-288000"/>
                      <a:r>
                        <a:rPr lang="en-AU" sz="1500"/>
                        <a:t>10 Creative Arts</a:t>
                      </a:r>
                    </a:p>
                  </a:txBody>
                  <a:tcPr marL="60960" marR="60960" marT="30480" marB="30480"/>
                </a:tc>
                <a:tc>
                  <a:txBody>
                    <a:bodyPr/>
                    <a:lstStyle/>
                    <a:p>
                      <a:endParaRPr lang="en-AU" sz="1500"/>
                    </a:p>
                  </a:txBody>
                  <a:tcPr marL="60960" marR="60960" marT="30480" marB="30480"/>
                </a:tc>
                <a:tc>
                  <a:txBody>
                    <a:bodyPr/>
                    <a:lstStyle/>
                    <a:p>
                      <a:r>
                        <a:rPr lang="en-AU" sz="1500"/>
                        <a:t>No</a:t>
                      </a:r>
                    </a:p>
                  </a:txBody>
                  <a:tcPr marL="60960" marR="60960" marT="30480" marB="30480"/>
                </a:tc>
                <a:tc>
                  <a:txBody>
                    <a:bodyPr/>
                    <a:lstStyle/>
                    <a:p>
                      <a:r>
                        <a:rPr lang="en-AU" sz="1500"/>
                        <a:t>2</a:t>
                      </a:r>
                    </a:p>
                  </a:txBody>
                  <a:tcPr marL="60960" marR="60960" marT="30480" marB="30480"/>
                </a:tc>
                <a:tc>
                  <a:txBody>
                    <a:bodyPr/>
                    <a:lstStyle/>
                    <a:p>
                      <a:r>
                        <a:rPr lang="en-AU" sz="1500"/>
                        <a:t>N/A (no longer offering courses)</a:t>
                      </a:r>
                    </a:p>
                  </a:txBody>
                  <a:tcPr marL="60960" marR="60960" marT="30480" marB="30480"/>
                </a:tc>
                <a:tc>
                  <a:txBody>
                    <a:bodyPr/>
                    <a:lstStyle/>
                    <a:p>
                      <a:r>
                        <a:rPr lang="en-AU" sz="1500"/>
                        <a:t>N/A</a:t>
                      </a:r>
                    </a:p>
                  </a:txBody>
                  <a:tcPr marL="60960" marR="60960" marT="30480" marB="30480"/>
                </a:tc>
                <a:extLst>
                  <a:ext uri="{0D108BD9-81ED-4DB2-BD59-A6C34878D82A}">
                    <a16:rowId xmlns:a16="http://schemas.microsoft.com/office/drawing/2014/main" val="3938305102"/>
                  </a:ext>
                </a:extLst>
              </a:tr>
            </a:tbl>
          </a:graphicData>
        </a:graphic>
      </p:graphicFrame>
      <p:sp>
        <p:nvSpPr>
          <p:cNvPr id="6" name="TextBox 5">
            <a:extLst>
              <a:ext uri="{FF2B5EF4-FFF2-40B4-BE49-F238E27FC236}">
                <a16:creationId xmlns:a16="http://schemas.microsoft.com/office/drawing/2014/main" id="{A6948A79-3E2F-50EE-E5C5-EB9B50B11BE4}"/>
              </a:ext>
            </a:extLst>
          </p:cNvPr>
          <p:cNvSpPr txBox="1"/>
          <p:nvPr/>
        </p:nvSpPr>
        <p:spPr>
          <a:xfrm>
            <a:off x="7823200" y="1318805"/>
            <a:ext cx="2701192" cy="461665"/>
          </a:xfrm>
          <a:prstGeom prst="rect">
            <a:avLst/>
          </a:prstGeom>
          <a:noFill/>
        </p:spPr>
        <p:txBody>
          <a:bodyPr wrap="square">
            <a:spAutoFit/>
          </a:bodyPr>
          <a:lstStyle/>
          <a:p>
            <a:pPr marL="120006" indent="-120006"/>
            <a:r>
              <a:rPr lang="en-AU" sz="1200" dirty="0"/>
              <a:t>* ERA 2023 estimate based on Field-Weighted Citation Impact trends</a:t>
            </a:r>
          </a:p>
        </p:txBody>
      </p:sp>
    </p:spTree>
    <p:extLst>
      <p:ext uri="{BB962C8B-B14F-4D97-AF65-F5344CB8AC3E}">
        <p14:creationId xmlns:p14="http://schemas.microsoft.com/office/powerpoint/2010/main" val="1651607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1292</Words>
  <Application>Microsoft Office PowerPoint</Application>
  <PresentationFormat>Widescreen</PresentationFormat>
  <Paragraphs>111</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Friend, Michael</dc:creator>
  <cp:lastModifiedBy>Friend, Michael</cp:lastModifiedBy>
  <cp:revision>1</cp:revision>
  <dcterms:created xsi:type="dcterms:W3CDTF">2024-11-03T23:20:35Z</dcterms:created>
  <dcterms:modified xsi:type="dcterms:W3CDTF">2024-11-04T00:03:28Z</dcterms:modified>
</cp:coreProperties>
</file>