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4" r:id="rId2"/>
    <p:sldId id="257" r:id="rId3"/>
    <p:sldId id="261" r:id="rId4"/>
    <p:sldId id="260" r:id="rId5"/>
    <p:sldId id="258" r:id="rId6"/>
    <p:sldId id="262" r:id="rId7"/>
    <p:sldId id="263" r:id="rId8"/>
    <p:sldId id="269" r:id="rId9"/>
    <p:sldId id="271" r:id="rId10"/>
    <p:sldId id="272" r:id="rId11"/>
    <p:sldId id="275" r:id="rId12"/>
    <p:sldId id="273" r:id="rId13"/>
    <p:sldId id="264" r:id="rId14"/>
    <p:sldId id="265"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69239-D428-F1A1-9E6B-27BB06766BB8}" v="13" dt="2025-10-10T21:28:55.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73"/>
  </p:normalViewPr>
  <p:slideViewPr>
    <p:cSldViewPr snapToGrid="0">
      <p:cViewPr varScale="1">
        <p:scale>
          <a:sx n="55" d="100"/>
          <a:sy n="55" d="100"/>
        </p:scale>
        <p:origin x="10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all, Felicity" userId="S::fsmall@csu.edu.au::8134e50f-84d6-4238-85e4-378112e0fd38" providerId="AD" clId="Web-{41569239-D428-F1A1-9E6B-27BB06766BB8}"/>
    <pc:docChg chg="modSld">
      <pc:chgData name="Small, Felicity" userId="S::fsmall@csu.edu.au::8134e50f-84d6-4238-85e4-378112e0fd38" providerId="AD" clId="Web-{41569239-D428-F1A1-9E6B-27BB06766BB8}" dt="2025-10-10T21:28:55.060" v="11" actId="20577"/>
      <pc:docMkLst>
        <pc:docMk/>
      </pc:docMkLst>
      <pc:sldChg chg="modSp">
        <pc:chgData name="Small, Felicity" userId="S::fsmall@csu.edu.au::8134e50f-84d6-4238-85e4-378112e0fd38" providerId="AD" clId="Web-{41569239-D428-F1A1-9E6B-27BB06766BB8}" dt="2025-10-10T21:23:56.413" v="3" actId="1076"/>
        <pc:sldMkLst>
          <pc:docMk/>
          <pc:sldMk cId="2667362436" sldId="262"/>
        </pc:sldMkLst>
        <pc:spChg chg="mod">
          <ac:chgData name="Small, Felicity" userId="S::fsmall@csu.edu.au::8134e50f-84d6-4238-85e4-378112e0fd38" providerId="AD" clId="Web-{41569239-D428-F1A1-9E6B-27BB06766BB8}" dt="2025-10-10T21:23:56.413" v="3" actId="1076"/>
          <ac:spMkLst>
            <pc:docMk/>
            <pc:sldMk cId="2667362436" sldId="262"/>
            <ac:spMk id="4" creationId="{24D66DCD-6CC1-1724-C69C-A56CB4118749}"/>
          </ac:spMkLst>
        </pc:spChg>
      </pc:sldChg>
      <pc:sldChg chg="modSp">
        <pc:chgData name="Small, Felicity" userId="S::fsmall@csu.edu.au::8134e50f-84d6-4238-85e4-378112e0fd38" providerId="AD" clId="Web-{41569239-D428-F1A1-9E6B-27BB06766BB8}" dt="2025-10-10T21:28:55.060" v="11" actId="20577"/>
        <pc:sldMkLst>
          <pc:docMk/>
          <pc:sldMk cId="1692502288" sldId="265"/>
        </pc:sldMkLst>
        <pc:spChg chg="mod">
          <ac:chgData name="Small, Felicity" userId="S::fsmall@csu.edu.au::8134e50f-84d6-4238-85e4-378112e0fd38" providerId="AD" clId="Web-{41569239-D428-F1A1-9E6B-27BB06766BB8}" dt="2025-10-10T21:28:55.060" v="11" actId="20577"/>
          <ac:spMkLst>
            <pc:docMk/>
            <pc:sldMk cId="1692502288" sldId="265"/>
            <ac:spMk id="3" creationId="{8340FA2A-C535-2972-F252-5FE787CB39EE}"/>
          </ac:spMkLst>
        </pc:spChg>
      </pc:sldChg>
      <pc:sldChg chg="modSp">
        <pc:chgData name="Small, Felicity" userId="S::fsmall@csu.edu.au::8134e50f-84d6-4238-85e4-378112e0fd38" providerId="AD" clId="Web-{41569239-D428-F1A1-9E6B-27BB06766BB8}" dt="2025-10-10T21:27:00.480" v="5" actId="20577"/>
        <pc:sldMkLst>
          <pc:docMk/>
          <pc:sldMk cId="3195101264" sldId="269"/>
        </pc:sldMkLst>
        <pc:spChg chg="mod">
          <ac:chgData name="Small, Felicity" userId="S::fsmall@csu.edu.au::8134e50f-84d6-4238-85e4-378112e0fd38" providerId="AD" clId="Web-{41569239-D428-F1A1-9E6B-27BB06766BB8}" dt="2025-10-10T21:27:00.480" v="5" actId="20577"/>
          <ac:spMkLst>
            <pc:docMk/>
            <pc:sldMk cId="3195101264" sldId="269"/>
            <ac:spMk id="3" creationId="{FCE88F26-1098-3F88-9CC9-0D11102810A6}"/>
          </ac:spMkLst>
        </pc:spChg>
      </pc:sldChg>
      <pc:sldChg chg="modSp">
        <pc:chgData name="Small, Felicity" userId="S::fsmall@csu.edu.au::8134e50f-84d6-4238-85e4-378112e0fd38" providerId="AD" clId="Web-{41569239-D428-F1A1-9E6B-27BB06766BB8}" dt="2025-10-10T21:27:16.574" v="9" actId="1076"/>
        <pc:sldMkLst>
          <pc:docMk/>
          <pc:sldMk cId="1814703498" sldId="271"/>
        </pc:sldMkLst>
        <pc:picChg chg="mod">
          <ac:chgData name="Small, Felicity" userId="S::fsmall@csu.edu.au::8134e50f-84d6-4238-85e4-378112e0fd38" providerId="AD" clId="Web-{41569239-D428-F1A1-9E6B-27BB06766BB8}" dt="2025-10-10T21:27:16.574" v="9" actId="1076"/>
          <ac:picMkLst>
            <pc:docMk/>
            <pc:sldMk cId="1814703498" sldId="271"/>
            <ac:picMk id="2" creationId="{1C8814EA-EFDF-4C65-E499-DDA2847E0F8D}"/>
          </ac:picMkLst>
        </pc:picChg>
      </pc:sldChg>
      <pc:sldChg chg="modSp">
        <pc:chgData name="Small, Felicity" userId="S::fsmall@csu.edu.au::8134e50f-84d6-4238-85e4-378112e0fd38" providerId="AD" clId="Web-{41569239-D428-F1A1-9E6B-27BB06766BB8}" dt="2025-10-10T21:27:10.824" v="7" actId="1076"/>
        <pc:sldMkLst>
          <pc:docMk/>
          <pc:sldMk cId="2935693125" sldId="272"/>
        </pc:sldMkLst>
        <pc:picChg chg="mod">
          <ac:chgData name="Small, Felicity" userId="S::fsmall@csu.edu.au::8134e50f-84d6-4238-85e4-378112e0fd38" providerId="AD" clId="Web-{41569239-D428-F1A1-9E6B-27BB06766BB8}" dt="2025-10-10T21:27:10.824" v="7" actId="1076"/>
          <ac:picMkLst>
            <pc:docMk/>
            <pc:sldMk cId="2935693125" sldId="272"/>
            <ac:picMk id="2" creationId="{0EAF33B4-45DF-7EA9-9E33-0F1EA65A4340}"/>
          </ac:picMkLst>
        </pc:picChg>
      </pc:sldChg>
      <pc:sldChg chg="modSp">
        <pc:chgData name="Small, Felicity" userId="S::fsmall@csu.edu.au::8134e50f-84d6-4238-85e4-378112e0fd38" providerId="AD" clId="Web-{41569239-D428-F1A1-9E6B-27BB06766BB8}" dt="2025-10-10T21:22:16.832" v="1" actId="1076"/>
        <pc:sldMkLst>
          <pc:docMk/>
          <pc:sldMk cId="1435182776" sldId="274"/>
        </pc:sldMkLst>
        <pc:picChg chg="mod">
          <ac:chgData name="Small, Felicity" userId="S::fsmall@csu.edu.au::8134e50f-84d6-4238-85e4-378112e0fd38" providerId="AD" clId="Web-{41569239-D428-F1A1-9E6B-27BB06766BB8}" dt="2025-10-10T21:22:16.832" v="1" actId="1076"/>
          <ac:picMkLst>
            <pc:docMk/>
            <pc:sldMk cId="1435182776" sldId="274"/>
            <ac:picMk id="3" creationId="{F9293D49-E7FA-CEB0-D158-033905B2B9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479F3-D75B-421D-BEE6-209915BF5E5B}" type="datetimeFigureOut">
              <a:rPr lang="en-AU" smtClean="0"/>
              <a:t>10/10/2025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240F0-1F30-4DA5-A8C7-D7CE7616A756}" type="slidenum">
              <a:rPr lang="en-AU" smtClean="0"/>
              <a:t>‹#›</a:t>
            </a:fld>
            <a:endParaRPr lang="en-AU"/>
          </a:p>
        </p:txBody>
      </p:sp>
    </p:spTree>
    <p:extLst>
      <p:ext uri="{BB962C8B-B14F-4D97-AF65-F5344CB8AC3E}">
        <p14:creationId xmlns:p14="http://schemas.microsoft.com/office/powerpoint/2010/main" val="59646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Og designed slide</a:t>
            </a:r>
          </a:p>
        </p:txBody>
      </p:sp>
      <p:sp>
        <p:nvSpPr>
          <p:cNvPr id="4" name="Slide Number Placeholder 3"/>
          <p:cNvSpPr>
            <a:spLocks noGrp="1"/>
          </p:cNvSpPr>
          <p:nvPr>
            <p:ph type="sldNum" sz="quarter" idx="5"/>
          </p:nvPr>
        </p:nvSpPr>
        <p:spPr/>
        <p:txBody>
          <a:bodyPr/>
          <a:lstStyle/>
          <a:p>
            <a:fld id="{BD642B40-0F74-489C-AE3C-5FA416B02AB7}" type="slidenum">
              <a:rPr lang="en-AU" smtClean="0"/>
              <a:t>1</a:t>
            </a:fld>
            <a:endParaRPr lang="en-AU"/>
          </a:p>
        </p:txBody>
      </p:sp>
    </p:spTree>
    <p:extLst>
      <p:ext uri="{BB962C8B-B14F-4D97-AF65-F5344CB8AC3E}">
        <p14:creationId xmlns:p14="http://schemas.microsoft.com/office/powerpoint/2010/main" val="858279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53B3-6BFE-F468-4114-B5274B880C1B}"/>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638CD856-F649-9A56-287D-C4442B4F8BF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7" name="Rectangle 6">
            <a:extLst>
              <a:ext uri="{FF2B5EF4-FFF2-40B4-BE49-F238E27FC236}">
                <a16:creationId xmlns:a16="http://schemas.microsoft.com/office/drawing/2014/main" id="{BF6B03FA-AC85-ACC0-924D-F4A8858A6CD0}"/>
              </a:ext>
            </a:extLst>
          </p:cNvPr>
          <p:cNvSpPr/>
          <p:nvPr userDrawn="1"/>
        </p:nvSpPr>
        <p:spPr>
          <a:xfrm>
            <a:off x="0" y="5729469"/>
            <a:ext cx="12192000" cy="11285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Charles Sturt University">
            <a:extLst>
              <a:ext uri="{FF2B5EF4-FFF2-40B4-BE49-F238E27FC236}">
                <a16:creationId xmlns:a16="http://schemas.microsoft.com/office/drawing/2014/main" id="{B33FFB98-05CF-DF11-5864-01A616E84A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4158615" y="5984712"/>
            <a:ext cx="1937385" cy="62738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7EFB903D-6A0F-9622-47B0-096E95F5854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6392006" y="5972012"/>
            <a:ext cx="1384300" cy="6057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118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1C03-841E-EEAC-4798-433ED7B671E2}"/>
              </a:ext>
            </a:extLst>
          </p:cNvPr>
          <p:cNvSpPr>
            <a:spLocks noGrp="1"/>
          </p:cNvSpPr>
          <p:nvPr>
            <p:ph type="title"/>
          </p:nvPr>
        </p:nvSpPr>
        <p:spPr/>
        <p:txBody>
          <a:bodyPr>
            <a:normAutofit/>
          </a:bodyPr>
          <a:lstStyle>
            <a:lvl1pPr>
              <a:defRPr sz="5000" b="1">
                <a:solidFill>
                  <a:schemeClr val="accent2"/>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790E50D-8B84-1251-0FF0-02E2CE103243}"/>
              </a:ext>
            </a:extLst>
          </p:cNvPr>
          <p:cNvSpPr>
            <a:spLocks noGrp="1"/>
          </p:cNvSpPr>
          <p:nvPr>
            <p:ph idx="1"/>
          </p:nvPr>
        </p:nvSpPr>
        <p:spPr/>
        <p:txBody>
          <a:bodyPr/>
          <a:lstStyle>
            <a:lvl1pPr>
              <a:lnSpc>
                <a:spcPct val="100000"/>
              </a:lnSpc>
              <a:spcBef>
                <a:spcPts val="800"/>
              </a:spcBef>
              <a:defRPr/>
            </a:lvl1pPr>
            <a:lvl2pPr>
              <a:lnSpc>
                <a:spcPct val="100000"/>
              </a:lnSpc>
              <a:spcBef>
                <a:spcPts val="800"/>
              </a:spcBef>
              <a:defRPr/>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4">
            <a:extLst>
              <a:ext uri="{FF2B5EF4-FFF2-40B4-BE49-F238E27FC236}">
                <a16:creationId xmlns:a16="http://schemas.microsoft.com/office/drawing/2014/main" id="{847DBDB0-0D6F-09DD-85E4-07191C82FD1F}"/>
              </a:ext>
            </a:extLst>
          </p:cNvPr>
          <p:cNvSpPr/>
          <p:nvPr userDrawn="1"/>
        </p:nvSpPr>
        <p:spPr>
          <a:xfrm>
            <a:off x="0" y="6114553"/>
            <a:ext cx="6736466"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Charles Sturt University">
            <a:extLst>
              <a:ext uri="{FF2B5EF4-FFF2-40B4-BE49-F238E27FC236}">
                <a16:creationId xmlns:a16="http://schemas.microsoft.com/office/drawing/2014/main" id="{501E5EC7-A1FB-DC12-3FA3-7B07AE13B7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7042923" y="6276363"/>
            <a:ext cx="1260196" cy="408087"/>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852A68A0-503C-E28E-6D8B-A4B520F43F30}"/>
              </a:ext>
            </a:extLst>
          </p:cNvPr>
          <p:cNvSpPr txBox="1"/>
          <p:nvPr userDrawn="1"/>
        </p:nvSpPr>
        <p:spPr>
          <a:xfrm>
            <a:off x="306457" y="6356671"/>
            <a:ext cx="7101339" cy="738664"/>
          </a:xfrm>
          <a:prstGeom prst="rect">
            <a:avLst/>
          </a:prstGeom>
          <a:noFill/>
        </p:spPr>
        <p:txBody>
          <a:bodyPr wrap="square" rtlCol="0">
            <a:spAutoFit/>
          </a:bodyPr>
          <a:lstStyle/>
          <a:p>
            <a:r>
              <a:rPr lang="en-GB" sz="1400" b="1" dirty="0">
                <a:solidFill>
                  <a:schemeClr val="accent2"/>
                </a:solidFill>
              </a:rPr>
              <a:t>Session Three</a:t>
            </a:r>
            <a:r>
              <a:rPr lang="en-GB" sz="1400" b="1" dirty="0">
                <a:solidFill>
                  <a:schemeClr val="bg1"/>
                </a:solidFill>
              </a:rPr>
              <a:t> </a:t>
            </a:r>
            <a:r>
              <a:rPr lang="en-GB" sz="1400" dirty="0">
                <a:solidFill>
                  <a:schemeClr val="bg1"/>
                </a:solidFill>
              </a:rPr>
              <a:t>Agriculture and changes to biomes: Soil loss and degradation</a:t>
            </a:r>
          </a:p>
          <a:p>
            <a:endParaRPr lang="en-GB" sz="1400" dirty="0">
              <a:solidFill>
                <a:schemeClr val="bg1"/>
              </a:solidFill>
            </a:endParaRPr>
          </a:p>
          <a:p>
            <a:endParaRPr lang="en-AU" sz="1400" dirty="0">
              <a:solidFill>
                <a:schemeClr val="bg1"/>
              </a:solidFill>
            </a:endParaRPr>
          </a:p>
        </p:txBody>
      </p:sp>
      <p:pic>
        <p:nvPicPr>
          <p:cNvPr id="4" name="Picture 3">
            <a:extLst>
              <a:ext uri="{FF2B5EF4-FFF2-40B4-BE49-F238E27FC236}">
                <a16:creationId xmlns:a16="http://schemas.microsoft.com/office/drawing/2014/main" id="{F57BFE5A-902A-C098-9EB6-4671EC881D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8449953"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966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1C03-841E-EEAC-4798-433ED7B671E2}"/>
              </a:ext>
            </a:extLst>
          </p:cNvPr>
          <p:cNvSpPr>
            <a:spLocks noGrp="1"/>
          </p:cNvSpPr>
          <p:nvPr>
            <p:ph type="title"/>
          </p:nvPr>
        </p:nvSpPr>
        <p:spPr/>
        <p:txBody>
          <a:bodyPr>
            <a:normAutofit/>
          </a:bodyPr>
          <a:lstStyle>
            <a:lvl1pPr>
              <a:defRPr sz="5000" b="1">
                <a:solidFill>
                  <a:schemeClr val="accent2"/>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790E50D-8B84-1251-0FF0-02E2CE103243}"/>
              </a:ext>
            </a:extLst>
          </p:cNvPr>
          <p:cNvSpPr>
            <a:spLocks noGrp="1"/>
          </p:cNvSpPr>
          <p:nvPr>
            <p:ph idx="1"/>
          </p:nvPr>
        </p:nvSpPr>
        <p:spPr/>
        <p:txBody>
          <a:bodyPr/>
          <a:lstStyle>
            <a:lvl1pPr>
              <a:lnSpc>
                <a:spcPct val="100000"/>
              </a:lnSpc>
              <a:spcBef>
                <a:spcPts val="800"/>
              </a:spcBef>
              <a:defRPr>
                <a:solidFill>
                  <a:schemeClr val="bg1"/>
                </a:solidFill>
              </a:defRPr>
            </a:lvl1pPr>
            <a:lvl2pPr>
              <a:lnSpc>
                <a:spcPct val="100000"/>
              </a:lnSpc>
              <a:spcBef>
                <a:spcPts val="800"/>
              </a:spcBef>
              <a:defRPr>
                <a:solidFill>
                  <a:schemeClr val="bg1"/>
                </a:solidFill>
              </a:defRPr>
            </a:lvl2pPr>
            <a:lvl3pPr>
              <a:lnSpc>
                <a:spcPct val="100000"/>
              </a:lnSpc>
              <a:spcBef>
                <a:spcPts val="800"/>
              </a:spcBef>
              <a:defRPr>
                <a:solidFill>
                  <a:schemeClr val="bg1"/>
                </a:solidFill>
              </a:defRPr>
            </a:lvl3pPr>
            <a:lvl4pPr>
              <a:lnSpc>
                <a:spcPct val="100000"/>
              </a:lnSpc>
              <a:spcBef>
                <a:spcPts val="800"/>
              </a:spcBef>
              <a:defRPr>
                <a:solidFill>
                  <a:schemeClr val="bg1"/>
                </a:solidFill>
              </a:defRPr>
            </a:lvl4pPr>
            <a:lvl5pPr>
              <a:lnSpc>
                <a:spcPct val="100000"/>
              </a:lnSpc>
              <a:spcBef>
                <a:spcPts val="800"/>
              </a:spcBef>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1749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1C03-841E-EEAC-4798-433ED7B671E2}"/>
              </a:ext>
            </a:extLst>
          </p:cNvPr>
          <p:cNvSpPr>
            <a:spLocks noGrp="1"/>
          </p:cNvSpPr>
          <p:nvPr>
            <p:ph type="title"/>
          </p:nvPr>
        </p:nvSpPr>
        <p:spPr>
          <a:xfrm>
            <a:off x="838200" y="365126"/>
            <a:ext cx="10515600" cy="743448"/>
          </a:xfrm>
        </p:spPr>
        <p:txBody>
          <a:bodyPr>
            <a:normAutofit/>
          </a:bodyPr>
          <a:lstStyle>
            <a:lvl1pPr>
              <a:defRPr sz="4000" b="1">
                <a:solidFill>
                  <a:schemeClr val="accent2"/>
                </a:solidFill>
              </a:defRPr>
            </a:lvl1pPr>
          </a:lstStyle>
          <a:p>
            <a:r>
              <a:rPr lang="en-US" dirty="0"/>
              <a:t>Click to edit Master title style</a:t>
            </a:r>
            <a:endParaRPr lang="en-AU" dirty="0"/>
          </a:p>
        </p:txBody>
      </p:sp>
      <p:sp>
        <p:nvSpPr>
          <p:cNvPr id="4" name="Rectangle 3">
            <a:extLst>
              <a:ext uri="{FF2B5EF4-FFF2-40B4-BE49-F238E27FC236}">
                <a16:creationId xmlns:a16="http://schemas.microsoft.com/office/drawing/2014/main" id="{3967ED20-1B84-5CBB-B8B9-E873BE45DB1B}"/>
              </a:ext>
            </a:extLst>
          </p:cNvPr>
          <p:cNvSpPr/>
          <p:nvPr userDrawn="1"/>
        </p:nvSpPr>
        <p:spPr>
          <a:xfrm>
            <a:off x="0" y="6114553"/>
            <a:ext cx="6736466"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Charles Sturt University">
            <a:extLst>
              <a:ext uri="{FF2B5EF4-FFF2-40B4-BE49-F238E27FC236}">
                <a16:creationId xmlns:a16="http://schemas.microsoft.com/office/drawing/2014/main" id="{22F2EDBF-B552-213B-62BB-40786BB48A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7042923" y="6276363"/>
            <a:ext cx="1260196" cy="408087"/>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742FC0C8-055A-1CA8-A852-7BDF8C8A358A}"/>
              </a:ext>
            </a:extLst>
          </p:cNvPr>
          <p:cNvSpPr txBox="1"/>
          <p:nvPr userDrawn="1"/>
        </p:nvSpPr>
        <p:spPr>
          <a:xfrm>
            <a:off x="306457" y="6356671"/>
            <a:ext cx="7101339" cy="738664"/>
          </a:xfrm>
          <a:prstGeom prst="rect">
            <a:avLst/>
          </a:prstGeom>
          <a:noFill/>
        </p:spPr>
        <p:txBody>
          <a:bodyPr wrap="square" rtlCol="0">
            <a:spAutoFit/>
          </a:bodyPr>
          <a:lstStyle/>
          <a:p>
            <a:r>
              <a:rPr lang="en-GB" sz="1400" b="1" dirty="0">
                <a:solidFill>
                  <a:schemeClr val="accent2"/>
                </a:solidFill>
              </a:rPr>
              <a:t>Session Three</a:t>
            </a:r>
            <a:r>
              <a:rPr lang="en-GB" sz="1400" b="1" dirty="0">
                <a:solidFill>
                  <a:schemeClr val="bg1"/>
                </a:solidFill>
              </a:rPr>
              <a:t> </a:t>
            </a:r>
            <a:r>
              <a:rPr lang="en-GB" sz="1400" dirty="0">
                <a:solidFill>
                  <a:schemeClr val="bg1"/>
                </a:solidFill>
              </a:rPr>
              <a:t>Agriculture and changes to biomes: Soil loss and degradation</a:t>
            </a:r>
          </a:p>
          <a:p>
            <a:endParaRPr lang="en-GB" sz="1400" dirty="0">
              <a:solidFill>
                <a:schemeClr val="bg1"/>
              </a:solidFill>
            </a:endParaRPr>
          </a:p>
          <a:p>
            <a:endParaRPr lang="en-AU" sz="1400" dirty="0">
              <a:solidFill>
                <a:schemeClr val="bg1"/>
              </a:solidFill>
            </a:endParaRPr>
          </a:p>
        </p:txBody>
      </p:sp>
      <p:pic>
        <p:nvPicPr>
          <p:cNvPr id="10" name="Picture 9">
            <a:extLst>
              <a:ext uri="{FF2B5EF4-FFF2-40B4-BE49-F238E27FC236}">
                <a16:creationId xmlns:a16="http://schemas.microsoft.com/office/drawing/2014/main" id="{02B9F600-4E33-BBF9-DFC1-CE9B399AFF0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8449953"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69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56054D-DFDF-9013-18F0-4F9E244A725E}"/>
              </a:ext>
            </a:extLst>
          </p:cNvPr>
          <p:cNvSpPr>
            <a:spLocks noGrp="1"/>
          </p:cNvSpPr>
          <p:nvPr>
            <p:ph sz="half" idx="2"/>
          </p:nvPr>
        </p:nvSpPr>
        <p:spPr>
          <a:xfrm>
            <a:off x="6463317" y="0"/>
            <a:ext cx="5366621" cy="6007260"/>
          </a:xfrm>
        </p:spPr>
        <p:txBody>
          <a:bodyPr anchor="ct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Rectangle 7">
            <a:extLst>
              <a:ext uri="{FF2B5EF4-FFF2-40B4-BE49-F238E27FC236}">
                <a16:creationId xmlns:a16="http://schemas.microsoft.com/office/drawing/2014/main" id="{AEB821B4-CDD9-5742-3207-C647D739CB81}"/>
              </a:ext>
            </a:extLst>
          </p:cNvPr>
          <p:cNvSpPr/>
          <p:nvPr userDrawn="1"/>
        </p:nvSpPr>
        <p:spPr>
          <a:xfrm>
            <a:off x="0" y="-1"/>
            <a:ext cx="6096000" cy="60072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484B3DBF-99C1-4691-2739-DE47D0495572}"/>
              </a:ext>
            </a:extLst>
          </p:cNvPr>
          <p:cNvSpPr>
            <a:spLocks noGrp="1"/>
          </p:cNvSpPr>
          <p:nvPr>
            <p:ph type="title"/>
          </p:nvPr>
        </p:nvSpPr>
        <p:spPr>
          <a:xfrm>
            <a:off x="520262" y="2340847"/>
            <a:ext cx="5376041" cy="1325563"/>
          </a:xfrm>
        </p:spPr>
        <p:txBody>
          <a:bodyPr>
            <a:noAutofit/>
          </a:bodyPr>
          <a:lstStyle>
            <a:lvl1pPr>
              <a:defRPr sz="5000" b="1">
                <a:solidFill>
                  <a:schemeClr val="bg1"/>
                </a:solidFill>
              </a:defRPr>
            </a:lvl1pPr>
          </a:lstStyle>
          <a:p>
            <a:r>
              <a:rPr lang="en-US" dirty="0"/>
              <a:t>Click to edit Master title style</a:t>
            </a:r>
            <a:endParaRPr lang="en-AU" dirty="0"/>
          </a:p>
        </p:txBody>
      </p:sp>
      <p:sp>
        <p:nvSpPr>
          <p:cNvPr id="7" name="Rectangle 6">
            <a:extLst>
              <a:ext uri="{FF2B5EF4-FFF2-40B4-BE49-F238E27FC236}">
                <a16:creationId xmlns:a16="http://schemas.microsoft.com/office/drawing/2014/main" id="{8795D195-18DA-5A57-5B60-3ED0D769C1F8}"/>
              </a:ext>
            </a:extLst>
          </p:cNvPr>
          <p:cNvSpPr/>
          <p:nvPr userDrawn="1"/>
        </p:nvSpPr>
        <p:spPr>
          <a:xfrm>
            <a:off x="0" y="6114553"/>
            <a:ext cx="6736466"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Charles Sturt University">
            <a:extLst>
              <a:ext uri="{FF2B5EF4-FFF2-40B4-BE49-F238E27FC236}">
                <a16:creationId xmlns:a16="http://schemas.microsoft.com/office/drawing/2014/main" id="{7ADD4A94-D075-D63C-68C2-98B1C745B4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7042923" y="6276363"/>
            <a:ext cx="1260196" cy="408087"/>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0EE952E6-0F82-5CE2-BDDD-B1DDC384E252}"/>
              </a:ext>
            </a:extLst>
          </p:cNvPr>
          <p:cNvSpPr txBox="1"/>
          <p:nvPr userDrawn="1"/>
        </p:nvSpPr>
        <p:spPr>
          <a:xfrm>
            <a:off x="306457" y="6356671"/>
            <a:ext cx="7101339" cy="738664"/>
          </a:xfrm>
          <a:prstGeom prst="rect">
            <a:avLst/>
          </a:prstGeom>
          <a:noFill/>
        </p:spPr>
        <p:txBody>
          <a:bodyPr wrap="square" rtlCol="0">
            <a:spAutoFit/>
          </a:bodyPr>
          <a:lstStyle/>
          <a:p>
            <a:r>
              <a:rPr lang="en-GB" sz="1400" b="1" dirty="0">
                <a:solidFill>
                  <a:schemeClr val="accent2"/>
                </a:solidFill>
              </a:rPr>
              <a:t>Session Three</a:t>
            </a:r>
            <a:r>
              <a:rPr lang="en-GB" sz="1400" b="1" dirty="0">
                <a:solidFill>
                  <a:schemeClr val="bg1"/>
                </a:solidFill>
              </a:rPr>
              <a:t> </a:t>
            </a:r>
            <a:r>
              <a:rPr lang="en-GB" sz="1400" dirty="0">
                <a:solidFill>
                  <a:schemeClr val="bg1"/>
                </a:solidFill>
              </a:rPr>
              <a:t>Agriculture and changes to biomes: Soil loss and degradation</a:t>
            </a:r>
          </a:p>
          <a:p>
            <a:endParaRPr lang="en-GB" sz="1400" dirty="0">
              <a:solidFill>
                <a:schemeClr val="bg1"/>
              </a:solidFill>
            </a:endParaRPr>
          </a:p>
          <a:p>
            <a:endParaRPr lang="en-AU" sz="1400" dirty="0">
              <a:solidFill>
                <a:schemeClr val="bg1"/>
              </a:solidFill>
            </a:endParaRPr>
          </a:p>
        </p:txBody>
      </p:sp>
      <p:pic>
        <p:nvPicPr>
          <p:cNvPr id="12" name="Picture 11">
            <a:extLst>
              <a:ext uri="{FF2B5EF4-FFF2-40B4-BE49-F238E27FC236}">
                <a16:creationId xmlns:a16="http://schemas.microsoft.com/office/drawing/2014/main" id="{B971CF4B-323C-FEDF-6BA1-85D87021DDC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8449953"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318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2D04-2951-057B-2D77-5AAAB4B4F8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199CCD6-04B9-BF64-EF10-D5CF99F38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FE5DCE9-2E4A-2F91-8D00-28F6E0B42D3A}"/>
              </a:ext>
            </a:extLst>
          </p:cNvPr>
          <p:cNvSpPr>
            <a:spLocks noGrp="1"/>
          </p:cNvSpPr>
          <p:nvPr>
            <p:ph type="dt" sz="half" idx="10"/>
          </p:nvPr>
        </p:nvSpPr>
        <p:spPr/>
        <p:txBody>
          <a:bodyPr/>
          <a:lstStyle/>
          <a:p>
            <a:fld id="{331B8AA5-5E96-461C-A180-567A2786FAB2}" type="datetimeFigureOut">
              <a:rPr lang="en-AU" smtClean="0"/>
              <a:t>10/10/2025</a:t>
            </a:fld>
            <a:endParaRPr lang="en-AU"/>
          </a:p>
        </p:txBody>
      </p:sp>
      <p:sp>
        <p:nvSpPr>
          <p:cNvPr id="5" name="Footer Placeholder 4">
            <a:extLst>
              <a:ext uri="{FF2B5EF4-FFF2-40B4-BE49-F238E27FC236}">
                <a16:creationId xmlns:a16="http://schemas.microsoft.com/office/drawing/2014/main" id="{9749D804-65C8-2979-BE78-909CF81842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0B7CC7E-80A1-0A46-6D8E-88B33FF51268}"/>
              </a:ext>
            </a:extLst>
          </p:cNvPr>
          <p:cNvSpPr>
            <a:spLocks noGrp="1"/>
          </p:cNvSpPr>
          <p:nvPr>
            <p:ph type="sldNum" sz="quarter" idx="12"/>
          </p:nvPr>
        </p:nvSpPr>
        <p:spPr/>
        <p:txBody>
          <a:bodyPr/>
          <a:lstStyle/>
          <a:p>
            <a:fld id="{401B0730-083F-489D-B2DD-3471D245E75D}" type="slidenum">
              <a:rPr lang="en-AU" smtClean="0"/>
              <a:t>‹#›</a:t>
            </a:fld>
            <a:endParaRPr lang="en-AU"/>
          </a:p>
        </p:txBody>
      </p:sp>
    </p:spTree>
    <p:extLst>
      <p:ext uri="{BB962C8B-B14F-4D97-AF65-F5344CB8AC3E}">
        <p14:creationId xmlns:p14="http://schemas.microsoft.com/office/powerpoint/2010/main" val="298264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CD67-8079-D85C-223A-E8B86FA2519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C019AD5-13EA-6B43-3E2C-07CBA957FB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C9E15B-5EF3-56AD-5F41-0F6E0E26A641}"/>
              </a:ext>
            </a:extLst>
          </p:cNvPr>
          <p:cNvSpPr>
            <a:spLocks noGrp="1"/>
          </p:cNvSpPr>
          <p:nvPr>
            <p:ph type="dt" sz="half" idx="10"/>
          </p:nvPr>
        </p:nvSpPr>
        <p:spPr/>
        <p:txBody>
          <a:bodyPr/>
          <a:lstStyle/>
          <a:p>
            <a:fld id="{331B8AA5-5E96-461C-A180-567A2786FAB2}" type="datetimeFigureOut">
              <a:rPr lang="en-AU" smtClean="0"/>
              <a:t>10/10/2025</a:t>
            </a:fld>
            <a:endParaRPr lang="en-AU"/>
          </a:p>
        </p:txBody>
      </p:sp>
      <p:sp>
        <p:nvSpPr>
          <p:cNvPr id="5" name="Footer Placeholder 4">
            <a:extLst>
              <a:ext uri="{FF2B5EF4-FFF2-40B4-BE49-F238E27FC236}">
                <a16:creationId xmlns:a16="http://schemas.microsoft.com/office/drawing/2014/main" id="{8ED6BDD6-274F-2D2A-E4BD-28CAF315026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707366-0C2D-EFF6-3F34-B14D5ED0E819}"/>
              </a:ext>
            </a:extLst>
          </p:cNvPr>
          <p:cNvSpPr>
            <a:spLocks noGrp="1"/>
          </p:cNvSpPr>
          <p:nvPr>
            <p:ph type="sldNum" sz="quarter" idx="12"/>
          </p:nvPr>
        </p:nvSpPr>
        <p:spPr/>
        <p:txBody>
          <a:bodyPr/>
          <a:lstStyle/>
          <a:p>
            <a:fld id="{401B0730-083F-489D-B2DD-3471D245E75D}" type="slidenum">
              <a:rPr lang="en-AU" smtClean="0"/>
              <a:t>‹#›</a:t>
            </a:fld>
            <a:endParaRPr lang="en-AU"/>
          </a:p>
        </p:txBody>
      </p:sp>
    </p:spTree>
    <p:extLst>
      <p:ext uri="{BB962C8B-B14F-4D97-AF65-F5344CB8AC3E}">
        <p14:creationId xmlns:p14="http://schemas.microsoft.com/office/powerpoint/2010/main" val="4293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EC646-D4D2-EF91-5379-9A35DB8E2ECE}"/>
              </a:ext>
            </a:extLst>
          </p:cNvPr>
          <p:cNvSpPr>
            <a:spLocks noGrp="1"/>
          </p:cNvSpPr>
          <p:nvPr>
            <p:ph type="dt" sz="half" idx="10"/>
          </p:nvPr>
        </p:nvSpPr>
        <p:spPr/>
        <p:txBody>
          <a:bodyPr/>
          <a:lstStyle/>
          <a:p>
            <a:fld id="{331B8AA5-5E96-461C-A180-567A2786FAB2}" type="datetimeFigureOut">
              <a:rPr lang="en-AU" smtClean="0"/>
              <a:t>10/10/2025</a:t>
            </a:fld>
            <a:endParaRPr lang="en-AU"/>
          </a:p>
        </p:txBody>
      </p:sp>
      <p:sp>
        <p:nvSpPr>
          <p:cNvPr id="3" name="Footer Placeholder 2">
            <a:extLst>
              <a:ext uri="{FF2B5EF4-FFF2-40B4-BE49-F238E27FC236}">
                <a16:creationId xmlns:a16="http://schemas.microsoft.com/office/drawing/2014/main" id="{F2F90412-8642-F1CA-5814-52156BE9591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C074BB5-9B8C-FCFD-764A-FC7929C39D52}"/>
              </a:ext>
            </a:extLst>
          </p:cNvPr>
          <p:cNvSpPr>
            <a:spLocks noGrp="1"/>
          </p:cNvSpPr>
          <p:nvPr>
            <p:ph type="sldNum" sz="quarter" idx="12"/>
          </p:nvPr>
        </p:nvSpPr>
        <p:spPr/>
        <p:txBody>
          <a:bodyPr/>
          <a:lstStyle/>
          <a:p>
            <a:fld id="{401B0730-083F-489D-B2DD-3471D245E75D}" type="slidenum">
              <a:rPr lang="en-AU" smtClean="0"/>
              <a:t>‹#›</a:t>
            </a:fld>
            <a:endParaRPr lang="en-AU"/>
          </a:p>
        </p:txBody>
      </p:sp>
    </p:spTree>
    <p:extLst>
      <p:ext uri="{BB962C8B-B14F-4D97-AF65-F5344CB8AC3E}">
        <p14:creationId xmlns:p14="http://schemas.microsoft.com/office/powerpoint/2010/main" val="287104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26501-A320-B88D-074E-1C6244F87B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3A23EFE-551B-22F5-A24D-1A59013D4E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0211B73-0C21-8BA3-7B0C-E7228130C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B8AA5-5E96-461C-A180-567A2786FAB2}" type="datetimeFigureOut">
              <a:rPr lang="en-AU" smtClean="0"/>
              <a:t>10/10/2025</a:t>
            </a:fld>
            <a:endParaRPr lang="en-AU"/>
          </a:p>
        </p:txBody>
      </p:sp>
      <p:sp>
        <p:nvSpPr>
          <p:cNvPr id="5" name="Footer Placeholder 4">
            <a:extLst>
              <a:ext uri="{FF2B5EF4-FFF2-40B4-BE49-F238E27FC236}">
                <a16:creationId xmlns:a16="http://schemas.microsoft.com/office/drawing/2014/main" id="{8475ACA1-ED8D-F0AA-C1AE-10DF87FC4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F99D524-3A21-E7ED-2859-0C218BBC9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B0730-083F-489D-B2DD-3471D245E75D}" type="slidenum">
              <a:rPr lang="en-AU" smtClean="0"/>
              <a:t>‹#›</a:t>
            </a:fld>
            <a:endParaRPr lang="en-AU"/>
          </a:p>
        </p:txBody>
      </p:sp>
    </p:spTree>
    <p:extLst>
      <p:ext uri="{BB962C8B-B14F-4D97-AF65-F5344CB8AC3E}">
        <p14:creationId xmlns:p14="http://schemas.microsoft.com/office/powerpoint/2010/main" val="34751596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49" r:id="rId6"/>
    <p:sldLayoutId id="2147483650"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af.qld.gov.au/news-media/campaigns/farming-reef/case-studies/new-ways-worth-exploring"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environment.nsw.gov.au/topics/land-and-soil/soil-degradation/wind-eros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nvironment.nsw.gov.au/news/dust-storms-in-new-south-wale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Q-Vb7c5dj_g?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soe.dcceew.gov.au/land/environment/soil#vegetation-cover-as-a-national-indicator-of-soil-health-and-erosion-risk"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293D49-E7FA-CEB0-D158-033905B2B9C0}"/>
              </a:ext>
            </a:extLst>
          </p:cNvPr>
          <p:cNvPicPr>
            <a:picLocks noChangeAspect="1"/>
          </p:cNvPicPr>
          <p:nvPr/>
        </p:nvPicPr>
        <p:blipFill>
          <a:blip r:embed="rId3"/>
          <a:stretch>
            <a:fillRect/>
          </a:stretch>
        </p:blipFill>
        <p:spPr>
          <a:xfrm>
            <a:off x="0" y="0"/>
            <a:ext cx="12192000" cy="5741611"/>
          </a:xfrm>
          <a:prstGeom prst="rect">
            <a:avLst/>
          </a:prstGeom>
        </p:spPr>
      </p:pic>
      <p:sp>
        <p:nvSpPr>
          <p:cNvPr id="2" name="Title 1">
            <a:extLst>
              <a:ext uri="{FF2B5EF4-FFF2-40B4-BE49-F238E27FC236}">
                <a16:creationId xmlns:a16="http://schemas.microsoft.com/office/drawing/2014/main" id="{53470AC0-0A0B-BFB7-8D2C-B32CD33C955C}"/>
              </a:ext>
            </a:extLst>
          </p:cNvPr>
          <p:cNvSpPr>
            <a:spLocks noGrp="1"/>
          </p:cNvSpPr>
          <p:nvPr>
            <p:ph type="ctrTitle"/>
          </p:nvPr>
        </p:nvSpPr>
        <p:spPr/>
        <p:txBody>
          <a:bodyPr>
            <a:normAutofit/>
          </a:bodyPr>
          <a:lstStyle/>
          <a:p>
            <a:r>
              <a:rPr lang="en-GB" sz="9000" b="1" dirty="0"/>
              <a:t>Section Three</a:t>
            </a:r>
            <a:endParaRPr lang="en-AU" sz="9000" b="1" dirty="0"/>
          </a:p>
        </p:txBody>
      </p:sp>
      <p:sp>
        <p:nvSpPr>
          <p:cNvPr id="4" name="Subtitle 2">
            <a:extLst>
              <a:ext uri="{FF2B5EF4-FFF2-40B4-BE49-F238E27FC236}">
                <a16:creationId xmlns:a16="http://schemas.microsoft.com/office/drawing/2014/main" id="{24872A7D-A00E-7604-64D7-62294D190B46}"/>
              </a:ext>
            </a:extLst>
          </p:cNvPr>
          <p:cNvSpPr txBox="1">
            <a:spLocks/>
          </p:cNvSpPr>
          <p:nvPr/>
        </p:nvSpPr>
        <p:spPr>
          <a:xfrm>
            <a:off x="4016829" y="3509962"/>
            <a:ext cx="4768356" cy="957865"/>
          </a:xfrm>
          <a:prstGeom prst="rect">
            <a:avLst/>
          </a:prstGeom>
          <a:solidFill>
            <a:schemeClr val="accent2"/>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dirty="0"/>
              <a:t>Agriculture and changes to biomes: Soil loss and degradation</a:t>
            </a:r>
          </a:p>
          <a:p>
            <a:endParaRPr lang="en-AU" sz="3200" dirty="0"/>
          </a:p>
        </p:txBody>
      </p:sp>
    </p:spTree>
    <p:extLst>
      <p:ext uri="{BB962C8B-B14F-4D97-AF65-F5344CB8AC3E}">
        <p14:creationId xmlns:p14="http://schemas.microsoft.com/office/powerpoint/2010/main" val="1435182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AF33B4-45DF-7EA9-9E33-0F1EA65A4340}"/>
              </a:ext>
            </a:extLst>
          </p:cNvPr>
          <p:cNvPicPr>
            <a:picLocks noChangeAspect="1"/>
          </p:cNvPicPr>
          <p:nvPr/>
        </p:nvPicPr>
        <p:blipFill rotWithShape="1">
          <a:blip r:embed="rId2">
            <a:extLst>
              <a:ext uri="{28A0092B-C50C-407E-A947-70E740481C1C}">
                <a14:useLocalDpi xmlns:a14="http://schemas.microsoft.com/office/drawing/2010/main" val="0"/>
              </a:ext>
            </a:extLst>
          </a:blip>
          <a:srcRect t="20326" b="3883"/>
          <a:stretch/>
        </p:blipFill>
        <p:spPr bwMode="auto">
          <a:xfrm>
            <a:off x="6648727" y="530506"/>
            <a:ext cx="5075208" cy="5463251"/>
          </a:xfrm>
          <a:prstGeom prst="rect">
            <a:avLst/>
          </a:prstGeom>
          <a:noFill/>
          <a:ln>
            <a:noFill/>
          </a:ln>
        </p:spPr>
      </p:pic>
      <p:sp>
        <p:nvSpPr>
          <p:cNvPr id="3" name="Title 2">
            <a:extLst>
              <a:ext uri="{FF2B5EF4-FFF2-40B4-BE49-F238E27FC236}">
                <a16:creationId xmlns:a16="http://schemas.microsoft.com/office/drawing/2014/main" id="{13DCA02A-4963-FAE6-EB19-DC76D55E6037}"/>
              </a:ext>
            </a:extLst>
          </p:cNvPr>
          <p:cNvSpPr>
            <a:spLocks noGrp="1"/>
          </p:cNvSpPr>
          <p:nvPr>
            <p:ph type="title"/>
          </p:nvPr>
        </p:nvSpPr>
        <p:spPr/>
        <p:txBody>
          <a:bodyPr/>
          <a:lstStyle/>
          <a:p>
            <a:r>
              <a:rPr lang="en-AU" dirty="0"/>
              <a:t>The outcomes of soil stewardship</a:t>
            </a:r>
          </a:p>
        </p:txBody>
      </p:sp>
    </p:spTree>
    <p:extLst>
      <p:ext uri="{BB962C8B-B14F-4D97-AF65-F5344CB8AC3E}">
        <p14:creationId xmlns:p14="http://schemas.microsoft.com/office/powerpoint/2010/main" val="2935693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16E0-C0FA-76E8-717F-8E76EE82F3C4}"/>
              </a:ext>
            </a:extLst>
          </p:cNvPr>
          <p:cNvSpPr>
            <a:spLocks noGrp="1"/>
          </p:cNvSpPr>
          <p:nvPr>
            <p:ph type="title"/>
          </p:nvPr>
        </p:nvSpPr>
        <p:spPr/>
        <p:txBody>
          <a:bodyPr/>
          <a:lstStyle/>
          <a:p>
            <a:pPr algn="ctr"/>
            <a:r>
              <a:rPr lang="en-GB" dirty="0"/>
              <a:t>Key Takeaway</a:t>
            </a:r>
            <a:endParaRPr lang="en-AU" dirty="0"/>
          </a:p>
        </p:txBody>
      </p:sp>
      <p:sp>
        <p:nvSpPr>
          <p:cNvPr id="3" name="Content Placeholder 2">
            <a:extLst>
              <a:ext uri="{FF2B5EF4-FFF2-40B4-BE49-F238E27FC236}">
                <a16:creationId xmlns:a16="http://schemas.microsoft.com/office/drawing/2014/main" id="{0CD8DB7B-C5C1-D51C-562B-1F635E686DF5}"/>
              </a:ext>
            </a:extLst>
          </p:cNvPr>
          <p:cNvSpPr>
            <a:spLocks noGrp="1"/>
          </p:cNvSpPr>
          <p:nvPr>
            <p:ph idx="1"/>
          </p:nvPr>
        </p:nvSpPr>
        <p:spPr/>
        <p:txBody>
          <a:bodyPr/>
          <a:lstStyle/>
          <a:p>
            <a:pPr algn="ctr"/>
            <a:endParaRPr lang="en-AU" sz="1800" kern="0" dirty="0">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n-AU" sz="1800" kern="0" dirty="0">
              <a:latin typeface="Arial" panose="020B0604020202020204" pitchFamily="34" charset="0"/>
              <a:ea typeface="Times New Roman" panose="02020603050405020304" pitchFamily="18" charset="0"/>
              <a:cs typeface="Times New Roman" panose="02020603050405020304" pitchFamily="18" charset="0"/>
            </a:endParaRPr>
          </a:p>
          <a:p>
            <a:pPr algn="ctr"/>
            <a:r>
              <a:rPr lang="en-AU" sz="3200" kern="0" dirty="0">
                <a:effectLst/>
                <a:latin typeface="Arial" panose="020B0604020202020204" pitchFamily="34" charset="0"/>
                <a:ea typeface="Times New Roman" panose="02020603050405020304" pitchFamily="18" charset="0"/>
                <a:cs typeface="Times New Roman" panose="02020603050405020304" pitchFamily="18" charset="0"/>
              </a:rPr>
              <a:t>Not all soil degradation is permanent. </a:t>
            </a:r>
          </a:p>
          <a:p>
            <a:pPr algn="ctr"/>
            <a:endParaRPr lang="en-AU" sz="3200" kern="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AU" sz="3200" kern="0" dirty="0">
                <a:effectLst/>
                <a:latin typeface="Arial" panose="020B0604020202020204" pitchFamily="34" charset="0"/>
                <a:ea typeface="Times New Roman" panose="02020603050405020304" pitchFamily="18" charset="0"/>
                <a:cs typeface="Times New Roman" panose="02020603050405020304" pitchFamily="18" charset="0"/>
              </a:rPr>
              <a:t>Farmers can use soil management strategies that can restore soil health </a:t>
            </a:r>
            <a:r>
              <a:rPr lang="en-AU" sz="3200" i="1" kern="0" dirty="0">
                <a:effectLst/>
                <a:latin typeface="Arial" panose="020B0604020202020204" pitchFamily="34" charset="0"/>
                <a:ea typeface="Times New Roman" panose="02020603050405020304" pitchFamily="18" charset="0"/>
                <a:cs typeface="Times New Roman" panose="02020603050405020304" pitchFamily="18" charset="0"/>
              </a:rPr>
              <a:t>over time</a:t>
            </a:r>
            <a:r>
              <a:rPr lang="en-AU" sz="32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3200" dirty="0"/>
          </a:p>
        </p:txBody>
      </p:sp>
    </p:spTree>
    <p:extLst>
      <p:ext uri="{BB962C8B-B14F-4D97-AF65-F5344CB8AC3E}">
        <p14:creationId xmlns:p14="http://schemas.microsoft.com/office/powerpoint/2010/main" val="333065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D2B33-6E86-B9F0-6AFE-0D18A05C93F5}"/>
              </a:ext>
            </a:extLst>
          </p:cNvPr>
          <p:cNvSpPr>
            <a:spLocks noGrp="1"/>
          </p:cNvSpPr>
          <p:nvPr>
            <p:ph sz="half" idx="2"/>
          </p:nvPr>
        </p:nvSpPr>
        <p:spPr/>
        <p:txBody>
          <a:bodyPr>
            <a:normAutofit/>
          </a:bodyPr>
          <a:lstStyle/>
          <a:p>
            <a:pPr>
              <a:lnSpc>
                <a:spcPct val="115000"/>
              </a:lnSpc>
              <a:spcBef>
                <a:spcPts val="500"/>
              </a:spcBef>
            </a:pPr>
            <a:r>
              <a:rPr lang="en-AU" sz="1800" dirty="0">
                <a:effectLst/>
                <a:latin typeface="Arial" panose="020B0604020202020204" pitchFamily="34" charset="0"/>
                <a:ea typeface="Times New Roman" panose="02020603050405020304" pitchFamily="18" charset="0"/>
                <a:cs typeface="Arial" panose="020B0604020202020204" pitchFamily="34" charset="0"/>
              </a:rPr>
              <a:t>What are the soil stewardship practices mentioned in the article?</a:t>
            </a:r>
          </a:p>
          <a:p>
            <a:pPr>
              <a:lnSpc>
                <a:spcPct val="115000"/>
              </a:lnSpc>
            </a:pPr>
            <a:r>
              <a:rPr lang="en-AU" sz="1800" dirty="0">
                <a:effectLst/>
                <a:latin typeface="Arial" panose="020B0604020202020204" pitchFamily="34" charset="0"/>
                <a:ea typeface="Times New Roman" panose="02020603050405020304" pitchFamily="18" charset="0"/>
                <a:cs typeface="Arial" panose="020B0604020202020204" pitchFamily="34" charset="0"/>
              </a:rPr>
              <a:t>What are the benefits to the farmer of using these practices?</a:t>
            </a:r>
          </a:p>
          <a:p>
            <a:pPr>
              <a:lnSpc>
                <a:spcPct val="115000"/>
              </a:lnSpc>
            </a:pPr>
            <a:r>
              <a:rPr lang="en-AU" sz="1800" dirty="0">
                <a:effectLst/>
                <a:latin typeface="Arial" panose="020B0604020202020204" pitchFamily="34" charset="0"/>
                <a:ea typeface="Times New Roman" panose="02020603050405020304" pitchFamily="18" charset="0"/>
                <a:cs typeface="Arial" panose="020B0604020202020204" pitchFamily="34" charset="0"/>
              </a:rPr>
              <a:t>What are the benefits to the soil mentioned in the article?</a:t>
            </a:r>
          </a:p>
          <a:p>
            <a:pPr>
              <a:lnSpc>
                <a:spcPct val="115000"/>
              </a:lnSpc>
            </a:pPr>
            <a:r>
              <a:rPr lang="en-AU" sz="1800" dirty="0">
                <a:effectLst/>
                <a:latin typeface="Arial" panose="020B0604020202020204" pitchFamily="34" charset="0"/>
                <a:ea typeface="Times New Roman" panose="02020603050405020304" pitchFamily="18" charset="0"/>
                <a:cs typeface="Arial" panose="020B0604020202020204" pitchFamily="34" charset="0"/>
              </a:rPr>
              <a:t>What are the benefits to the wider community/environment mentioned in the article?</a:t>
            </a:r>
          </a:p>
          <a:p>
            <a:pPr>
              <a:lnSpc>
                <a:spcPct val="115000"/>
              </a:lnSpc>
            </a:pPr>
            <a:r>
              <a:rPr lang="en-AU" sz="1800" dirty="0">
                <a:effectLst/>
                <a:latin typeface="Arial" panose="020B0604020202020204" pitchFamily="34" charset="0"/>
                <a:ea typeface="Times New Roman" panose="02020603050405020304" pitchFamily="18" charset="0"/>
                <a:cs typeface="Arial" panose="020B0604020202020204" pitchFamily="34" charset="0"/>
              </a:rPr>
              <a:t>Can you think of any other benefits not mentioned in </a:t>
            </a:r>
            <a:r>
              <a:rPr lang="en-AU" sz="1800">
                <a:effectLst/>
                <a:latin typeface="Arial" panose="020B0604020202020204" pitchFamily="34" charset="0"/>
                <a:ea typeface="Times New Roman" panose="02020603050405020304" pitchFamily="18" charset="0"/>
                <a:cs typeface="Arial" panose="020B0604020202020204" pitchFamily="34" charset="0"/>
              </a:rPr>
              <a:t>the article?</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Title 1">
            <a:extLst>
              <a:ext uri="{FF2B5EF4-FFF2-40B4-BE49-F238E27FC236}">
                <a16:creationId xmlns:a16="http://schemas.microsoft.com/office/drawing/2014/main" id="{44D9FD76-2964-9D5D-2964-59708ED9AA01}"/>
              </a:ext>
            </a:extLst>
          </p:cNvPr>
          <p:cNvSpPr>
            <a:spLocks noGrp="1"/>
          </p:cNvSpPr>
          <p:nvPr>
            <p:ph type="title"/>
          </p:nvPr>
        </p:nvSpPr>
        <p:spPr/>
        <p:txBody>
          <a:bodyPr/>
          <a:lstStyle/>
          <a:p>
            <a:r>
              <a:rPr lang="en-GB" dirty="0"/>
              <a:t>Class activity</a:t>
            </a:r>
            <a:endParaRPr lang="en-AU" dirty="0"/>
          </a:p>
        </p:txBody>
      </p:sp>
      <p:sp>
        <p:nvSpPr>
          <p:cNvPr id="4" name="Subtitle 2">
            <a:extLst>
              <a:ext uri="{FF2B5EF4-FFF2-40B4-BE49-F238E27FC236}">
                <a16:creationId xmlns:a16="http://schemas.microsoft.com/office/drawing/2014/main" id="{34C85BF0-01A6-143A-F7C5-36D3F99F037B}"/>
              </a:ext>
            </a:extLst>
          </p:cNvPr>
          <p:cNvSpPr txBox="1">
            <a:spLocks/>
          </p:cNvSpPr>
          <p:nvPr/>
        </p:nvSpPr>
        <p:spPr>
          <a:xfrm>
            <a:off x="639854" y="3488419"/>
            <a:ext cx="3631204" cy="355981"/>
          </a:xfrm>
          <a:prstGeom prst="rect">
            <a:avLst/>
          </a:prstGeom>
          <a:solidFill>
            <a:schemeClr val="accent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hlinkClick r:id="rId2">
                  <a:extLst>
                    <a:ext uri="{A12FA001-AC4F-418D-AE19-62706E023703}">
                      <ahyp:hlinkClr xmlns:ahyp="http://schemas.microsoft.com/office/drawing/2018/hyperlinkcolor" val="tx"/>
                    </a:ext>
                  </a:extLst>
                </a:hlinkClick>
              </a:rPr>
              <a:t>Article: New ways worth exploring</a:t>
            </a:r>
            <a:endParaRPr lang="en-GB" sz="1800" dirty="0"/>
          </a:p>
        </p:txBody>
      </p:sp>
    </p:spTree>
    <p:extLst>
      <p:ext uri="{BB962C8B-B14F-4D97-AF65-F5344CB8AC3E}">
        <p14:creationId xmlns:p14="http://schemas.microsoft.com/office/powerpoint/2010/main" val="194891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D449-CD9D-D2DD-2046-49DB242370EE}"/>
              </a:ext>
            </a:extLst>
          </p:cNvPr>
          <p:cNvSpPr>
            <a:spLocks noGrp="1"/>
          </p:cNvSpPr>
          <p:nvPr>
            <p:ph type="title"/>
          </p:nvPr>
        </p:nvSpPr>
        <p:spPr>
          <a:xfrm>
            <a:off x="838200" y="642918"/>
            <a:ext cx="10515600" cy="1325563"/>
          </a:xfrm>
        </p:spPr>
        <p:txBody>
          <a:bodyPr>
            <a:noAutofit/>
          </a:bodyPr>
          <a:lstStyle/>
          <a:p>
            <a:r>
              <a:rPr lang="en-AU" dirty="0">
                <a:latin typeface="Arial" panose="020B0604020202020204" pitchFamily="34" charset="0"/>
                <a:ea typeface="Times New Roman" panose="02020603050405020304" pitchFamily="18" charset="0"/>
                <a:cs typeface="Arial" panose="020B0604020202020204" pitchFamily="34" charset="0"/>
              </a:rPr>
              <a:t>A</a:t>
            </a:r>
            <a:r>
              <a:rPr lang="en-AU" dirty="0">
                <a:effectLst/>
                <a:latin typeface="Arial" panose="020B0604020202020204" pitchFamily="34" charset="0"/>
                <a:ea typeface="Times New Roman" panose="02020603050405020304" pitchFamily="18" charset="0"/>
                <a:cs typeface="Arial" panose="020B0604020202020204" pitchFamily="34" charset="0"/>
              </a:rPr>
              <a:t>gricultural practices,  wind erosion and dust storms</a:t>
            </a:r>
            <a:endParaRPr lang="en-A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8AEFCE1-14EC-D327-E53E-0384F19E6563}"/>
              </a:ext>
            </a:extLst>
          </p:cNvPr>
          <p:cNvSpPr>
            <a:spLocks noGrp="1"/>
          </p:cNvSpPr>
          <p:nvPr>
            <p:ph idx="1"/>
          </p:nvPr>
        </p:nvSpPr>
        <p:spPr>
          <a:xfrm>
            <a:off x="838200" y="2381210"/>
            <a:ext cx="10515600" cy="3510304"/>
          </a:xfrm>
        </p:spPr>
        <p:txBody>
          <a:bodyPr/>
          <a:lstStyle/>
          <a:p>
            <a:pPr marL="457200">
              <a:spcAft>
                <a:spcPts val="790"/>
              </a:spcAft>
            </a:pPr>
            <a:r>
              <a:rPr lang="en-AU" sz="18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rPr>
              <a:t>Wind erosion is a natural process that moves soil from one location to another by wind power. It can cause significant economic and environmental damage.</a:t>
            </a:r>
          </a:p>
          <a:p>
            <a:pPr marL="457200">
              <a:spcAft>
                <a:spcPts val="790"/>
              </a:spcAft>
            </a:pPr>
            <a:r>
              <a:rPr lang="en-AU" sz="18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rPr>
              <a:t>Wind erosion can be caused by a light wind that rolls soil particles along the surface through to a strong wind that lifts a large volume of soil particles into the air to create dust storms.</a:t>
            </a:r>
          </a:p>
          <a:p>
            <a:pPr marL="457200">
              <a:spcAft>
                <a:spcPts val="790"/>
              </a:spcAft>
            </a:pPr>
            <a:r>
              <a:rPr lang="en-AU" sz="18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rPr>
              <a:t>While wind erosion is most common in deserts and coastal sand dunes and beaches, certain land conditions will cause wind erosion in agricultural areas.</a:t>
            </a:r>
          </a:p>
          <a:p>
            <a:pPr marL="457200">
              <a:spcAft>
                <a:spcPts val="790"/>
              </a:spcAft>
            </a:pPr>
            <a:r>
              <a:rPr lang="en-AU" sz="18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rPr>
              <a:t>So, it is wind that drives the erosion, but it’s mainly the landscape and condition of the land which leads to the most damaging wind erosion</a:t>
            </a:r>
          </a:p>
          <a:p>
            <a:pPr marL="0" indent="0">
              <a:lnSpc>
                <a:spcPct val="115000"/>
              </a:lnSpc>
              <a:spcBef>
                <a:spcPts val="500"/>
              </a:spcBef>
              <a:spcAft>
                <a:spcPts val="1000"/>
              </a:spcAft>
              <a:buNone/>
            </a:pPr>
            <a:r>
              <a:rPr lang="en-AU" sz="1000" dirty="0">
                <a:effectLst/>
                <a:latin typeface="Arial" panose="020B0604020202020204" pitchFamily="34" charset="0"/>
                <a:ea typeface="Times New Roman" panose="02020603050405020304" pitchFamily="18" charset="0"/>
                <a:cs typeface="Arial" panose="020B0604020202020204" pitchFamily="34" charset="0"/>
              </a:rPr>
              <a:t>(</a:t>
            </a:r>
            <a:r>
              <a:rPr lang="en-AU" sz="1000" dirty="0">
                <a:solidFill>
                  <a:srgbClr val="0E3A32"/>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https://www.environment.nsw.gov.au/topics/land-and-soil/soil-degradation/</a:t>
            </a:r>
            <a:r>
              <a:rPr lang="en-AU" sz="1000" dirty="0">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wind-erosion</a:t>
            </a:r>
            <a:r>
              <a:rPr lang="en-AU" sz="1000" dirty="0">
                <a:latin typeface="Arial" panose="020B0604020202020204" pitchFamily="34" charset="0"/>
                <a:ea typeface="Times New Roman" panose="02020603050405020304" pitchFamily="18" charset="0"/>
                <a:cs typeface="Arial" panose="020B0604020202020204" pitchFamily="34" charset="0"/>
              </a:rPr>
              <a:t>)</a:t>
            </a:r>
            <a:endParaRPr lang="en-AU" sz="1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8594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F5D7-904C-AACE-2200-285D060C492F}"/>
              </a:ext>
            </a:extLst>
          </p:cNvPr>
          <p:cNvSpPr>
            <a:spLocks noGrp="1"/>
          </p:cNvSpPr>
          <p:nvPr>
            <p:ph type="title"/>
          </p:nvPr>
        </p:nvSpPr>
        <p:spPr/>
        <p:txBody>
          <a:bodyPr/>
          <a:lstStyle/>
          <a:p>
            <a:r>
              <a:rPr lang="en-GB" dirty="0"/>
              <a:t>Biomes, land use and dust storms</a:t>
            </a:r>
            <a:endParaRPr lang="en-AU" dirty="0"/>
          </a:p>
        </p:txBody>
      </p:sp>
      <p:sp>
        <p:nvSpPr>
          <p:cNvPr id="3" name="Content Placeholder 2">
            <a:extLst>
              <a:ext uri="{FF2B5EF4-FFF2-40B4-BE49-F238E27FC236}">
                <a16:creationId xmlns:a16="http://schemas.microsoft.com/office/drawing/2014/main" id="{8340FA2A-C535-2972-F252-5FE787CB39EE}"/>
              </a:ext>
            </a:extLst>
          </p:cNvPr>
          <p:cNvSpPr>
            <a:spLocks noGrp="1"/>
          </p:cNvSpPr>
          <p:nvPr>
            <p:ph idx="1"/>
          </p:nvPr>
        </p:nvSpPr>
        <p:spPr/>
        <p:txBody>
          <a:bodyPr vert="horz" lIns="91440" tIns="45720" rIns="91440" bIns="45720" rtlCol="0" anchor="t">
            <a:normAutofit fontScale="85000" lnSpcReduction="10000"/>
          </a:bodyPr>
          <a:lstStyle/>
          <a:p>
            <a:pPr marL="0" indent="0">
              <a:lnSpc>
                <a:spcPct val="115000"/>
              </a:lnSpc>
              <a:spcBef>
                <a:spcPts val="500"/>
              </a:spcBef>
              <a:spcAft>
                <a:spcPts val="1000"/>
              </a:spcAft>
              <a:buNone/>
            </a:pPr>
            <a:r>
              <a:rPr lang="en-AU" sz="1800" dirty="0">
                <a:effectLst/>
                <a:latin typeface="Arial"/>
                <a:ea typeface="Times New Roman" panose="02020603050405020304" pitchFamily="18" charset="0"/>
                <a:cs typeface="Arial"/>
              </a:rPr>
              <a:t>Describe the relationship between biomes (grasslands and shrublands). Some forms of land use (cropping and grazing) can contribute to dust storms in grasslands and shrublands</a:t>
            </a:r>
          </a:p>
          <a:p>
            <a:pPr marL="457200">
              <a:lnSpc>
                <a:spcPct val="115000"/>
              </a:lnSpc>
              <a:spcBef>
                <a:spcPts val="500"/>
              </a:spcBef>
              <a:spcAft>
                <a:spcPts val="1000"/>
              </a:spcAft>
            </a:pPr>
            <a:r>
              <a:rPr lang="en-AU" sz="1800" dirty="0">
                <a:effectLst/>
                <a:latin typeface="Arial"/>
                <a:ea typeface="Times New Roman" panose="02020603050405020304" pitchFamily="18" charset="0"/>
                <a:cs typeface="Arial"/>
              </a:rPr>
              <a:t>Dust storms lead to loss of fertile topsoil on farms and also create economic and health problems for people in cities and towns.  </a:t>
            </a:r>
          </a:p>
          <a:p>
            <a:pPr marL="457200">
              <a:lnSpc>
                <a:spcPct val="115000"/>
              </a:lnSpc>
              <a:spcBef>
                <a:spcPts val="500"/>
              </a:spcBef>
              <a:spcAft>
                <a:spcPts val="1000"/>
              </a:spcAft>
            </a:pPr>
            <a:r>
              <a:rPr lang="en-AU" sz="1800" dirty="0">
                <a:effectLst/>
                <a:latin typeface="Arial" panose="020B0604020202020204" pitchFamily="34" charset="0"/>
                <a:ea typeface="Times New Roman" panose="02020603050405020304" pitchFamily="18" charset="0"/>
                <a:cs typeface="Arial" panose="020B0604020202020204" pitchFamily="34" charset="0"/>
              </a:rPr>
              <a:t>The immediate causes of dust storms are climate-related – dust storms occur when there is dry weather or drought combined with wind.  </a:t>
            </a:r>
          </a:p>
          <a:p>
            <a:pPr marL="457200">
              <a:lnSpc>
                <a:spcPct val="115000"/>
              </a:lnSpc>
              <a:spcBef>
                <a:spcPts val="500"/>
              </a:spcBef>
              <a:spcAft>
                <a:spcPts val="1000"/>
              </a:spcAft>
            </a:pPr>
            <a:r>
              <a:rPr lang="en-AU" sz="1800" dirty="0">
                <a:effectLst/>
                <a:latin typeface="Arial" panose="020B0604020202020204" pitchFamily="34" charset="0"/>
                <a:ea typeface="Times New Roman" panose="02020603050405020304" pitchFamily="18" charset="0"/>
                <a:cs typeface="Arial" panose="020B0604020202020204" pitchFamily="34" charset="0"/>
              </a:rPr>
              <a:t>Dust storms are more likely to occur in grasslands or shrublands.  These biomes are typically flat, meaning that the wind is not naturally slowed down. </a:t>
            </a:r>
          </a:p>
          <a:p>
            <a:pPr marL="457200">
              <a:lnSpc>
                <a:spcPct val="115000"/>
              </a:lnSpc>
              <a:spcBef>
                <a:spcPts val="500"/>
              </a:spcBef>
              <a:spcAft>
                <a:spcPts val="1000"/>
              </a:spcAft>
            </a:pPr>
            <a:r>
              <a:rPr lang="en-AU" sz="1800" dirty="0">
                <a:effectLst/>
                <a:latin typeface="Arial" panose="020B0604020202020204" pitchFamily="34" charset="0"/>
                <a:ea typeface="Times New Roman" panose="02020603050405020304" pitchFamily="18" charset="0"/>
                <a:cs typeface="Arial" panose="020B0604020202020204" pitchFamily="34" charset="0"/>
              </a:rPr>
              <a:t>Native vegetation (including deep-rooting grasses and native shrubs) helps hold the fragile topsoil together and creates wind breaks.  It creates natural protection against dust storms.  </a:t>
            </a:r>
          </a:p>
          <a:p>
            <a:pPr marL="457200">
              <a:lnSpc>
                <a:spcPct val="115000"/>
              </a:lnSpc>
              <a:spcBef>
                <a:spcPts val="500"/>
              </a:spcBef>
              <a:spcAft>
                <a:spcPts val="1000"/>
              </a:spcAft>
            </a:pPr>
            <a:r>
              <a:rPr lang="en-AU" sz="1800" dirty="0">
                <a:effectLst/>
                <a:latin typeface="Arial"/>
                <a:ea typeface="Times New Roman" panose="02020603050405020304" pitchFamily="18" charset="0"/>
                <a:cs typeface="Arial"/>
              </a:rPr>
              <a:t>Agricultural practices that change native vegetation can make these biomes more vulnerable.  Clearing native vegetation (shrubs and small trees); deep ploughing and leaving ground bare between crops all make wind erosion more likely.  </a:t>
            </a:r>
          </a:p>
          <a:p>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502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0501BA-56B5-3FC9-4690-E7AD90A98385}"/>
              </a:ext>
            </a:extLst>
          </p:cNvPr>
          <p:cNvSpPr>
            <a:spLocks noGrp="1"/>
          </p:cNvSpPr>
          <p:nvPr>
            <p:ph sz="half" idx="2"/>
          </p:nvPr>
        </p:nvSpPr>
        <p:spPr/>
        <p:txBody>
          <a:bodyPr/>
          <a:lstStyle/>
          <a:p>
            <a:pPr marL="342900" lvl="0" indent="-342900">
              <a:lnSpc>
                <a:spcPct val="100000"/>
              </a:lnSpc>
              <a:spcBef>
                <a:spcPts val="500"/>
              </a:spcBef>
              <a:spcAft>
                <a:spcPts val="500"/>
              </a:spcAft>
              <a:buSzPts val="1000"/>
              <a:buFont typeface="Symbol" panose="05050102010706020507" pitchFamily="18" charset="2"/>
              <a:buChar char=""/>
              <a:tabLst>
                <a:tab pos="725805" algn="l"/>
              </a:tabLst>
            </a:pPr>
            <a:r>
              <a:rPr lang="en-AU" sz="1800" dirty="0">
                <a:effectLst/>
                <a:latin typeface="Arial" panose="020B0604020202020204" pitchFamily="34" charset="0"/>
                <a:ea typeface="Times New Roman" panose="02020603050405020304" pitchFamily="18" charset="0"/>
                <a:cs typeface="Arial" panose="020B0604020202020204" pitchFamily="34" charset="0"/>
              </a:rPr>
              <a:t>What biomes are most vulnerable to damaging wind erosion (dust storms)?</a:t>
            </a:r>
          </a:p>
          <a:p>
            <a:pPr marL="342900" lvl="0" indent="-342900">
              <a:lnSpc>
                <a:spcPct val="100000"/>
              </a:lnSpc>
              <a:spcBef>
                <a:spcPts val="500"/>
              </a:spcBef>
              <a:spcAft>
                <a:spcPts val="500"/>
              </a:spcAft>
              <a:buSzPts val="1000"/>
              <a:buFont typeface="Symbol" panose="05050102010706020507" pitchFamily="18" charset="2"/>
              <a:buChar char=""/>
              <a:tabLst>
                <a:tab pos="725805" algn="l"/>
              </a:tabLst>
            </a:pPr>
            <a:r>
              <a:rPr lang="en-AU" sz="1800" dirty="0">
                <a:effectLst/>
                <a:latin typeface="Arial" panose="020B0604020202020204" pitchFamily="34" charset="0"/>
                <a:ea typeface="Times New Roman" panose="02020603050405020304" pitchFamily="18" charset="0"/>
                <a:cs typeface="Arial" panose="020B0604020202020204" pitchFamily="34" charset="0"/>
              </a:rPr>
              <a:t>What are the primary natural causes of wind erosion?</a:t>
            </a:r>
          </a:p>
          <a:p>
            <a:pPr marL="342900" lvl="0" indent="-342900">
              <a:lnSpc>
                <a:spcPct val="100000"/>
              </a:lnSpc>
              <a:spcBef>
                <a:spcPts val="500"/>
              </a:spcBef>
              <a:spcAft>
                <a:spcPts val="500"/>
              </a:spcAft>
              <a:buSzPts val="1000"/>
              <a:buFont typeface="Symbol" panose="05050102010706020507" pitchFamily="18" charset="2"/>
              <a:buChar char=""/>
              <a:tabLst>
                <a:tab pos="725805" algn="l"/>
              </a:tabLst>
            </a:pPr>
            <a:r>
              <a:rPr lang="en-AU" sz="1800" dirty="0">
                <a:effectLst/>
                <a:latin typeface="Arial" panose="020B0604020202020204" pitchFamily="34" charset="0"/>
                <a:ea typeface="Times New Roman" panose="02020603050405020304" pitchFamily="18" charset="0"/>
                <a:cs typeface="Arial" panose="020B0604020202020204" pitchFamily="34" charset="0"/>
              </a:rPr>
              <a:t>How do agricultural practices make dust storms more likely?</a:t>
            </a:r>
            <a:endParaRPr lang="en-AU" sz="1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0000"/>
              </a:lnSpc>
              <a:spcBef>
                <a:spcPts val="500"/>
              </a:spcBef>
              <a:spcAft>
                <a:spcPts val="500"/>
              </a:spcAft>
              <a:buSzPts val="1000"/>
              <a:buFont typeface="Symbol" panose="05050102010706020507" pitchFamily="18" charset="2"/>
              <a:buChar char=""/>
              <a:tabLst>
                <a:tab pos="725805" algn="l"/>
              </a:tabLst>
            </a:pPr>
            <a:r>
              <a:rPr lang="en-AU" sz="1800" dirty="0">
                <a:effectLst/>
                <a:latin typeface="Arial" panose="020B0604020202020204" pitchFamily="34" charset="0"/>
                <a:ea typeface="Times New Roman" panose="02020603050405020304" pitchFamily="18" charset="0"/>
                <a:cs typeface="Arial" panose="020B0604020202020204" pitchFamily="34" charset="0"/>
              </a:rPr>
              <a:t>What practices are farmers using to minimise the risk of dust storms?</a:t>
            </a:r>
          </a:p>
        </p:txBody>
      </p:sp>
      <p:sp>
        <p:nvSpPr>
          <p:cNvPr id="2" name="Title 1">
            <a:extLst>
              <a:ext uri="{FF2B5EF4-FFF2-40B4-BE49-F238E27FC236}">
                <a16:creationId xmlns:a16="http://schemas.microsoft.com/office/drawing/2014/main" id="{62313BA1-2DDB-72B8-DE10-5A23BFF54C14}"/>
              </a:ext>
            </a:extLst>
          </p:cNvPr>
          <p:cNvSpPr>
            <a:spLocks noGrp="1"/>
          </p:cNvSpPr>
          <p:nvPr>
            <p:ph type="title"/>
          </p:nvPr>
        </p:nvSpPr>
        <p:spPr/>
        <p:txBody>
          <a:bodyPr/>
          <a:lstStyle/>
          <a:p>
            <a:r>
              <a:rPr lang="en-GB" dirty="0"/>
              <a:t>Class discussion</a:t>
            </a:r>
            <a:endParaRPr lang="en-AU" dirty="0"/>
          </a:p>
        </p:txBody>
      </p:sp>
      <p:sp>
        <p:nvSpPr>
          <p:cNvPr id="4" name="Subtitle 2">
            <a:extLst>
              <a:ext uri="{FF2B5EF4-FFF2-40B4-BE49-F238E27FC236}">
                <a16:creationId xmlns:a16="http://schemas.microsoft.com/office/drawing/2014/main" id="{CE29BBCC-7FB2-E593-1C48-1F7882A3FF39}"/>
              </a:ext>
            </a:extLst>
          </p:cNvPr>
          <p:cNvSpPr txBox="1">
            <a:spLocks/>
          </p:cNvSpPr>
          <p:nvPr/>
        </p:nvSpPr>
        <p:spPr>
          <a:xfrm>
            <a:off x="639854" y="3488419"/>
            <a:ext cx="4360409" cy="632168"/>
          </a:xfrm>
          <a:prstGeom prst="rect">
            <a:avLst/>
          </a:prstGeom>
          <a:solidFill>
            <a:schemeClr val="accent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hlinkClick r:id="rId2">
                  <a:extLst>
                    <a:ext uri="{A12FA001-AC4F-418D-AE19-62706E023703}">
                      <ahyp:hlinkClr xmlns:ahyp="http://schemas.microsoft.com/office/drawing/2018/hyperlinkcolor" val="tx"/>
                    </a:ext>
                  </a:extLst>
                </a:hlinkClick>
              </a:rPr>
              <a:t>Article: Dust storms could be around the corner, how science can help us prepare</a:t>
            </a:r>
            <a:endParaRPr lang="en-GB" sz="1800" dirty="0"/>
          </a:p>
        </p:txBody>
      </p:sp>
    </p:spTree>
    <p:extLst>
      <p:ext uri="{BB962C8B-B14F-4D97-AF65-F5344CB8AC3E}">
        <p14:creationId xmlns:p14="http://schemas.microsoft.com/office/powerpoint/2010/main" val="178010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BB58C-EE7E-8243-40FE-8FE854169776}"/>
              </a:ext>
            </a:extLst>
          </p:cNvPr>
          <p:cNvSpPr>
            <a:spLocks noGrp="1"/>
          </p:cNvSpPr>
          <p:nvPr>
            <p:ph sz="half" idx="2"/>
          </p:nvPr>
        </p:nvSpPr>
        <p:spPr/>
        <p:txBody>
          <a:bodyPr>
            <a:normAutofit/>
          </a:bodyPr>
          <a:lstStyle/>
          <a:p>
            <a:pPr>
              <a:lnSpc>
                <a:spcPct val="115000"/>
              </a:lnSpc>
              <a:spcBef>
                <a:spcPts val="500"/>
              </a:spcBef>
              <a:spcAft>
                <a:spcPts val="100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Soils differ between biomes BUT </a:t>
            </a:r>
          </a:p>
          <a:p>
            <a:pPr>
              <a:lnSpc>
                <a:spcPct val="115000"/>
              </a:lnSpc>
              <a:spcBef>
                <a:spcPts val="500"/>
              </a:spcBef>
              <a:spcAft>
                <a:spcPts val="100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agriculture has also changed the nature of soils in the biomes in which it operates. </a:t>
            </a:r>
          </a:p>
          <a:p>
            <a:pPr>
              <a:lnSpc>
                <a:spcPct val="115000"/>
              </a:lnSpc>
              <a:spcBef>
                <a:spcPts val="500"/>
              </a:spcBef>
              <a:spcAft>
                <a:spcPts val="100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In some areas, this has led to land degradation, or the loss of soil health and integrity through processes such as </a:t>
            </a:r>
          </a:p>
          <a:p>
            <a:pPr lvl="1">
              <a:lnSpc>
                <a:spcPct val="115000"/>
              </a:lnSpc>
              <a:spcAft>
                <a:spcPts val="100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erosion</a:t>
            </a:r>
          </a:p>
          <a:p>
            <a:pPr lvl="1">
              <a:lnSpc>
                <a:spcPct val="115000"/>
              </a:lnSpc>
              <a:spcAft>
                <a:spcPts val="100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salinity </a:t>
            </a:r>
          </a:p>
          <a:p>
            <a:pPr lvl="1">
              <a:lnSpc>
                <a:spcPct val="115000"/>
              </a:lnSpc>
              <a:spcAft>
                <a:spcPts val="100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acidity </a:t>
            </a:r>
          </a:p>
          <a:p>
            <a:pPr lvl="1">
              <a:lnSpc>
                <a:spcPct val="115000"/>
              </a:lnSpc>
              <a:spcAft>
                <a:spcPts val="100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compaction </a:t>
            </a:r>
          </a:p>
          <a:p>
            <a:pPr lvl="1">
              <a:lnSpc>
                <a:spcPct val="115000"/>
              </a:lnSpc>
              <a:spcAft>
                <a:spcPts val="100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loss of fertility </a:t>
            </a:r>
          </a:p>
        </p:txBody>
      </p:sp>
      <p:sp>
        <p:nvSpPr>
          <p:cNvPr id="2" name="Title 1">
            <a:extLst>
              <a:ext uri="{FF2B5EF4-FFF2-40B4-BE49-F238E27FC236}">
                <a16:creationId xmlns:a16="http://schemas.microsoft.com/office/drawing/2014/main" id="{1302C110-EA9F-F222-5B34-5A69C7D5E54B}"/>
              </a:ext>
            </a:extLst>
          </p:cNvPr>
          <p:cNvSpPr>
            <a:spLocks noGrp="1"/>
          </p:cNvSpPr>
          <p:nvPr>
            <p:ph type="title"/>
          </p:nvPr>
        </p:nvSpPr>
        <p:spPr/>
        <p:txBody>
          <a:bodyPr/>
          <a:lstStyle/>
          <a:p>
            <a:r>
              <a:rPr lang="en-AU" b="1" dirty="0">
                <a:latin typeface="Arial" panose="020B0604020202020204" pitchFamily="34" charset="0"/>
                <a:ea typeface="Times New Roman" panose="02020603050405020304" pitchFamily="18" charset="0"/>
                <a:cs typeface="Arial" panose="020B0604020202020204" pitchFamily="34" charset="0"/>
              </a:rPr>
              <a:t>Soil, agriculture, and land degradation</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9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DB979-F661-4209-A8B1-EE9EEDFBD0B3}"/>
              </a:ext>
            </a:extLst>
          </p:cNvPr>
          <p:cNvSpPr>
            <a:spLocks noGrp="1"/>
          </p:cNvSpPr>
          <p:nvPr>
            <p:ph sz="half" idx="2"/>
          </p:nvPr>
        </p:nvSpPr>
        <p:spPr/>
        <p:txBody>
          <a:bodyPr/>
          <a:lstStyle/>
          <a:p>
            <a:r>
              <a:rPr lang="en-GB" dirty="0"/>
              <a:t>We need arable land to grow our food</a:t>
            </a:r>
          </a:p>
          <a:p>
            <a:r>
              <a:rPr lang="en-GB" dirty="0"/>
              <a:t>[class works together to define arable land]</a:t>
            </a:r>
          </a:p>
        </p:txBody>
      </p:sp>
      <p:sp>
        <p:nvSpPr>
          <p:cNvPr id="2" name="Title 1">
            <a:extLst>
              <a:ext uri="{FF2B5EF4-FFF2-40B4-BE49-F238E27FC236}">
                <a16:creationId xmlns:a16="http://schemas.microsoft.com/office/drawing/2014/main" id="{D8AE5F3E-440B-60A2-D23A-473F58E83014}"/>
              </a:ext>
            </a:extLst>
          </p:cNvPr>
          <p:cNvSpPr>
            <a:spLocks noGrp="1"/>
          </p:cNvSpPr>
          <p:nvPr>
            <p:ph type="title"/>
          </p:nvPr>
        </p:nvSpPr>
        <p:spPr/>
        <p:txBody>
          <a:bodyPr/>
          <a:lstStyle/>
          <a:p>
            <a:r>
              <a:rPr lang="en-GB" dirty="0"/>
              <a:t>What is arable land?</a:t>
            </a:r>
            <a:endParaRPr lang="en-AU" dirty="0"/>
          </a:p>
        </p:txBody>
      </p:sp>
    </p:spTree>
    <p:extLst>
      <p:ext uri="{BB962C8B-B14F-4D97-AF65-F5344CB8AC3E}">
        <p14:creationId xmlns:p14="http://schemas.microsoft.com/office/powerpoint/2010/main" val="129296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D0A0-FC70-277B-5A97-3B8D45341911}"/>
              </a:ext>
            </a:extLst>
          </p:cNvPr>
          <p:cNvSpPr>
            <a:spLocks noGrp="1"/>
          </p:cNvSpPr>
          <p:nvPr>
            <p:ph type="title"/>
          </p:nvPr>
        </p:nvSpPr>
        <p:spPr/>
        <p:txBody>
          <a:bodyPr/>
          <a:lstStyle/>
          <a:p>
            <a:r>
              <a:rPr lang="en-GB" dirty="0"/>
              <a:t>Arable land in an apple</a:t>
            </a:r>
            <a:endParaRPr lang="en-AU" dirty="0"/>
          </a:p>
        </p:txBody>
      </p:sp>
      <p:sp>
        <p:nvSpPr>
          <p:cNvPr id="3" name="Content Placeholder 2">
            <a:extLst>
              <a:ext uri="{FF2B5EF4-FFF2-40B4-BE49-F238E27FC236}">
                <a16:creationId xmlns:a16="http://schemas.microsoft.com/office/drawing/2014/main" id="{651D4B48-FD7F-7E30-1497-E1BB4684ABCB}"/>
              </a:ext>
            </a:extLst>
          </p:cNvPr>
          <p:cNvSpPr>
            <a:spLocks noGrp="1"/>
          </p:cNvSpPr>
          <p:nvPr>
            <p:ph idx="1"/>
          </p:nvPr>
        </p:nvSpPr>
        <p:spPr>
          <a:xfrm>
            <a:off x="7153154" y="1825625"/>
            <a:ext cx="4606724" cy="4351338"/>
          </a:xfrm>
        </p:spPr>
        <p:txBody>
          <a:bodyPr>
            <a:normAutofit/>
          </a:bodyPr>
          <a:lstStyle/>
          <a:p>
            <a:pPr marL="0" indent="0">
              <a:buNone/>
            </a:pPr>
            <a:r>
              <a:rPr lang="en-GB" sz="1800" dirty="0"/>
              <a:t>Watch Matt Evans demonstrate the amount of arable land worldwide.</a:t>
            </a:r>
          </a:p>
          <a:p>
            <a:pPr lvl="1"/>
            <a:r>
              <a:rPr lang="en-GB" sz="1800" dirty="0"/>
              <a:t>How does Matt define arable land?</a:t>
            </a:r>
          </a:p>
          <a:p>
            <a:pPr lvl="1"/>
            <a:r>
              <a:rPr lang="en-GB" sz="1800" dirty="0"/>
              <a:t>How much land is arable?</a:t>
            </a:r>
          </a:p>
          <a:p>
            <a:pPr lvl="1"/>
            <a:r>
              <a:rPr lang="en-GB" sz="1800" dirty="0"/>
              <a:t>How much arable land is abandoned due to topsoil loss every five seconds?</a:t>
            </a:r>
          </a:p>
        </p:txBody>
      </p:sp>
      <p:pic>
        <p:nvPicPr>
          <p:cNvPr id="4" name="Online Media 2" descr="Soil - Not as boring as you think | Matthew Evans | TEDxHobart">
            <a:hlinkClick r:id="" action="ppaction://media"/>
            <a:extLst>
              <a:ext uri="{FF2B5EF4-FFF2-40B4-BE49-F238E27FC236}">
                <a16:creationId xmlns:a16="http://schemas.microsoft.com/office/drawing/2014/main" id="{58075946-06FC-C41F-BE9D-578D085C88A0}"/>
              </a:ext>
            </a:extLst>
          </p:cNvPr>
          <p:cNvPicPr>
            <a:picLocks noRot="1" noChangeAspect="1"/>
          </p:cNvPicPr>
          <p:nvPr>
            <a:videoFile r:link="rId1"/>
          </p:nvPr>
        </p:nvPicPr>
        <p:blipFill>
          <a:blip r:embed="rId3"/>
          <a:stretch>
            <a:fillRect/>
          </a:stretch>
        </p:blipFill>
        <p:spPr>
          <a:xfrm>
            <a:off x="838200" y="1920748"/>
            <a:ext cx="6074664" cy="3432185"/>
          </a:xfrm>
          <a:prstGeom prst="rect">
            <a:avLst/>
          </a:prstGeom>
        </p:spPr>
      </p:pic>
    </p:spTree>
    <p:extLst>
      <p:ext uri="{BB962C8B-B14F-4D97-AF65-F5344CB8AC3E}">
        <p14:creationId xmlns:p14="http://schemas.microsoft.com/office/powerpoint/2010/main" val="58948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4823276-AACC-3519-7FD5-BE302D893CAD}"/>
              </a:ext>
            </a:extLst>
          </p:cNvPr>
          <p:cNvPicPr>
            <a:picLocks noGrp="1" noChangeAspect="1"/>
          </p:cNvPicPr>
          <p:nvPr>
            <p:ph sz="half" idx="2"/>
          </p:nvPr>
        </p:nvPicPr>
        <p:blipFill>
          <a:blip r:embed="rId2"/>
          <a:stretch>
            <a:fillRect/>
          </a:stretch>
        </p:blipFill>
        <p:spPr>
          <a:xfrm>
            <a:off x="6173788" y="823137"/>
            <a:ext cx="6057105" cy="4084378"/>
          </a:xfrm>
          <a:prstGeom prst="rect">
            <a:avLst/>
          </a:prstGeom>
        </p:spPr>
      </p:pic>
      <p:sp>
        <p:nvSpPr>
          <p:cNvPr id="2" name="Title 1">
            <a:extLst>
              <a:ext uri="{FF2B5EF4-FFF2-40B4-BE49-F238E27FC236}">
                <a16:creationId xmlns:a16="http://schemas.microsoft.com/office/drawing/2014/main" id="{98A119D2-DA6D-F9E5-9C3B-1688C5F09F86}"/>
              </a:ext>
            </a:extLst>
          </p:cNvPr>
          <p:cNvSpPr>
            <a:spLocks noGrp="1"/>
          </p:cNvSpPr>
          <p:nvPr>
            <p:ph type="title"/>
          </p:nvPr>
        </p:nvSpPr>
        <p:spPr/>
        <p:txBody>
          <a:bodyPr/>
          <a:lstStyle/>
          <a:p>
            <a:r>
              <a:rPr lang="en-GB" dirty="0"/>
              <a:t>Arable land in Australia</a:t>
            </a:r>
            <a:endParaRPr lang="en-AU" dirty="0"/>
          </a:p>
        </p:txBody>
      </p:sp>
      <p:sp>
        <p:nvSpPr>
          <p:cNvPr id="6" name="TextBox 5">
            <a:extLst>
              <a:ext uri="{FF2B5EF4-FFF2-40B4-BE49-F238E27FC236}">
                <a16:creationId xmlns:a16="http://schemas.microsoft.com/office/drawing/2014/main" id="{3ECC0636-2490-E148-7380-26E3A37C3432}"/>
              </a:ext>
            </a:extLst>
          </p:cNvPr>
          <p:cNvSpPr txBox="1"/>
          <p:nvPr/>
        </p:nvSpPr>
        <p:spPr>
          <a:xfrm>
            <a:off x="6371367" y="5323514"/>
            <a:ext cx="5661949" cy="711349"/>
          </a:xfrm>
          <a:prstGeom prst="rect">
            <a:avLst/>
          </a:prstGeom>
          <a:noFill/>
        </p:spPr>
        <p:txBody>
          <a:bodyPr wrap="square">
            <a:spAutoFit/>
          </a:bodyPr>
          <a:lstStyle/>
          <a:p>
            <a:pPr>
              <a:lnSpc>
                <a:spcPct val="115000"/>
              </a:lnSpc>
              <a:spcBef>
                <a:spcPts val="500"/>
              </a:spcBef>
              <a:spcAft>
                <a:spcPts val="1000"/>
              </a:spcAft>
            </a:pPr>
            <a:r>
              <a:rPr lang="en-AU" sz="1200" dirty="0">
                <a:effectLst/>
                <a:latin typeface="Arial" panose="020B0604020202020204" pitchFamily="34" charset="0"/>
                <a:ea typeface="Times New Roman" panose="02020603050405020304" pitchFamily="18" charset="0"/>
                <a:cs typeface="Arial" panose="020B0604020202020204" pitchFamily="34" charset="0"/>
              </a:rPr>
              <a:t>Source: National Soil Strategy DAWE 2021, </a:t>
            </a:r>
            <a:r>
              <a:rPr lang="en-AU" sz="1200" i="1" dirty="0">
                <a:effectLst/>
                <a:latin typeface="Arial" panose="020B0604020202020204" pitchFamily="34" charset="0"/>
                <a:ea typeface="Times New Roman" panose="02020603050405020304" pitchFamily="18" charset="0"/>
                <a:cs typeface="Arial" panose="020B0604020202020204" pitchFamily="34" charset="0"/>
              </a:rPr>
              <a:t>National Soil Strategy</a:t>
            </a:r>
            <a:r>
              <a:rPr lang="en-AU" sz="1200" dirty="0">
                <a:effectLst/>
                <a:latin typeface="Arial" panose="020B0604020202020204" pitchFamily="34" charset="0"/>
                <a:ea typeface="Times New Roman" panose="02020603050405020304" pitchFamily="18" charset="0"/>
                <a:cs typeface="Arial" panose="020B0604020202020204" pitchFamily="34" charset="0"/>
              </a:rPr>
              <a:t>, Department of Agriculture, Water and the Environment, Canberra, April. CC BY 4.0. ISBN 978-1-76003-395-8. </a:t>
            </a:r>
          </a:p>
        </p:txBody>
      </p:sp>
    </p:spTree>
    <p:extLst>
      <p:ext uri="{BB962C8B-B14F-4D97-AF65-F5344CB8AC3E}">
        <p14:creationId xmlns:p14="http://schemas.microsoft.com/office/powerpoint/2010/main" val="404279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CACC8-E589-C4BF-F0F3-A729C2B0EEDF}"/>
              </a:ext>
            </a:extLst>
          </p:cNvPr>
          <p:cNvSpPr>
            <a:spLocks noGrp="1"/>
          </p:cNvSpPr>
          <p:nvPr>
            <p:ph sz="half" idx="2"/>
          </p:nvPr>
        </p:nvSpPr>
        <p:spPr/>
        <p:txBody>
          <a:bodyPr/>
          <a:lstStyle/>
          <a:p>
            <a:endParaRPr lang="en-GB" dirty="0"/>
          </a:p>
          <a:p>
            <a:r>
              <a:rPr lang="en-AU" dirty="0"/>
              <a:t>What does the assessment of soil in different land use zones show?</a:t>
            </a:r>
          </a:p>
        </p:txBody>
      </p:sp>
      <p:sp>
        <p:nvSpPr>
          <p:cNvPr id="2" name="Title 1">
            <a:extLst>
              <a:ext uri="{FF2B5EF4-FFF2-40B4-BE49-F238E27FC236}">
                <a16:creationId xmlns:a16="http://schemas.microsoft.com/office/drawing/2014/main" id="{B2BE3609-07C5-5837-9823-18A18C8308CE}"/>
              </a:ext>
            </a:extLst>
          </p:cNvPr>
          <p:cNvSpPr>
            <a:spLocks noGrp="1"/>
          </p:cNvSpPr>
          <p:nvPr>
            <p:ph type="title"/>
          </p:nvPr>
        </p:nvSpPr>
        <p:spPr/>
        <p:txBody>
          <a:bodyPr>
            <a:normAutofit fontScale="90000"/>
          </a:bodyPr>
          <a:lstStyle/>
          <a:p>
            <a:r>
              <a:rPr lang="en-GB" dirty="0"/>
              <a:t>Intensive agriculture and land degradation in Australia</a:t>
            </a:r>
            <a:endParaRPr lang="en-AU" dirty="0"/>
          </a:p>
        </p:txBody>
      </p:sp>
      <p:sp>
        <p:nvSpPr>
          <p:cNvPr id="4" name="Subtitle 2">
            <a:extLst>
              <a:ext uri="{FF2B5EF4-FFF2-40B4-BE49-F238E27FC236}">
                <a16:creationId xmlns:a16="http://schemas.microsoft.com/office/drawing/2014/main" id="{24D66DCD-6CC1-1724-C69C-A56CB4118749}"/>
              </a:ext>
            </a:extLst>
          </p:cNvPr>
          <p:cNvSpPr txBox="1">
            <a:spLocks/>
          </p:cNvSpPr>
          <p:nvPr/>
        </p:nvSpPr>
        <p:spPr>
          <a:xfrm>
            <a:off x="6463317" y="2047912"/>
            <a:ext cx="5020168" cy="585870"/>
          </a:xfrm>
          <a:prstGeom prst="rect">
            <a:avLst/>
          </a:prstGeom>
          <a:solidFill>
            <a:schemeClr val="accent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hlinkClick r:id="rId2">
                  <a:extLst>
                    <a:ext uri="{A12FA001-AC4F-418D-AE19-62706E023703}">
                      <ahyp:hlinkClr xmlns:ahyp="http://schemas.microsoft.com/office/drawing/2018/hyperlinkcolor" val="tx"/>
                    </a:ext>
                  </a:extLst>
                </a:hlinkClick>
              </a:rPr>
              <a:t>Case Study: Vegetation cover as a national indicator of soil health and erosion riskexploring</a:t>
            </a:r>
            <a:endParaRPr lang="en-GB" sz="1800" dirty="0"/>
          </a:p>
        </p:txBody>
      </p:sp>
    </p:spTree>
    <p:extLst>
      <p:ext uri="{BB962C8B-B14F-4D97-AF65-F5344CB8AC3E}">
        <p14:creationId xmlns:p14="http://schemas.microsoft.com/office/powerpoint/2010/main" val="2667362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FF4C-A4C5-BC0A-E629-2F0E674DFA61}"/>
              </a:ext>
            </a:extLst>
          </p:cNvPr>
          <p:cNvSpPr>
            <a:spLocks noGrp="1"/>
          </p:cNvSpPr>
          <p:nvPr>
            <p:ph type="title"/>
          </p:nvPr>
        </p:nvSpPr>
        <p:spPr/>
        <p:txBody>
          <a:bodyPr/>
          <a:lstStyle/>
          <a:p>
            <a:r>
              <a:rPr lang="en-GB" dirty="0"/>
              <a:t>Land use and soil degradation</a:t>
            </a:r>
            <a:endParaRPr lang="en-AU" dirty="0"/>
          </a:p>
        </p:txBody>
      </p:sp>
      <p:sp>
        <p:nvSpPr>
          <p:cNvPr id="3" name="Content Placeholder 2">
            <a:extLst>
              <a:ext uri="{FF2B5EF4-FFF2-40B4-BE49-F238E27FC236}">
                <a16:creationId xmlns:a16="http://schemas.microsoft.com/office/drawing/2014/main" id="{5DA8E163-55EC-0FB8-69AF-D45DF52CA515}"/>
              </a:ext>
            </a:extLst>
          </p:cNvPr>
          <p:cNvSpPr>
            <a:spLocks noGrp="1"/>
          </p:cNvSpPr>
          <p:nvPr>
            <p:ph idx="1"/>
          </p:nvPr>
        </p:nvSpPr>
        <p:spPr/>
        <p:txBody>
          <a:bodyPr>
            <a:normAutofit/>
          </a:bodyPr>
          <a:lstStyle/>
          <a:p>
            <a:r>
              <a:rPr lang="en-AU" sz="18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According to the Australian government</a:t>
            </a:r>
            <a:r>
              <a:rPr lang="en-AU" sz="18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’s State of the Environment Report, s</a:t>
            </a:r>
            <a:r>
              <a:rPr lang="en-AU" sz="18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oils can be changed or degraded by various processes including: </a:t>
            </a:r>
          </a:p>
          <a:p>
            <a:pPr lvl="1">
              <a:buSzPts val="1000"/>
              <a:tabLst>
                <a:tab pos="725805" algn="l"/>
              </a:tabLst>
            </a:pPr>
            <a:r>
              <a:rPr lang="en-AU" sz="18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changes to native vegetation caused by fire, clearing, grazing, and cultivation, leading to salination and erosion</a:t>
            </a:r>
            <a:endParaRPr lang="en-AU" sz="18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lvl="1">
              <a:buSzPts val="1000"/>
              <a:tabLst>
                <a:tab pos="725805" algn="l"/>
              </a:tabLst>
            </a:pPr>
            <a:r>
              <a:rPr lang="en-AU" sz="18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intensive use of inputs such as artificial fertiliser, herbicides and pesticides</a:t>
            </a:r>
            <a:endParaRPr lang="en-AU" sz="18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lvl="1">
              <a:buSzPts val="1000"/>
              <a:tabLst>
                <a:tab pos="725805" algn="l"/>
              </a:tabLst>
            </a:pPr>
            <a:r>
              <a:rPr lang="en-AU" sz="18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intensive use of practices such as irrigation, tillage, heavy machinery – these can degrade soil through acidification, topsoil loss (erosion), nutrient imbalance, compaction, reduced biological activity and organic carbon loss</a:t>
            </a:r>
            <a:br>
              <a:rPr lang="en-AU" sz="18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b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500"/>
              </a:spcBef>
              <a:spcAft>
                <a:spcPts val="1000"/>
              </a:spcAft>
            </a:pPr>
            <a:r>
              <a:rPr lang="en-AU" sz="1800" dirty="0">
                <a:effectLst/>
                <a:latin typeface="Arial" panose="020B0604020202020204" pitchFamily="34" charset="0"/>
                <a:ea typeface="Times New Roman" panose="02020603050405020304" pitchFamily="18" charset="0"/>
                <a:cs typeface="Arial" panose="020B0604020202020204" pitchFamily="34" charset="0"/>
              </a:rPr>
              <a:t>In vulnerable dryland regions, human-induced soil degradation is an important contributing factor in desertification, defined as a persistent or irreversible reduction in the capacity of ecosystems to supply ecosystem services for decades </a:t>
            </a:r>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60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000F-7A83-933E-6049-B2E1D4F70ED9}"/>
              </a:ext>
            </a:extLst>
          </p:cNvPr>
          <p:cNvSpPr>
            <a:spLocks noGrp="1"/>
          </p:cNvSpPr>
          <p:nvPr>
            <p:ph type="title"/>
          </p:nvPr>
        </p:nvSpPr>
        <p:spPr/>
        <p:txBody>
          <a:bodyPr/>
          <a:lstStyle/>
          <a:p>
            <a:r>
              <a:rPr lang="en-GB" dirty="0"/>
              <a:t>How are farmers responding</a:t>
            </a:r>
            <a:endParaRPr lang="en-AU" dirty="0"/>
          </a:p>
        </p:txBody>
      </p:sp>
      <p:sp>
        <p:nvSpPr>
          <p:cNvPr id="3" name="Content Placeholder 2">
            <a:extLst>
              <a:ext uri="{FF2B5EF4-FFF2-40B4-BE49-F238E27FC236}">
                <a16:creationId xmlns:a16="http://schemas.microsoft.com/office/drawing/2014/main" id="{FCE88F26-1098-3F88-9CC9-0D11102810A6}"/>
              </a:ext>
            </a:extLst>
          </p:cNvPr>
          <p:cNvSpPr>
            <a:spLocks noGrp="1"/>
          </p:cNvSpPr>
          <p:nvPr>
            <p:ph idx="1"/>
          </p:nvPr>
        </p:nvSpPr>
        <p:spPr/>
        <p:txBody>
          <a:bodyPr vert="horz" lIns="91440" tIns="45720" rIns="91440" bIns="45720" rtlCol="0" anchor="t">
            <a:normAutofit/>
          </a:bodyPr>
          <a:lstStyle/>
          <a:p>
            <a:pPr marL="228600"/>
            <a:r>
              <a:rPr lang="en-AU" sz="1800" dirty="0">
                <a:solidFill>
                  <a:srgbClr val="000000"/>
                </a:solidFill>
                <a:effectLst/>
                <a:highlight>
                  <a:srgbClr val="FFFFFF"/>
                </a:highlight>
                <a:latin typeface="Arial"/>
                <a:ea typeface="Times New Roman" panose="02020603050405020304" pitchFamily="18" charset="0"/>
                <a:cs typeface="Arial"/>
              </a:rPr>
              <a:t>Australian farmers are moving away from practices that degrade soils and adopting practices that help to restore soil health. </a:t>
            </a:r>
            <a:endParaRPr lang="en-AU" sz="1800" i="1" dirty="0">
              <a:solidFill>
                <a:srgbClr val="000000"/>
              </a:solidFill>
              <a:highlight>
                <a:srgbClr val="FFFFFF"/>
              </a:highlight>
              <a:latin typeface="Arial"/>
              <a:ea typeface="Times New Roman" panose="02020603050405020304" pitchFamily="18" charset="0"/>
              <a:cs typeface="Arial"/>
            </a:endParaRPr>
          </a:p>
          <a:p>
            <a:pPr marL="228600"/>
            <a:r>
              <a:rPr lang="en-AU" sz="1800" i="1" dirty="0">
                <a:solidFill>
                  <a:srgbClr val="000000"/>
                </a:solidFill>
                <a:effectLst/>
                <a:highlight>
                  <a:srgbClr val="FFFFFF"/>
                </a:highlight>
                <a:latin typeface="Arial"/>
                <a:ea typeface="Times New Roman" panose="02020603050405020304" pitchFamily="18" charset="0"/>
                <a:cs typeface="Arial"/>
              </a:rPr>
              <a:t>Agriculture accounts for over half of Australia’s land use so the sustainable management of this land is an important issue for both farm businesses and the general public. There are many sustainable land practices that have become standard for Australian farmers. For example:</a:t>
            </a:r>
            <a:endParaRPr lang="en-AU" sz="1800" dirty="0">
              <a:effectLst/>
              <a:highlight>
                <a:srgbClr val="FFFFFF"/>
              </a:highlight>
              <a:latin typeface="Arial"/>
              <a:ea typeface="Times New Roman" panose="02020603050405020304" pitchFamily="18" charset="0"/>
              <a:cs typeface="Arial"/>
            </a:endParaRPr>
          </a:p>
          <a:p>
            <a:pPr marL="800100" lvl="1" indent="-342900">
              <a:lnSpc>
                <a:spcPct val="115000"/>
              </a:lnSpc>
              <a:spcBef>
                <a:spcPts val="500"/>
              </a:spcBef>
              <a:spcAft>
                <a:spcPts val="1000"/>
              </a:spcAft>
              <a:buSzPts val="1000"/>
              <a:buFont typeface="Symbol" panose="05050102010706020507" pitchFamily="18" charset="2"/>
              <a:buChar char=""/>
              <a:tabLst>
                <a:tab pos="685800" algn="l"/>
              </a:tabLst>
            </a:pPr>
            <a:r>
              <a:rPr lang="en-AU" sz="1800" i="1"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many broadacre cropping farms retain stubble (85% of farms), minimise tillage (68% of farms) and optimise the use of (and reduce reliance on) pesticides or fertiliser (65% of farms)</a:t>
            </a:r>
            <a:endParaRPr lang="en-AU" sz="18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ct val="115000"/>
              </a:lnSpc>
              <a:spcBef>
                <a:spcPts val="500"/>
              </a:spcBef>
              <a:spcAft>
                <a:spcPts val="1000"/>
              </a:spcAft>
              <a:buSzPts val="1000"/>
              <a:buFont typeface="Symbol" panose="05050102010706020507" pitchFamily="18" charset="2"/>
              <a:buChar char=""/>
              <a:tabLst>
                <a:tab pos="685800" algn="l"/>
              </a:tabLst>
            </a:pPr>
            <a:r>
              <a:rPr lang="en-AU" sz="1800" i="1"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many livestock farms are using a variety of grazing management systems such as cell, trip or rotational grazing (61% of farms) and setting a long-term groundcover requirement (61% of farms).</a:t>
            </a:r>
            <a:endParaRPr lang="en-AU" sz="18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spcBef>
                <a:spcPts val="500"/>
              </a:spcBef>
              <a:spcAft>
                <a:spcPts val="1000"/>
              </a:spcAft>
              <a:buNone/>
            </a:pPr>
            <a:r>
              <a:rPr lang="en-AU" sz="1000" dirty="0">
                <a:effectLst/>
                <a:latin typeface="Arial" panose="020B0604020202020204" pitchFamily="34" charset="0"/>
                <a:ea typeface="Times New Roman" panose="02020603050405020304" pitchFamily="18" charset="0"/>
                <a:cs typeface="Arial" panose="020B0604020202020204" pitchFamily="34" charset="0"/>
              </a:rPr>
              <a:t>(Source https://www.agriculture.gov.au/abares/products/insights/snapshot-of-australian-agriculture)</a:t>
            </a:r>
          </a:p>
          <a:p>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10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8814EA-EFDF-4C65-E499-DDA2847E0F8D}"/>
              </a:ext>
            </a:extLst>
          </p:cNvPr>
          <p:cNvPicPr>
            <a:picLocks noChangeAspect="1"/>
          </p:cNvPicPr>
          <p:nvPr/>
        </p:nvPicPr>
        <p:blipFill rotWithShape="1">
          <a:blip r:embed="rId2">
            <a:extLst>
              <a:ext uri="{28A0092B-C50C-407E-A947-70E740481C1C}">
                <a14:useLocalDpi xmlns:a14="http://schemas.microsoft.com/office/drawing/2010/main" val="0"/>
              </a:ext>
            </a:extLst>
          </a:blip>
          <a:srcRect t="20547" b="3118"/>
          <a:stretch/>
        </p:blipFill>
        <p:spPr bwMode="auto">
          <a:xfrm>
            <a:off x="6457747" y="376176"/>
            <a:ext cx="5220808" cy="5658091"/>
          </a:xfrm>
          <a:prstGeom prst="rect">
            <a:avLst/>
          </a:prstGeom>
          <a:noFill/>
          <a:ln>
            <a:noFill/>
          </a:ln>
        </p:spPr>
      </p:pic>
      <p:sp>
        <p:nvSpPr>
          <p:cNvPr id="3" name="Title 2">
            <a:extLst>
              <a:ext uri="{FF2B5EF4-FFF2-40B4-BE49-F238E27FC236}">
                <a16:creationId xmlns:a16="http://schemas.microsoft.com/office/drawing/2014/main" id="{E14E177E-3E08-F139-42C4-65DDC76A572A}"/>
              </a:ext>
            </a:extLst>
          </p:cNvPr>
          <p:cNvSpPr>
            <a:spLocks noGrp="1"/>
          </p:cNvSpPr>
          <p:nvPr>
            <p:ph type="title"/>
          </p:nvPr>
        </p:nvSpPr>
        <p:spPr/>
        <p:txBody>
          <a:bodyPr/>
          <a:lstStyle/>
          <a:p>
            <a:r>
              <a:rPr lang="en-AU" dirty="0"/>
              <a:t>The sustainable land management toolkit</a:t>
            </a:r>
          </a:p>
        </p:txBody>
      </p:sp>
    </p:spTree>
    <p:extLst>
      <p:ext uri="{BB962C8B-B14F-4D97-AF65-F5344CB8AC3E}">
        <p14:creationId xmlns:p14="http://schemas.microsoft.com/office/powerpoint/2010/main" val="1814703498"/>
      </p:ext>
    </p:extLst>
  </p:cSld>
  <p:clrMapOvr>
    <a:masterClrMapping/>
  </p:clrMapOvr>
</p:sld>
</file>

<file path=ppt/theme/theme1.xml><?xml version="1.0" encoding="utf-8"?>
<a:theme xmlns:a="http://schemas.openxmlformats.org/drawingml/2006/main" name="Office Theme">
  <a:themeElements>
    <a:clrScheme name="Charles Sturt Project">
      <a:dk1>
        <a:srgbClr val="222222"/>
      </a:dk1>
      <a:lt1>
        <a:srgbClr val="FFFFFF"/>
      </a:lt1>
      <a:dk2>
        <a:srgbClr val="222222"/>
      </a:dk2>
      <a:lt2>
        <a:srgbClr val="C7B8A0"/>
      </a:lt2>
      <a:accent1>
        <a:srgbClr val="222844"/>
      </a:accent1>
      <a:accent2>
        <a:srgbClr val="567DC3"/>
      </a:accent2>
      <a:accent3>
        <a:srgbClr val="0E3A32"/>
      </a:accent3>
      <a:accent4>
        <a:srgbClr val="519674"/>
      </a:accent4>
      <a:accent5>
        <a:srgbClr val="222844"/>
      </a:accent5>
      <a:accent6>
        <a:srgbClr val="567DC3"/>
      </a:accent6>
      <a:hlink>
        <a:srgbClr val="0E3A32"/>
      </a:hlink>
      <a:folHlink>
        <a:srgbClr val="51967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TotalTime>
  <Words>1002</Words>
  <Application>Microsoft Office PowerPoint</Application>
  <PresentationFormat>Widescreen</PresentationFormat>
  <Paragraphs>73</Paragraphs>
  <Slides>15</Slides>
  <Notes>1</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Section Three</vt:lpstr>
      <vt:lpstr>Soil, agriculture, and land degradation</vt:lpstr>
      <vt:lpstr>What is arable land?</vt:lpstr>
      <vt:lpstr>Arable land in an apple</vt:lpstr>
      <vt:lpstr>Arable land in Australia</vt:lpstr>
      <vt:lpstr>Intensive agriculture and land degradation in Australia</vt:lpstr>
      <vt:lpstr>Land use and soil degradation</vt:lpstr>
      <vt:lpstr>How are farmers responding</vt:lpstr>
      <vt:lpstr>The sustainable land management toolkit</vt:lpstr>
      <vt:lpstr>The outcomes of soil stewardship</vt:lpstr>
      <vt:lpstr>Key Takeaway</vt:lpstr>
      <vt:lpstr>Class activity</vt:lpstr>
      <vt:lpstr>Agricultural practices,  wind erosion and dust storms</vt:lpstr>
      <vt:lpstr>Biomes, land use and dust storms</vt:lpstr>
      <vt:lpstr>Class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Mckenzie</dc:creator>
  <cp:lastModifiedBy>Kirsty Mckenzie</cp:lastModifiedBy>
  <cp:revision>28</cp:revision>
  <dcterms:created xsi:type="dcterms:W3CDTF">2024-06-18T01:11:15Z</dcterms:created>
  <dcterms:modified xsi:type="dcterms:W3CDTF">2025-10-10T21:29:00Z</dcterms:modified>
</cp:coreProperties>
</file>