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notesMasterIdLst>
    <p:notesMasterId r:id="rId22"/>
  </p:notesMasterIdLst>
  <p:handoutMasterIdLst>
    <p:handoutMasterId r:id="rId23"/>
  </p:handoutMasterIdLst>
  <p:sldIdLst>
    <p:sldId id="256" r:id="rId2"/>
    <p:sldId id="268" r:id="rId3"/>
    <p:sldId id="279" r:id="rId4"/>
    <p:sldId id="332" r:id="rId5"/>
    <p:sldId id="269" r:id="rId6"/>
    <p:sldId id="330" r:id="rId7"/>
    <p:sldId id="319" r:id="rId8"/>
    <p:sldId id="329" r:id="rId9"/>
    <p:sldId id="334" r:id="rId10"/>
    <p:sldId id="278" r:id="rId11"/>
    <p:sldId id="320" r:id="rId12"/>
    <p:sldId id="270" r:id="rId13"/>
    <p:sldId id="309" r:id="rId14"/>
    <p:sldId id="331" r:id="rId15"/>
    <p:sldId id="311" r:id="rId16"/>
    <p:sldId id="315" r:id="rId17"/>
    <p:sldId id="271" r:id="rId18"/>
    <p:sldId id="267" r:id="rId19"/>
    <p:sldId id="333" r:id="rId20"/>
    <p:sldId id="273" r:id="rId2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3" d="2"/>
        <a:sy n="3" d="2"/>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EBE15F-38FB-4EB9-979D-1B7E5AB50682}"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765A32E6-8BF9-4854-92C2-CE49B22DE197}">
      <dgm:prSet/>
      <dgm:spPr/>
      <dgm:t>
        <a:bodyPr/>
        <a:lstStyle/>
        <a:p>
          <a:r>
            <a:rPr lang="en-AU" b="0" i="0" baseline="0" dirty="0">
              <a:latin typeface="Times New Roman" panose="02020603050405020304" pitchFamily="18" charset="0"/>
              <a:cs typeface="Times New Roman" panose="02020603050405020304" pitchFamily="18" charset="0"/>
            </a:rPr>
            <a:t>As members of the Charles Sturt community we acknowledge the words of the Wiradjuri people, on whose land our university was founded, and share their aspiration of </a:t>
          </a:r>
          <a:r>
            <a:rPr lang="en-AU" b="0" i="0" baseline="0" dirty="0" err="1">
              <a:latin typeface="Times New Roman" panose="02020603050405020304" pitchFamily="18" charset="0"/>
              <a:cs typeface="Times New Roman" panose="02020603050405020304" pitchFamily="18" charset="0"/>
            </a:rPr>
            <a:t>Yindyamarra</a:t>
          </a:r>
          <a:r>
            <a:rPr lang="en-AU" b="0" i="0" baseline="0" dirty="0">
              <a:latin typeface="Times New Roman" panose="02020603050405020304" pitchFamily="18" charset="0"/>
              <a:cs typeface="Times New Roman" panose="02020603050405020304" pitchFamily="18" charset="0"/>
            </a:rPr>
            <a:t> </a:t>
          </a:r>
          <a:r>
            <a:rPr lang="en-AU" b="0" i="0" baseline="0" dirty="0" err="1">
              <a:latin typeface="Times New Roman" panose="02020603050405020304" pitchFamily="18" charset="0"/>
              <a:cs typeface="Times New Roman" panose="02020603050405020304" pitchFamily="18" charset="0"/>
            </a:rPr>
            <a:t>Winhanga-nha</a:t>
          </a:r>
          <a:r>
            <a:rPr lang="en-AU" b="0" i="0" baseline="0" dirty="0">
              <a:latin typeface="Times New Roman" panose="02020603050405020304" pitchFamily="18" charset="0"/>
              <a:cs typeface="Times New Roman" panose="02020603050405020304" pitchFamily="18" charset="0"/>
            </a:rPr>
            <a:t>, the aim for us all to learn the wisdom of respectfully living well, in a land worth living in. </a:t>
          </a:r>
          <a:endParaRPr lang="en-US" dirty="0">
            <a:latin typeface="Times New Roman" panose="02020603050405020304" pitchFamily="18" charset="0"/>
            <a:cs typeface="Times New Roman" panose="02020603050405020304" pitchFamily="18" charset="0"/>
          </a:endParaRPr>
        </a:p>
      </dgm:t>
    </dgm:pt>
    <dgm:pt modelId="{2C622359-6351-4E27-BF53-2E1EB48B2D78}" type="parTrans" cxnId="{F73A8242-B10B-422D-8E73-178FFE733EAD}">
      <dgm:prSet/>
      <dgm:spPr/>
      <dgm:t>
        <a:bodyPr/>
        <a:lstStyle/>
        <a:p>
          <a:endParaRPr lang="en-US"/>
        </a:p>
      </dgm:t>
    </dgm:pt>
    <dgm:pt modelId="{AE7CAD76-7553-4E8D-B6BF-D06D60DFBE6B}" type="sibTrans" cxnId="{F73A8242-B10B-422D-8E73-178FFE733EAD}">
      <dgm:prSet/>
      <dgm:spPr/>
      <dgm:t>
        <a:bodyPr/>
        <a:lstStyle/>
        <a:p>
          <a:endParaRPr lang="en-US"/>
        </a:p>
      </dgm:t>
    </dgm:pt>
    <dgm:pt modelId="{0AD5C84C-8C62-4EE8-B025-3F90BA16AC20}">
      <dgm:prSet/>
      <dgm:spPr/>
      <dgm:t>
        <a:bodyPr/>
        <a:lstStyle/>
        <a:p>
          <a:r>
            <a:rPr lang="en-AU" b="0" i="0" baseline="0" dirty="0">
              <a:latin typeface="Times New Roman" panose="02020603050405020304" pitchFamily="18" charset="0"/>
              <a:cs typeface="Times New Roman" panose="02020603050405020304" pitchFamily="18" charset="0"/>
            </a:rPr>
            <a:t>We pay our respect to the traditional custodians of the lands on which Charles Sturt campuses are located, the Wiradjuri, </a:t>
          </a:r>
          <a:r>
            <a:rPr lang="en-AU" b="0" i="0" baseline="0" dirty="0" err="1">
              <a:latin typeface="Times New Roman" panose="02020603050405020304" pitchFamily="18" charset="0"/>
              <a:cs typeface="Times New Roman" panose="02020603050405020304" pitchFamily="18" charset="0"/>
            </a:rPr>
            <a:t>Ngunawal</a:t>
          </a:r>
          <a:r>
            <a:rPr lang="en-AU" b="0" i="0" baseline="0" dirty="0">
              <a:latin typeface="Times New Roman" panose="02020603050405020304" pitchFamily="18" charset="0"/>
              <a:cs typeface="Times New Roman" panose="02020603050405020304" pitchFamily="18" charset="0"/>
            </a:rPr>
            <a:t>, </a:t>
          </a:r>
          <a:r>
            <a:rPr lang="en-AU" b="0" i="0" baseline="0" dirty="0" err="1">
              <a:latin typeface="Times New Roman" panose="02020603050405020304" pitchFamily="18" charset="0"/>
              <a:cs typeface="Times New Roman" panose="02020603050405020304" pitchFamily="18" charset="0"/>
            </a:rPr>
            <a:t>Gudungarra</a:t>
          </a:r>
          <a:r>
            <a:rPr lang="en-AU" b="0" i="0" baseline="0" dirty="0">
              <a:latin typeface="Times New Roman" panose="02020603050405020304" pitchFamily="18" charset="0"/>
              <a:cs typeface="Times New Roman" panose="02020603050405020304" pitchFamily="18" charset="0"/>
            </a:rPr>
            <a:t> and </a:t>
          </a:r>
          <a:r>
            <a:rPr lang="en-AU" b="0" i="0" baseline="0" dirty="0" err="1">
              <a:latin typeface="Times New Roman" panose="02020603050405020304" pitchFamily="18" charset="0"/>
              <a:cs typeface="Times New Roman" panose="02020603050405020304" pitchFamily="18" charset="0"/>
            </a:rPr>
            <a:t>Biripai</a:t>
          </a:r>
          <a:r>
            <a:rPr lang="en-AU" b="0" i="0" baseline="0" dirty="0">
              <a:latin typeface="Times New Roman" panose="02020603050405020304" pitchFamily="18" charset="0"/>
              <a:cs typeface="Times New Roman" panose="02020603050405020304" pitchFamily="18" charset="0"/>
            </a:rPr>
            <a:t> people of Australia and pay respects to their elders, past, present and emerging.</a:t>
          </a:r>
          <a:endParaRPr lang="en-US" dirty="0">
            <a:latin typeface="Times New Roman" panose="02020603050405020304" pitchFamily="18" charset="0"/>
            <a:cs typeface="Times New Roman" panose="02020603050405020304" pitchFamily="18" charset="0"/>
          </a:endParaRPr>
        </a:p>
      </dgm:t>
    </dgm:pt>
    <dgm:pt modelId="{6F38CF2C-B05D-4479-98D0-1214B34346FC}" type="parTrans" cxnId="{2DA29BBE-6195-465A-8084-97A4E9D1D516}">
      <dgm:prSet/>
      <dgm:spPr/>
      <dgm:t>
        <a:bodyPr/>
        <a:lstStyle/>
        <a:p>
          <a:endParaRPr lang="en-US"/>
        </a:p>
      </dgm:t>
    </dgm:pt>
    <dgm:pt modelId="{479EF568-E18B-4486-93CB-BE78C819073D}" type="sibTrans" cxnId="{2DA29BBE-6195-465A-8084-97A4E9D1D516}">
      <dgm:prSet/>
      <dgm:spPr/>
      <dgm:t>
        <a:bodyPr/>
        <a:lstStyle/>
        <a:p>
          <a:endParaRPr lang="en-US"/>
        </a:p>
      </dgm:t>
    </dgm:pt>
    <dgm:pt modelId="{BDE143A2-8035-4DBE-92B7-D0AF557D6E68}" type="pres">
      <dgm:prSet presAssocID="{50EBE15F-38FB-4EB9-979D-1B7E5AB50682}" presName="hierChild1" presStyleCnt="0">
        <dgm:presLayoutVars>
          <dgm:chPref val="1"/>
          <dgm:dir/>
          <dgm:animOne val="branch"/>
          <dgm:animLvl val="lvl"/>
          <dgm:resizeHandles/>
        </dgm:presLayoutVars>
      </dgm:prSet>
      <dgm:spPr/>
    </dgm:pt>
    <dgm:pt modelId="{46A357E1-235B-44EF-9F82-02329CE3C736}" type="pres">
      <dgm:prSet presAssocID="{765A32E6-8BF9-4854-92C2-CE49B22DE197}" presName="hierRoot1" presStyleCnt="0"/>
      <dgm:spPr/>
    </dgm:pt>
    <dgm:pt modelId="{05D0E634-001D-4F74-8EEB-217224F9040A}" type="pres">
      <dgm:prSet presAssocID="{765A32E6-8BF9-4854-92C2-CE49B22DE197}" presName="composite" presStyleCnt="0"/>
      <dgm:spPr/>
    </dgm:pt>
    <dgm:pt modelId="{48852D00-8812-40D7-83CA-3CA64251BA12}" type="pres">
      <dgm:prSet presAssocID="{765A32E6-8BF9-4854-92C2-CE49B22DE197}" presName="background" presStyleLbl="node0" presStyleIdx="0" presStyleCnt="2"/>
      <dgm:spPr/>
    </dgm:pt>
    <dgm:pt modelId="{182429E6-9D86-4FC3-9069-5063A18D1736}" type="pres">
      <dgm:prSet presAssocID="{765A32E6-8BF9-4854-92C2-CE49B22DE197}" presName="text" presStyleLbl="fgAcc0" presStyleIdx="0" presStyleCnt="2">
        <dgm:presLayoutVars>
          <dgm:chPref val="3"/>
        </dgm:presLayoutVars>
      </dgm:prSet>
      <dgm:spPr/>
    </dgm:pt>
    <dgm:pt modelId="{3AD943FA-7D89-4BB7-887E-4FDBFBB55AFB}" type="pres">
      <dgm:prSet presAssocID="{765A32E6-8BF9-4854-92C2-CE49B22DE197}" presName="hierChild2" presStyleCnt="0"/>
      <dgm:spPr/>
    </dgm:pt>
    <dgm:pt modelId="{1C09E13E-FC42-4BA3-A66E-14552B98296B}" type="pres">
      <dgm:prSet presAssocID="{0AD5C84C-8C62-4EE8-B025-3F90BA16AC20}" presName="hierRoot1" presStyleCnt="0"/>
      <dgm:spPr/>
    </dgm:pt>
    <dgm:pt modelId="{8D1B2795-6AEC-4AAF-BBA4-3C8595BE5C06}" type="pres">
      <dgm:prSet presAssocID="{0AD5C84C-8C62-4EE8-B025-3F90BA16AC20}" presName="composite" presStyleCnt="0"/>
      <dgm:spPr/>
    </dgm:pt>
    <dgm:pt modelId="{047ED954-D93D-4789-9878-78DA0704F192}" type="pres">
      <dgm:prSet presAssocID="{0AD5C84C-8C62-4EE8-B025-3F90BA16AC20}" presName="background" presStyleLbl="node0" presStyleIdx="1" presStyleCnt="2"/>
      <dgm:spPr/>
    </dgm:pt>
    <dgm:pt modelId="{265F2D62-30C3-438C-8710-5A6C3CBAADD2}" type="pres">
      <dgm:prSet presAssocID="{0AD5C84C-8C62-4EE8-B025-3F90BA16AC20}" presName="text" presStyleLbl="fgAcc0" presStyleIdx="1" presStyleCnt="2">
        <dgm:presLayoutVars>
          <dgm:chPref val="3"/>
        </dgm:presLayoutVars>
      </dgm:prSet>
      <dgm:spPr/>
    </dgm:pt>
    <dgm:pt modelId="{D43C0AA6-1195-4E0E-9B0B-E7DE2C145734}" type="pres">
      <dgm:prSet presAssocID="{0AD5C84C-8C62-4EE8-B025-3F90BA16AC20}" presName="hierChild2" presStyleCnt="0"/>
      <dgm:spPr/>
    </dgm:pt>
  </dgm:ptLst>
  <dgm:cxnLst>
    <dgm:cxn modelId="{DB966E1C-EADD-41BD-B14F-CB5A012BAAE4}" type="presOf" srcId="{765A32E6-8BF9-4854-92C2-CE49B22DE197}" destId="{182429E6-9D86-4FC3-9069-5063A18D1736}" srcOrd="0" destOrd="0" presId="urn:microsoft.com/office/officeart/2005/8/layout/hierarchy1"/>
    <dgm:cxn modelId="{572E801F-55D7-4503-BDF4-91385D39B321}" type="presOf" srcId="{0AD5C84C-8C62-4EE8-B025-3F90BA16AC20}" destId="{265F2D62-30C3-438C-8710-5A6C3CBAADD2}" srcOrd="0" destOrd="0" presId="urn:microsoft.com/office/officeart/2005/8/layout/hierarchy1"/>
    <dgm:cxn modelId="{BB40CF5F-2939-4C84-8FA1-D7D9E32DEEEE}" type="presOf" srcId="{50EBE15F-38FB-4EB9-979D-1B7E5AB50682}" destId="{BDE143A2-8035-4DBE-92B7-D0AF557D6E68}" srcOrd="0" destOrd="0" presId="urn:microsoft.com/office/officeart/2005/8/layout/hierarchy1"/>
    <dgm:cxn modelId="{F73A8242-B10B-422D-8E73-178FFE733EAD}" srcId="{50EBE15F-38FB-4EB9-979D-1B7E5AB50682}" destId="{765A32E6-8BF9-4854-92C2-CE49B22DE197}" srcOrd="0" destOrd="0" parTransId="{2C622359-6351-4E27-BF53-2E1EB48B2D78}" sibTransId="{AE7CAD76-7553-4E8D-B6BF-D06D60DFBE6B}"/>
    <dgm:cxn modelId="{2DA29BBE-6195-465A-8084-97A4E9D1D516}" srcId="{50EBE15F-38FB-4EB9-979D-1B7E5AB50682}" destId="{0AD5C84C-8C62-4EE8-B025-3F90BA16AC20}" srcOrd="1" destOrd="0" parTransId="{6F38CF2C-B05D-4479-98D0-1214B34346FC}" sibTransId="{479EF568-E18B-4486-93CB-BE78C819073D}"/>
    <dgm:cxn modelId="{63D08EF7-14F9-4769-877D-B7662B9F9308}" type="presParOf" srcId="{BDE143A2-8035-4DBE-92B7-D0AF557D6E68}" destId="{46A357E1-235B-44EF-9F82-02329CE3C736}" srcOrd="0" destOrd="0" presId="urn:microsoft.com/office/officeart/2005/8/layout/hierarchy1"/>
    <dgm:cxn modelId="{D8A28C2E-A28B-4AAC-805A-077BD57D4114}" type="presParOf" srcId="{46A357E1-235B-44EF-9F82-02329CE3C736}" destId="{05D0E634-001D-4F74-8EEB-217224F9040A}" srcOrd="0" destOrd="0" presId="urn:microsoft.com/office/officeart/2005/8/layout/hierarchy1"/>
    <dgm:cxn modelId="{059901DE-C29E-44DF-9080-0D014CBA469B}" type="presParOf" srcId="{05D0E634-001D-4F74-8EEB-217224F9040A}" destId="{48852D00-8812-40D7-83CA-3CA64251BA12}" srcOrd="0" destOrd="0" presId="urn:microsoft.com/office/officeart/2005/8/layout/hierarchy1"/>
    <dgm:cxn modelId="{9681FFC2-58C5-4598-A2F0-58CF363197C6}" type="presParOf" srcId="{05D0E634-001D-4F74-8EEB-217224F9040A}" destId="{182429E6-9D86-4FC3-9069-5063A18D1736}" srcOrd="1" destOrd="0" presId="urn:microsoft.com/office/officeart/2005/8/layout/hierarchy1"/>
    <dgm:cxn modelId="{7A9E9A99-CAAB-4CDD-A044-EF52D611E372}" type="presParOf" srcId="{46A357E1-235B-44EF-9F82-02329CE3C736}" destId="{3AD943FA-7D89-4BB7-887E-4FDBFBB55AFB}" srcOrd="1" destOrd="0" presId="urn:microsoft.com/office/officeart/2005/8/layout/hierarchy1"/>
    <dgm:cxn modelId="{7D318444-67AD-4989-9B71-3C22DE92EAF2}" type="presParOf" srcId="{BDE143A2-8035-4DBE-92B7-D0AF557D6E68}" destId="{1C09E13E-FC42-4BA3-A66E-14552B98296B}" srcOrd="1" destOrd="0" presId="urn:microsoft.com/office/officeart/2005/8/layout/hierarchy1"/>
    <dgm:cxn modelId="{AB3960E5-68C7-4BA8-9C6B-5BC1D959436C}" type="presParOf" srcId="{1C09E13E-FC42-4BA3-A66E-14552B98296B}" destId="{8D1B2795-6AEC-4AAF-BBA4-3C8595BE5C06}" srcOrd="0" destOrd="0" presId="urn:microsoft.com/office/officeart/2005/8/layout/hierarchy1"/>
    <dgm:cxn modelId="{50760978-9E5B-49C5-A694-D05607C557CE}" type="presParOf" srcId="{8D1B2795-6AEC-4AAF-BBA4-3C8595BE5C06}" destId="{047ED954-D93D-4789-9878-78DA0704F192}" srcOrd="0" destOrd="0" presId="urn:microsoft.com/office/officeart/2005/8/layout/hierarchy1"/>
    <dgm:cxn modelId="{EC040C79-EBBC-49D9-A80B-67CC7411CBBB}" type="presParOf" srcId="{8D1B2795-6AEC-4AAF-BBA4-3C8595BE5C06}" destId="{265F2D62-30C3-438C-8710-5A6C3CBAADD2}" srcOrd="1" destOrd="0" presId="urn:microsoft.com/office/officeart/2005/8/layout/hierarchy1"/>
    <dgm:cxn modelId="{154F0137-D0FA-4311-BA9C-CF5273CAD081}" type="presParOf" srcId="{1C09E13E-FC42-4BA3-A66E-14552B98296B}" destId="{D43C0AA6-1195-4E0E-9B0B-E7DE2C14573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852D00-8812-40D7-83CA-3CA64251BA12}">
      <dsp:nvSpPr>
        <dsp:cNvPr id="0" name=""/>
        <dsp:cNvSpPr/>
      </dsp:nvSpPr>
      <dsp:spPr>
        <a:xfrm>
          <a:off x="1333" y="3626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2429E6-9D86-4FC3-9069-5063A18D1736}">
      <dsp:nvSpPr>
        <dsp:cNvPr id="0" name=""/>
        <dsp:cNvSpPr/>
      </dsp:nvSpPr>
      <dsp:spPr>
        <a:xfrm>
          <a:off x="521579" y="8569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AU" sz="2200" b="0" i="0" kern="1200" baseline="0" dirty="0">
              <a:latin typeface="Times New Roman" panose="02020603050405020304" pitchFamily="18" charset="0"/>
              <a:cs typeface="Times New Roman" panose="02020603050405020304" pitchFamily="18" charset="0"/>
            </a:rPr>
            <a:t>As members of the Charles Sturt community we acknowledge the words of the Wiradjuri people, on whose land our university was founded, and share their aspiration of </a:t>
          </a:r>
          <a:r>
            <a:rPr lang="en-AU" sz="2200" b="0" i="0" kern="1200" baseline="0" dirty="0" err="1">
              <a:latin typeface="Times New Roman" panose="02020603050405020304" pitchFamily="18" charset="0"/>
              <a:cs typeface="Times New Roman" panose="02020603050405020304" pitchFamily="18" charset="0"/>
            </a:rPr>
            <a:t>Yindyamarra</a:t>
          </a:r>
          <a:r>
            <a:rPr lang="en-AU" sz="2200" b="0" i="0" kern="1200" baseline="0" dirty="0">
              <a:latin typeface="Times New Roman" panose="02020603050405020304" pitchFamily="18" charset="0"/>
              <a:cs typeface="Times New Roman" panose="02020603050405020304" pitchFamily="18" charset="0"/>
            </a:rPr>
            <a:t> </a:t>
          </a:r>
          <a:r>
            <a:rPr lang="en-AU" sz="2200" b="0" i="0" kern="1200" baseline="0" dirty="0" err="1">
              <a:latin typeface="Times New Roman" panose="02020603050405020304" pitchFamily="18" charset="0"/>
              <a:cs typeface="Times New Roman" panose="02020603050405020304" pitchFamily="18" charset="0"/>
            </a:rPr>
            <a:t>Winhanga-nha</a:t>
          </a:r>
          <a:r>
            <a:rPr lang="en-AU" sz="2200" b="0" i="0" kern="1200" baseline="0" dirty="0">
              <a:latin typeface="Times New Roman" panose="02020603050405020304" pitchFamily="18" charset="0"/>
              <a:cs typeface="Times New Roman" panose="02020603050405020304" pitchFamily="18" charset="0"/>
            </a:rPr>
            <a:t>, the aim for us all to learn the wisdom of respectfully living well, in a land worth living in. </a:t>
          </a:r>
          <a:endParaRPr lang="en-US" sz="2200" kern="1200" dirty="0">
            <a:latin typeface="Times New Roman" panose="02020603050405020304" pitchFamily="18" charset="0"/>
            <a:cs typeface="Times New Roman" panose="02020603050405020304" pitchFamily="18" charset="0"/>
          </a:endParaRPr>
        </a:p>
      </dsp:txBody>
      <dsp:txXfrm>
        <a:off x="608661" y="943998"/>
        <a:ext cx="4508047" cy="2799040"/>
      </dsp:txXfrm>
    </dsp:sp>
    <dsp:sp modelId="{047ED954-D93D-4789-9878-78DA0704F192}">
      <dsp:nvSpPr>
        <dsp:cNvPr id="0" name=""/>
        <dsp:cNvSpPr/>
      </dsp:nvSpPr>
      <dsp:spPr>
        <a:xfrm>
          <a:off x="5724037" y="3626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5F2D62-30C3-438C-8710-5A6C3CBAADD2}">
      <dsp:nvSpPr>
        <dsp:cNvPr id="0" name=""/>
        <dsp:cNvSpPr/>
      </dsp:nvSpPr>
      <dsp:spPr>
        <a:xfrm>
          <a:off x="6244283" y="8569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AU" sz="2200" b="0" i="0" kern="1200" baseline="0" dirty="0">
              <a:latin typeface="Times New Roman" panose="02020603050405020304" pitchFamily="18" charset="0"/>
              <a:cs typeface="Times New Roman" panose="02020603050405020304" pitchFamily="18" charset="0"/>
            </a:rPr>
            <a:t>We pay our respect to the traditional custodians of the lands on which Charles Sturt campuses are located, the Wiradjuri, </a:t>
          </a:r>
          <a:r>
            <a:rPr lang="en-AU" sz="2200" b="0" i="0" kern="1200" baseline="0" dirty="0" err="1">
              <a:latin typeface="Times New Roman" panose="02020603050405020304" pitchFamily="18" charset="0"/>
              <a:cs typeface="Times New Roman" panose="02020603050405020304" pitchFamily="18" charset="0"/>
            </a:rPr>
            <a:t>Ngunawal</a:t>
          </a:r>
          <a:r>
            <a:rPr lang="en-AU" sz="2200" b="0" i="0" kern="1200" baseline="0" dirty="0">
              <a:latin typeface="Times New Roman" panose="02020603050405020304" pitchFamily="18" charset="0"/>
              <a:cs typeface="Times New Roman" panose="02020603050405020304" pitchFamily="18" charset="0"/>
            </a:rPr>
            <a:t>, </a:t>
          </a:r>
          <a:r>
            <a:rPr lang="en-AU" sz="2200" b="0" i="0" kern="1200" baseline="0" dirty="0" err="1">
              <a:latin typeface="Times New Roman" panose="02020603050405020304" pitchFamily="18" charset="0"/>
              <a:cs typeface="Times New Roman" panose="02020603050405020304" pitchFamily="18" charset="0"/>
            </a:rPr>
            <a:t>Gudungarra</a:t>
          </a:r>
          <a:r>
            <a:rPr lang="en-AU" sz="2200" b="0" i="0" kern="1200" baseline="0" dirty="0">
              <a:latin typeface="Times New Roman" panose="02020603050405020304" pitchFamily="18" charset="0"/>
              <a:cs typeface="Times New Roman" panose="02020603050405020304" pitchFamily="18" charset="0"/>
            </a:rPr>
            <a:t> and </a:t>
          </a:r>
          <a:r>
            <a:rPr lang="en-AU" sz="2200" b="0" i="0" kern="1200" baseline="0" dirty="0" err="1">
              <a:latin typeface="Times New Roman" panose="02020603050405020304" pitchFamily="18" charset="0"/>
              <a:cs typeface="Times New Roman" panose="02020603050405020304" pitchFamily="18" charset="0"/>
            </a:rPr>
            <a:t>Biripai</a:t>
          </a:r>
          <a:r>
            <a:rPr lang="en-AU" sz="2200" b="0" i="0" kern="1200" baseline="0" dirty="0">
              <a:latin typeface="Times New Roman" panose="02020603050405020304" pitchFamily="18" charset="0"/>
              <a:cs typeface="Times New Roman" panose="02020603050405020304" pitchFamily="18" charset="0"/>
            </a:rPr>
            <a:t> people of Australia and pay respects to their elders, past, present and emerging.</a:t>
          </a:r>
          <a:endParaRPr lang="en-US" sz="2200" kern="1200" dirty="0">
            <a:latin typeface="Times New Roman" panose="02020603050405020304" pitchFamily="18" charset="0"/>
            <a:cs typeface="Times New Roman" panose="02020603050405020304" pitchFamily="18" charset="0"/>
          </a:endParaRPr>
        </a:p>
      </dsp:txBody>
      <dsp:txXfrm>
        <a:off x="6331365" y="943998"/>
        <a:ext cx="4508047" cy="279904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597408C-9B46-0C6D-B25E-BFF25EF49BB4}"/>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039463E8-BD60-6143-4B94-F0D6252AD891}"/>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70C5E6B-9F30-4253-92C7-D1A79DBA29AF}" type="datetimeFigureOut">
              <a:rPr lang="en-AU" smtClean="0"/>
              <a:t>28/10/2024</a:t>
            </a:fld>
            <a:endParaRPr lang="en-AU"/>
          </a:p>
        </p:txBody>
      </p:sp>
      <p:sp>
        <p:nvSpPr>
          <p:cNvPr id="4" name="Footer Placeholder 3">
            <a:extLst>
              <a:ext uri="{FF2B5EF4-FFF2-40B4-BE49-F238E27FC236}">
                <a16:creationId xmlns:a16="http://schemas.microsoft.com/office/drawing/2014/main" id="{7A3E08D3-9959-6545-4596-68A16B223F85}"/>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480B3C0C-5DA5-34EA-7B7B-1B56E80D76B0}"/>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39BE98F-A777-4BC0-978B-D7A997B2CD69}" type="slidenum">
              <a:rPr lang="en-AU" smtClean="0"/>
              <a:t>‹#›</a:t>
            </a:fld>
            <a:endParaRPr lang="en-AU"/>
          </a:p>
        </p:txBody>
      </p:sp>
    </p:spTree>
    <p:extLst>
      <p:ext uri="{BB962C8B-B14F-4D97-AF65-F5344CB8AC3E}">
        <p14:creationId xmlns:p14="http://schemas.microsoft.com/office/powerpoint/2010/main" val="2590970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AD8C779-8BDA-4AE5-ACFD-59BBEABA224D}" type="datetimeFigureOut">
              <a:rPr lang="en-AU" smtClean="0"/>
              <a:t>28/10/2024</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79F37CB-7EA6-40B6-802F-FB80D40D5614}" type="slidenum">
              <a:rPr lang="en-AU" smtClean="0"/>
              <a:t>‹#›</a:t>
            </a:fld>
            <a:endParaRPr lang="en-AU"/>
          </a:p>
        </p:txBody>
      </p:sp>
    </p:spTree>
    <p:extLst>
      <p:ext uri="{BB962C8B-B14F-4D97-AF65-F5344CB8AC3E}">
        <p14:creationId xmlns:p14="http://schemas.microsoft.com/office/powerpoint/2010/main" val="4092949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9F37CB-7EA6-40B6-802F-FB80D40D5614}" type="slidenum">
              <a:rPr lang="en-AU" smtClean="0"/>
              <a:t>7</a:t>
            </a:fld>
            <a:endParaRPr lang="en-AU"/>
          </a:p>
        </p:txBody>
      </p:sp>
    </p:spTree>
    <p:extLst>
      <p:ext uri="{BB962C8B-B14F-4D97-AF65-F5344CB8AC3E}">
        <p14:creationId xmlns:p14="http://schemas.microsoft.com/office/powerpoint/2010/main" val="41669290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16C8B-21EA-CC5C-81B9-F2B1AF10E8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4ECED848-B310-504E-2CBF-1569D8AB62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11C8CE2E-095F-0CFB-2ECE-30C2BA03821E}"/>
              </a:ext>
            </a:extLst>
          </p:cNvPr>
          <p:cNvSpPr>
            <a:spLocks noGrp="1"/>
          </p:cNvSpPr>
          <p:nvPr>
            <p:ph type="dt" sz="half" idx="10"/>
          </p:nvPr>
        </p:nvSpPr>
        <p:spPr/>
        <p:txBody>
          <a:bodyPr/>
          <a:lstStyle/>
          <a:p>
            <a:fld id="{69E7EC1B-9A1E-4376-A4DF-9264CC7FE455}" type="datetimeFigureOut">
              <a:rPr lang="en-AU" smtClean="0"/>
              <a:t>28/10/2024</a:t>
            </a:fld>
            <a:endParaRPr lang="en-AU"/>
          </a:p>
        </p:txBody>
      </p:sp>
      <p:sp>
        <p:nvSpPr>
          <p:cNvPr id="5" name="Footer Placeholder 4">
            <a:extLst>
              <a:ext uri="{FF2B5EF4-FFF2-40B4-BE49-F238E27FC236}">
                <a16:creationId xmlns:a16="http://schemas.microsoft.com/office/drawing/2014/main" id="{94D0D124-C0BA-472F-16F9-A3B7DE359DF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17560F8-AD59-3BB1-FA55-34F5BE7CCFA9}"/>
              </a:ext>
            </a:extLst>
          </p:cNvPr>
          <p:cNvSpPr>
            <a:spLocks noGrp="1"/>
          </p:cNvSpPr>
          <p:nvPr>
            <p:ph type="sldNum" sz="quarter" idx="12"/>
          </p:nvPr>
        </p:nvSpPr>
        <p:spPr/>
        <p:txBody>
          <a:bodyPr/>
          <a:lstStyle/>
          <a:p>
            <a:fld id="{9FD33878-454C-4020-84DB-65D14E94A714}" type="slidenum">
              <a:rPr lang="en-AU" smtClean="0"/>
              <a:t>‹#›</a:t>
            </a:fld>
            <a:endParaRPr lang="en-AU"/>
          </a:p>
        </p:txBody>
      </p:sp>
      <p:pic>
        <p:nvPicPr>
          <p:cNvPr id="8" name="Picture 7" descr="A close up of a logo">
            <a:extLst>
              <a:ext uri="{FF2B5EF4-FFF2-40B4-BE49-F238E27FC236}">
                <a16:creationId xmlns:a16="http://schemas.microsoft.com/office/drawing/2014/main" id="{4B9F5B21-515A-220B-72F4-D1549CD15A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86550" y="136525"/>
            <a:ext cx="3981450" cy="1143000"/>
          </a:xfrm>
          <a:prstGeom prst="rect">
            <a:avLst/>
          </a:prstGeom>
        </p:spPr>
      </p:pic>
    </p:spTree>
    <p:extLst>
      <p:ext uri="{BB962C8B-B14F-4D97-AF65-F5344CB8AC3E}">
        <p14:creationId xmlns:p14="http://schemas.microsoft.com/office/powerpoint/2010/main" val="2802836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DAFC8-43E4-4FD2-175C-8D20DA53DAE7}"/>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03E23D3-7BCA-65B7-24C9-354DE178A9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151C906-86B8-4A73-150B-980A3E1086DD}"/>
              </a:ext>
            </a:extLst>
          </p:cNvPr>
          <p:cNvSpPr>
            <a:spLocks noGrp="1"/>
          </p:cNvSpPr>
          <p:nvPr>
            <p:ph type="dt" sz="half" idx="10"/>
          </p:nvPr>
        </p:nvSpPr>
        <p:spPr/>
        <p:txBody>
          <a:bodyPr/>
          <a:lstStyle/>
          <a:p>
            <a:fld id="{69E7EC1B-9A1E-4376-A4DF-9264CC7FE455}" type="datetimeFigureOut">
              <a:rPr lang="en-AU" smtClean="0"/>
              <a:t>28/10/2024</a:t>
            </a:fld>
            <a:endParaRPr lang="en-AU"/>
          </a:p>
        </p:txBody>
      </p:sp>
      <p:sp>
        <p:nvSpPr>
          <p:cNvPr id="5" name="Footer Placeholder 4">
            <a:extLst>
              <a:ext uri="{FF2B5EF4-FFF2-40B4-BE49-F238E27FC236}">
                <a16:creationId xmlns:a16="http://schemas.microsoft.com/office/drawing/2014/main" id="{49AA7B33-0D42-4134-F623-533468EE3EB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B18F464-0CA6-BC4C-D1D0-F6DABA49BA32}"/>
              </a:ext>
            </a:extLst>
          </p:cNvPr>
          <p:cNvSpPr>
            <a:spLocks noGrp="1"/>
          </p:cNvSpPr>
          <p:nvPr>
            <p:ph type="sldNum" sz="quarter" idx="12"/>
          </p:nvPr>
        </p:nvSpPr>
        <p:spPr/>
        <p:txBody>
          <a:bodyPr/>
          <a:lstStyle/>
          <a:p>
            <a:fld id="{9FD33878-454C-4020-84DB-65D14E94A714}" type="slidenum">
              <a:rPr lang="en-AU" smtClean="0"/>
              <a:t>‹#›</a:t>
            </a:fld>
            <a:endParaRPr lang="en-AU"/>
          </a:p>
        </p:txBody>
      </p:sp>
    </p:spTree>
    <p:extLst>
      <p:ext uri="{BB962C8B-B14F-4D97-AF65-F5344CB8AC3E}">
        <p14:creationId xmlns:p14="http://schemas.microsoft.com/office/powerpoint/2010/main" val="1828403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E5780E-58A3-B930-4A8F-D57C1A8700B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53080E0-738F-BD26-4E3C-51929DF3BD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47E8A79-2C46-5ABB-AF30-0A1C624DB4C5}"/>
              </a:ext>
            </a:extLst>
          </p:cNvPr>
          <p:cNvSpPr>
            <a:spLocks noGrp="1"/>
          </p:cNvSpPr>
          <p:nvPr>
            <p:ph type="dt" sz="half" idx="10"/>
          </p:nvPr>
        </p:nvSpPr>
        <p:spPr/>
        <p:txBody>
          <a:bodyPr/>
          <a:lstStyle/>
          <a:p>
            <a:fld id="{69E7EC1B-9A1E-4376-A4DF-9264CC7FE455}" type="datetimeFigureOut">
              <a:rPr lang="en-AU" smtClean="0"/>
              <a:t>28/10/2024</a:t>
            </a:fld>
            <a:endParaRPr lang="en-AU"/>
          </a:p>
        </p:txBody>
      </p:sp>
      <p:sp>
        <p:nvSpPr>
          <p:cNvPr id="5" name="Footer Placeholder 4">
            <a:extLst>
              <a:ext uri="{FF2B5EF4-FFF2-40B4-BE49-F238E27FC236}">
                <a16:creationId xmlns:a16="http://schemas.microsoft.com/office/drawing/2014/main" id="{0827D4F3-4732-6741-1E8F-20820654977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CA06EC2-67BC-300F-FAE8-57341E52ABF9}"/>
              </a:ext>
            </a:extLst>
          </p:cNvPr>
          <p:cNvSpPr>
            <a:spLocks noGrp="1"/>
          </p:cNvSpPr>
          <p:nvPr>
            <p:ph type="sldNum" sz="quarter" idx="12"/>
          </p:nvPr>
        </p:nvSpPr>
        <p:spPr/>
        <p:txBody>
          <a:bodyPr/>
          <a:lstStyle/>
          <a:p>
            <a:fld id="{9FD33878-454C-4020-84DB-65D14E94A714}" type="slidenum">
              <a:rPr lang="en-AU" smtClean="0"/>
              <a:t>‹#›</a:t>
            </a:fld>
            <a:endParaRPr lang="en-AU"/>
          </a:p>
        </p:txBody>
      </p:sp>
    </p:spTree>
    <p:extLst>
      <p:ext uri="{BB962C8B-B14F-4D97-AF65-F5344CB8AC3E}">
        <p14:creationId xmlns:p14="http://schemas.microsoft.com/office/powerpoint/2010/main" val="2713193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2840E-ABD4-C721-BA59-B82945D8327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FAFD5D1-545F-51F1-1E13-E283F3CB130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964A984C-0B27-AB49-92D2-974DCED81765}"/>
              </a:ext>
            </a:extLst>
          </p:cNvPr>
          <p:cNvSpPr>
            <a:spLocks noGrp="1"/>
          </p:cNvSpPr>
          <p:nvPr>
            <p:ph type="dt" sz="half" idx="10"/>
          </p:nvPr>
        </p:nvSpPr>
        <p:spPr/>
        <p:txBody>
          <a:bodyPr/>
          <a:lstStyle/>
          <a:p>
            <a:fld id="{69E7EC1B-9A1E-4376-A4DF-9264CC7FE455}" type="datetimeFigureOut">
              <a:rPr lang="en-AU" smtClean="0"/>
              <a:t>28/10/2024</a:t>
            </a:fld>
            <a:endParaRPr lang="en-AU"/>
          </a:p>
        </p:txBody>
      </p:sp>
      <p:sp>
        <p:nvSpPr>
          <p:cNvPr id="5" name="Footer Placeholder 4">
            <a:extLst>
              <a:ext uri="{FF2B5EF4-FFF2-40B4-BE49-F238E27FC236}">
                <a16:creationId xmlns:a16="http://schemas.microsoft.com/office/drawing/2014/main" id="{D8FFEBBE-61D5-1715-7022-DE8C1252D5E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B39AB25-E9AD-DD18-61DC-26181F54EE5C}"/>
              </a:ext>
            </a:extLst>
          </p:cNvPr>
          <p:cNvSpPr>
            <a:spLocks noGrp="1"/>
          </p:cNvSpPr>
          <p:nvPr>
            <p:ph type="sldNum" sz="quarter" idx="12"/>
          </p:nvPr>
        </p:nvSpPr>
        <p:spPr/>
        <p:txBody>
          <a:bodyPr/>
          <a:lstStyle>
            <a:lvl1pPr>
              <a:defRPr/>
            </a:lvl1pPr>
          </a:lstStyle>
          <a:p>
            <a:endParaRPr lang="en-AU" dirty="0"/>
          </a:p>
        </p:txBody>
      </p:sp>
    </p:spTree>
    <p:extLst>
      <p:ext uri="{BB962C8B-B14F-4D97-AF65-F5344CB8AC3E}">
        <p14:creationId xmlns:p14="http://schemas.microsoft.com/office/powerpoint/2010/main" val="422704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E7D30-3B79-5119-59F8-D7000084EC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E5FD02FC-3A3C-6BED-3B65-34287E2848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169884-424C-FAAF-A713-ADAB0CEE5E8C}"/>
              </a:ext>
            </a:extLst>
          </p:cNvPr>
          <p:cNvSpPr>
            <a:spLocks noGrp="1"/>
          </p:cNvSpPr>
          <p:nvPr>
            <p:ph type="dt" sz="half" idx="10"/>
          </p:nvPr>
        </p:nvSpPr>
        <p:spPr/>
        <p:txBody>
          <a:bodyPr/>
          <a:lstStyle/>
          <a:p>
            <a:fld id="{69E7EC1B-9A1E-4376-A4DF-9264CC7FE455}" type="datetimeFigureOut">
              <a:rPr lang="en-AU" smtClean="0"/>
              <a:t>28/10/2024</a:t>
            </a:fld>
            <a:endParaRPr lang="en-AU"/>
          </a:p>
        </p:txBody>
      </p:sp>
      <p:sp>
        <p:nvSpPr>
          <p:cNvPr id="5" name="Footer Placeholder 4">
            <a:extLst>
              <a:ext uri="{FF2B5EF4-FFF2-40B4-BE49-F238E27FC236}">
                <a16:creationId xmlns:a16="http://schemas.microsoft.com/office/drawing/2014/main" id="{EC41CC1B-FC1A-7DB9-750D-5BBD371A8D3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4318FBF-7016-69E4-BB1C-7F89D31C8B91}"/>
              </a:ext>
            </a:extLst>
          </p:cNvPr>
          <p:cNvSpPr>
            <a:spLocks noGrp="1"/>
          </p:cNvSpPr>
          <p:nvPr>
            <p:ph type="sldNum" sz="quarter" idx="12"/>
          </p:nvPr>
        </p:nvSpPr>
        <p:spPr/>
        <p:txBody>
          <a:bodyPr/>
          <a:lstStyle/>
          <a:p>
            <a:fld id="{9FD33878-454C-4020-84DB-65D14E94A714}" type="slidenum">
              <a:rPr lang="en-AU" smtClean="0"/>
              <a:t>‹#›</a:t>
            </a:fld>
            <a:endParaRPr lang="en-AU"/>
          </a:p>
        </p:txBody>
      </p:sp>
    </p:spTree>
    <p:extLst>
      <p:ext uri="{BB962C8B-B14F-4D97-AF65-F5344CB8AC3E}">
        <p14:creationId xmlns:p14="http://schemas.microsoft.com/office/powerpoint/2010/main" val="2554666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EE0F0-8C53-609B-A064-969DD1EEC19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8483298-CE57-6915-D295-F5159C3FF7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AED690AF-BEB5-1EE2-8BC7-FA2F70A026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FDA930CD-7313-683F-8B17-0B3B14C54813}"/>
              </a:ext>
            </a:extLst>
          </p:cNvPr>
          <p:cNvSpPr>
            <a:spLocks noGrp="1"/>
          </p:cNvSpPr>
          <p:nvPr>
            <p:ph type="dt" sz="half" idx="10"/>
          </p:nvPr>
        </p:nvSpPr>
        <p:spPr/>
        <p:txBody>
          <a:bodyPr/>
          <a:lstStyle/>
          <a:p>
            <a:fld id="{69E7EC1B-9A1E-4376-A4DF-9264CC7FE455}" type="datetimeFigureOut">
              <a:rPr lang="en-AU" smtClean="0"/>
              <a:t>28/10/2024</a:t>
            </a:fld>
            <a:endParaRPr lang="en-AU"/>
          </a:p>
        </p:txBody>
      </p:sp>
      <p:sp>
        <p:nvSpPr>
          <p:cNvPr id="6" name="Footer Placeholder 5">
            <a:extLst>
              <a:ext uri="{FF2B5EF4-FFF2-40B4-BE49-F238E27FC236}">
                <a16:creationId xmlns:a16="http://schemas.microsoft.com/office/drawing/2014/main" id="{8C1A7205-7C24-EB79-2EA2-FE6F63C7475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43DA5CE-04D0-DFCF-FB94-6BE5C3584065}"/>
              </a:ext>
            </a:extLst>
          </p:cNvPr>
          <p:cNvSpPr>
            <a:spLocks noGrp="1"/>
          </p:cNvSpPr>
          <p:nvPr>
            <p:ph type="sldNum" sz="quarter" idx="12"/>
          </p:nvPr>
        </p:nvSpPr>
        <p:spPr/>
        <p:txBody>
          <a:bodyPr/>
          <a:lstStyle/>
          <a:p>
            <a:fld id="{9FD33878-454C-4020-84DB-65D14E94A714}" type="slidenum">
              <a:rPr lang="en-AU" smtClean="0"/>
              <a:t>‹#›</a:t>
            </a:fld>
            <a:endParaRPr lang="en-AU"/>
          </a:p>
        </p:txBody>
      </p:sp>
    </p:spTree>
    <p:extLst>
      <p:ext uri="{BB962C8B-B14F-4D97-AF65-F5344CB8AC3E}">
        <p14:creationId xmlns:p14="http://schemas.microsoft.com/office/powerpoint/2010/main" val="1577267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92646-29F2-7B7E-6E0B-332F834B69C2}"/>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062C679-7836-5BB3-9F03-768719CBC1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6F7DF4-1B42-8754-ED8D-2BAD314672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B6EA822A-6694-D445-D693-789FDCA238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13BDD4-0E9F-599F-AB0A-C764AE760A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F92FAA76-F530-32F1-FCFE-2FA72E6E5A50}"/>
              </a:ext>
            </a:extLst>
          </p:cNvPr>
          <p:cNvSpPr>
            <a:spLocks noGrp="1"/>
          </p:cNvSpPr>
          <p:nvPr>
            <p:ph type="dt" sz="half" idx="10"/>
          </p:nvPr>
        </p:nvSpPr>
        <p:spPr/>
        <p:txBody>
          <a:bodyPr/>
          <a:lstStyle/>
          <a:p>
            <a:fld id="{69E7EC1B-9A1E-4376-A4DF-9264CC7FE455}" type="datetimeFigureOut">
              <a:rPr lang="en-AU" smtClean="0"/>
              <a:t>28/10/2024</a:t>
            </a:fld>
            <a:endParaRPr lang="en-AU"/>
          </a:p>
        </p:txBody>
      </p:sp>
      <p:sp>
        <p:nvSpPr>
          <p:cNvPr id="8" name="Footer Placeholder 7">
            <a:extLst>
              <a:ext uri="{FF2B5EF4-FFF2-40B4-BE49-F238E27FC236}">
                <a16:creationId xmlns:a16="http://schemas.microsoft.com/office/drawing/2014/main" id="{F882591E-A06C-6D21-8B11-BEFCAE9EFA62}"/>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1125B983-D2B4-691D-6751-9E7BBCA660AC}"/>
              </a:ext>
            </a:extLst>
          </p:cNvPr>
          <p:cNvSpPr>
            <a:spLocks noGrp="1"/>
          </p:cNvSpPr>
          <p:nvPr>
            <p:ph type="sldNum" sz="quarter" idx="12"/>
          </p:nvPr>
        </p:nvSpPr>
        <p:spPr/>
        <p:txBody>
          <a:bodyPr/>
          <a:lstStyle/>
          <a:p>
            <a:fld id="{9FD33878-454C-4020-84DB-65D14E94A714}" type="slidenum">
              <a:rPr lang="en-AU" smtClean="0"/>
              <a:t>‹#›</a:t>
            </a:fld>
            <a:endParaRPr lang="en-AU"/>
          </a:p>
        </p:txBody>
      </p:sp>
    </p:spTree>
    <p:extLst>
      <p:ext uri="{BB962C8B-B14F-4D97-AF65-F5344CB8AC3E}">
        <p14:creationId xmlns:p14="http://schemas.microsoft.com/office/powerpoint/2010/main" val="1576195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9E1E0-AB47-A0CD-544C-4F6DFFE486A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0B23CBA8-4CD5-1F75-2EA0-0A71D45D738D}"/>
              </a:ext>
            </a:extLst>
          </p:cNvPr>
          <p:cNvSpPr>
            <a:spLocks noGrp="1"/>
          </p:cNvSpPr>
          <p:nvPr>
            <p:ph type="dt" sz="half" idx="10"/>
          </p:nvPr>
        </p:nvSpPr>
        <p:spPr/>
        <p:txBody>
          <a:bodyPr/>
          <a:lstStyle/>
          <a:p>
            <a:fld id="{69E7EC1B-9A1E-4376-A4DF-9264CC7FE455}" type="datetimeFigureOut">
              <a:rPr lang="en-AU" smtClean="0"/>
              <a:t>28/10/2024</a:t>
            </a:fld>
            <a:endParaRPr lang="en-AU"/>
          </a:p>
        </p:txBody>
      </p:sp>
      <p:sp>
        <p:nvSpPr>
          <p:cNvPr id="4" name="Footer Placeholder 3">
            <a:extLst>
              <a:ext uri="{FF2B5EF4-FFF2-40B4-BE49-F238E27FC236}">
                <a16:creationId xmlns:a16="http://schemas.microsoft.com/office/drawing/2014/main" id="{3DEB2615-9F8E-B174-07E5-45781E2CDB77}"/>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260EA0AE-7790-0622-0BE5-C0AD97D9DD29}"/>
              </a:ext>
            </a:extLst>
          </p:cNvPr>
          <p:cNvSpPr>
            <a:spLocks noGrp="1"/>
          </p:cNvSpPr>
          <p:nvPr>
            <p:ph type="sldNum" sz="quarter" idx="12"/>
          </p:nvPr>
        </p:nvSpPr>
        <p:spPr/>
        <p:txBody>
          <a:bodyPr/>
          <a:lstStyle/>
          <a:p>
            <a:fld id="{9FD33878-454C-4020-84DB-65D14E94A714}" type="slidenum">
              <a:rPr lang="en-AU" smtClean="0"/>
              <a:t>‹#›</a:t>
            </a:fld>
            <a:endParaRPr lang="en-AU"/>
          </a:p>
        </p:txBody>
      </p:sp>
    </p:spTree>
    <p:extLst>
      <p:ext uri="{BB962C8B-B14F-4D97-AF65-F5344CB8AC3E}">
        <p14:creationId xmlns:p14="http://schemas.microsoft.com/office/powerpoint/2010/main" val="1983780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3B3957-FEAC-CF0E-4C36-CBF0C91EFAE7}"/>
              </a:ext>
            </a:extLst>
          </p:cNvPr>
          <p:cNvSpPr>
            <a:spLocks noGrp="1"/>
          </p:cNvSpPr>
          <p:nvPr>
            <p:ph type="dt" sz="half" idx="10"/>
          </p:nvPr>
        </p:nvSpPr>
        <p:spPr/>
        <p:txBody>
          <a:bodyPr/>
          <a:lstStyle/>
          <a:p>
            <a:fld id="{69E7EC1B-9A1E-4376-A4DF-9264CC7FE455}" type="datetimeFigureOut">
              <a:rPr lang="en-AU" smtClean="0"/>
              <a:t>28/10/2024</a:t>
            </a:fld>
            <a:endParaRPr lang="en-AU"/>
          </a:p>
        </p:txBody>
      </p:sp>
      <p:sp>
        <p:nvSpPr>
          <p:cNvPr id="3" name="Footer Placeholder 2">
            <a:extLst>
              <a:ext uri="{FF2B5EF4-FFF2-40B4-BE49-F238E27FC236}">
                <a16:creationId xmlns:a16="http://schemas.microsoft.com/office/drawing/2014/main" id="{E8DFBCB9-320A-A495-CDDE-6AD84D7D507D}"/>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92E987AE-730B-C925-18CE-70DD97991F22}"/>
              </a:ext>
            </a:extLst>
          </p:cNvPr>
          <p:cNvSpPr>
            <a:spLocks noGrp="1"/>
          </p:cNvSpPr>
          <p:nvPr>
            <p:ph type="sldNum" sz="quarter" idx="12"/>
          </p:nvPr>
        </p:nvSpPr>
        <p:spPr/>
        <p:txBody>
          <a:bodyPr/>
          <a:lstStyle/>
          <a:p>
            <a:fld id="{9FD33878-454C-4020-84DB-65D14E94A714}" type="slidenum">
              <a:rPr lang="en-AU" smtClean="0"/>
              <a:t>‹#›</a:t>
            </a:fld>
            <a:endParaRPr lang="en-AU"/>
          </a:p>
        </p:txBody>
      </p:sp>
    </p:spTree>
    <p:extLst>
      <p:ext uri="{BB962C8B-B14F-4D97-AF65-F5344CB8AC3E}">
        <p14:creationId xmlns:p14="http://schemas.microsoft.com/office/powerpoint/2010/main" val="3201009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FA03-4DC5-E10C-B19E-C3E7131F5C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E75CDCD8-7DDE-6BAD-D18F-094E0B3FAF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641388DA-0633-31F7-26B5-ACE05D021C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15266C-AC19-F724-E05C-78E6CFF52C2D}"/>
              </a:ext>
            </a:extLst>
          </p:cNvPr>
          <p:cNvSpPr>
            <a:spLocks noGrp="1"/>
          </p:cNvSpPr>
          <p:nvPr>
            <p:ph type="dt" sz="half" idx="10"/>
          </p:nvPr>
        </p:nvSpPr>
        <p:spPr/>
        <p:txBody>
          <a:bodyPr/>
          <a:lstStyle/>
          <a:p>
            <a:fld id="{69E7EC1B-9A1E-4376-A4DF-9264CC7FE455}" type="datetimeFigureOut">
              <a:rPr lang="en-AU" smtClean="0"/>
              <a:t>28/10/2024</a:t>
            </a:fld>
            <a:endParaRPr lang="en-AU"/>
          </a:p>
        </p:txBody>
      </p:sp>
      <p:sp>
        <p:nvSpPr>
          <p:cNvPr id="6" name="Footer Placeholder 5">
            <a:extLst>
              <a:ext uri="{FF2B5EF4-FFF2-40B4-BE49-F238E27FC236}">
                <a16:creationId xmlns:a16="http://schemas.microsoft.com/office/drawing/2014/main" id="{7016D158-A052-2808-9584-CE21B3D23B9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5FF6321-429E-424E-54EC-2ED352680837}"/>
              </a:ext>
            </a:extLst>
          </p:cNvPr>
          <p:cNvSpPr>
            <a:spLocks noGrp="1"/>
          </p:cNvSpPr>
          <p:nvPr>
            <p:ph type="sldNum" sz="quarter" idx="12"/>
          </p:nvPr>
        </p:nvSpPr>
        <p:spPr/>
        <p:txBody>
          <a:bodyPr/>
          <a:lstStyle/>
          <a:p>
            <a:fld id="{9FD33878-454C-4020-84DB-65D14E94A714}" type="slidenum">
              <a:rPr lang="en-AU" smtClean="0"/>
              <a:t>‹#›</a:t>
            </a:fld>
            <a:endParaRPr lang="en-AU"/>
          </a:p>
        </p:txBody>
      </p:sp>
    </p:spTree>
    <p:extLst>
      <p:ext uri="{BB962C8B-B14F-4D97-AF65-F5344CB8AC3E}">
        <p14:creationId xmlns:p14="http://schemas.microsoft.com/office/powerpoint/2010/main" val="3028775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6F7DB-61B9-9C4A-7E5B-3F8435BC20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08A08CC4-2AA3-D883-2468-F19D54D709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0555353B-DD35-6B76-8F14-EB4C5E421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C0F47A-C213-1569-7937-243D43842C14}"/>
              </a:ext>
            </a:extLst>
          </p:cNvPr>
          <p:cNvSpPr>
            <a:spLocks noGrp="1"/>
          </p:cNvSpPr>
          <p:nvPr>
            <p:ph type="dt" sz="half" idx="10"/>
          </p:nvPr>
        </p:nvSpPr>
        <p:spPr/>
        <p:txBody>
          <a:bodyPr/>
          <a:lstStyle/>
          <a:p>
            <a:fld id="{69E7EC1B-9A1E-4376-A4DF-9264CC7FE455}" type="datetimeFigureOut">
              <a:rPr lang="en-AU" smtClean="0"/>
              <a:t>28/10/2024</a:t>
            </a:fld>
            <a:endParaRPr lang="en-AU"/>
          </a:p>
        </p:txBody>
      </p:sp>
      <p:sp>
        <p:nvSpPr>
          <p:cNvPr id="6" name="Footer Placeholder 5">
            <a:extLst>
              <a:ext uri="{FF2B5EF4-FFF2-40B4-BE49-F238E27FC236}">
                <a16:creationId xmlns:a16="http://schemas.microsoft.com/office/drawing/2014/main" id="{639394E1-8FCF-79A4-3495-8D8C5EF8075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F7E9943-6E90-494D-00F0-BE4890D90DA9}"/>
              </a:ext>
            </a:extLst>
          </p:cNvPr>
          <p:cNvSpPr>
            <a:spLocks noGrp="1"/>
          </p:cNvSpPr>
          <p:nvPr>
            <p:ph type="sldNum" sz="quarter" idx="12"/>
          </p:nvPr>
        </p:nvSpPr>
        <p:spPr/>
        <p:txBody>
          <a:bodyPr/>
          <a:lstStyle/>
          <a:p>
            <a:fld id="{9FD33878-454C-4020-84DB-65D14E94A714}" type="slidenum">
              <a:rPr lang="en-AU" smtClean="0"/>
              <a:t>‹#›</a:t>
            </a:fld>
            <a:endParaRPr lang="en-AU"/>
          </a:p>
        </p:txBody>
      </p:sp>
    </p:spTree>
    <p:extLst>
      <p:ext uri="{BB962C8B-B14F-4D97-AF65-F5344CB8AC3E}">
        <p14:creationId xmlns:p14="http://schemas.microsoft.com/office/powerpoint/2010/main" val="2901333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E6A51D-F273-6534-23C6-E0B4BA2ADF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DD7A310-2A96-4CEC-A4F3-48B373F382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97EECBD-0B94-4F56-56DA-15A66DBCB2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E7EC1B-9A1E-4376-A4DF-9264CC7FE455}" type="datetimeFigureOut">
              <a:rPr lang="en-AU" smtClean="0"/>
              <a:t>28/10/2024</a:t>
            </a:fld>
            <a:endParaRPr lang="en-AU"/>
          </a:p>
        </p:txBody>
      </p:sp>
      <p:sp>
        <p:nvSpPr>
          <p:cNvPr id="5" name="Footer Placeholder 4">
            <a:extLst>
              <a:ext uri="{FF2B5EF4-FFF2-40B4-BE49-F238E27FC236}">
                <a16:creationId xmlns:a16="http://schemas.microsoft.com/office/drawing/2014/main" id="{ED47E160-5E68-4BD0-8DE1-55A5FF4FF7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BF4BFFD3-C0CC-467F-D78B-02F4E1FDC0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D33878-454C-4020-84DB-65D14E94A714}" type="slidenum">
              <a:rPr lang="en-AU" smtClean="0"/>
              <a:t>‹#›</a:t>
            </a:fld>
            <a:endParaRPr lang="en-AU"/>
          </a:p>
        </p:txBody>
      </p:sp>
    </p:spTree>
    <p:extLst>
      <p:ext uri="{BB962C8B-B14F-4D97-AF65-F5344CB8AC3E}">
        <p14:creationId xmlns:p14="http://schemas.microsoft.com/office/powerpoint/2010/main" val="1705652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C2616E71-7702-4514-BCE4-BAADB22ED8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68" name="Color Cover">
              <a:extLst>
                <a:ext uri="{FF2B5EF4-FFF2-40B4-BE49-F238E27FC236}">
                  <a16:creationId xmlns:a16="http://schemas.microsoft.com/office/drawing/2014/main" id="{15F9A7D7-E8EB-49D7-ACB0-13481EF1B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Color Cover">
              <a:extLst>
                <a:ext uri="{FF2B5EF4-FFF2-40B4-BE49-F238E27FC236}">
                  <a16:creationId xmlns:a16="http://schemas.microsoft.com/office/drawing/2014/main" id="{044CB560-3BF4-4256-8C60-8864DA0ABF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7" name="Group 86">
            <a:extLst>
              <a:ext uri="{FF2B5EF4-FFF2-40B4-BE49-F238E27FC236}">
                <a16:creationId xmlns:a16="http://schemas.microsoft.com/office/drawing/2014/main" id="{A2840072-D6EC-480D-9A1B-928B36F923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72" name="Color">
              <a:extLst>
                <a:ext uri="{FF2B5EF4-FFF2-40B4-BE49-F238E27FC236}">
                  <a16:creationId xmlns:a16="http://schemas.microsoft.com/office/drawing/2014/main" id="{CADDA0B4-EE72-46AA-A7BB-C271924B72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Color">
              <a:extLst>
                <a:ext uri="{FF2B5EF4-FFF2-40B4-BE49-F238E27FC236}">
                  <a16:creationId xmlns:a16="http://schemas.microsoft.com/office/drawing/2014/main" id="{B2519E48-483B-4612-935D-790A10605F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descr="A person standing in front of a sign&#10;&#10;Description automatically generated">
            <a:extLst>
              <a:ext uri="{FF2B5EF4-FFF2-40B4-BE49-F238E27FC236}">
                <a16:creationId xmlns:a16="http://schemas.microsoft.com/office/drawing/2014/main" id="{005F3903-5F35-696C-8E90-7E589F3D97FE}"/>
              </a:ext>
            </a:extLst>
          </p:cNvPr>
          <p:cNvPicPr>
            <a:picLocks noChangeAspect="1"/>
          </p:cNvPicPr>
          <p:nvPr/>
        </p:nvPicPr>
        <p:blipFill>
          <a:blip r:embed="rId2">
            <a:extLst>
              <a:ext uri="{28A0092B-C50C-407E-A947-70E740481C1C}">
                <a14:useLocalDpi xmlns:a14="http://schemas.microsoft.com/office/drawing/2010/main" val="0"/>
              </a:ext>
            </a:extLst>
          </a:blip>
          <a:srcRect t="9091" r="13818"/>
          <a:stretch/>
        </p:blipFill>
        <p:spPr>
          <a:xfrm>
            <a:off x="6677026" y="1609608"/>
            <a:ext cx="4571936" cy="3617027"/>
          </a:xfrm>
          <a:prstGeom prst="rect">
            <a:avLst/>
          </a:prstGeom>
        </p:spPr>
      </p:pic>
      <p:grpSp>
        <p:nvGrpSpPr>
          <p:cNvPr id="89" name="Group 88">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90" name="Freeform: Shape 89">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1" name="Freeform: Shape 90">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2" name="Freeform: Shape 91">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3" name="Freeform: Shape 92">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4" name="Freeform: Shape 93">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1" name="Freeform: Shape 80">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2" name="Freeform: Shape 81">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47BDA588-D7DD-F685-05EB-E90D91494FDB}"/>
              </a:ext>
            </a:extLst>
          </p:cNvPr>
          <p:cNvSpPr>
            <a:spLocks noGrp="1"/>
          </p:cNvSpPr>
          <p:nvPr>
            <p:ph type="ctrTitle"/>
          </p:nvPr>
        </p:nvSpPr>
        <p:spPr>
          <a:xfrm>
            <a:off x="1012644" y="841665"/>
            <a:ext cx="5511446" cy="2587336"/>
          </a:xfrm>
        </p:spPr>
        <p:txBody>
          <a:bodyPr vert="horz" lIns="91440" tIns="45720" rIns="91440" bIns="45720" rtlCol="0" anchor="b">
            <a:normAutofit fontScale="90000"/>
          </a:bodyPr>
          <a:lstStyle/>
          <a:p>
            <a:pPr algn="just"/>
            <a:r>
              <a:rPr lang="en-US" sz="4100" b="1" dirty="0">
                <a:solidFill>
                  <a:schemeClr val="bg1"/>
                </a:solidFill>
                <a:effectLst/>
                <a:latin typeface="Times New Roman" panose="02020603050405020304" pitchFamily="18" charset="0"/>
                <a:cs typeface="Times New Roman" panose="02020603050405020304" pitchFamily="18" charset="0"/>
              </a:rPr>
              <a:t>Information Journeys </a:t>
            </a:r>
            <a:r>
              <a:rPr lang="en-US" sz="4100" b="1" dirty="0">
                <a:solidFill>
                  <a:schemeClr val="bg1"/>
                </a:solidFill>
                <a:latin typeface="Times New Roman" panose="02020603050405020304" pitchFamily="18" charset="0"/>
                <a:cs typeface="Times New Roman" panose="02020603050405020304" pitchFamily="18" charset="0"/>
              </a:rPr>
              <a:t>for CALD Older Australians when </a:t>
            </a:r>
            <a:r>
              <a:rPr lang="en-US" sz="4100" b="1" dirty="0">
                <a:solidFill>
                  <a:schemeClr val="bg1"/>
                </a:solidFill>
                <a:effectLst/>
                <a:latin typeface="Times New Roman" panose="02020603050405020304" pitchFamily="18" charset="0"/>
                <a:cs typeface="Times New Roman" panose="02020603050405020304" pitchFamily="18" charset="0"/>
              </a:rPr>
              <a:t>accessing </a:t>
            </a:r>
            <a:r>
              <a:rPr lang="en-US" sz="4100" b="1" dirty="0">
                <a:solidFill>
                  <a:schemeClr val="bg1"/>
                </a:solidFill>
                <a:latin typeface="Times New Roman" panose="02020603050405020304" pitchFamily="18" charset="0"/>
                <a:cs typeface="Times New Roman" panose="02020603050405020304" pitchFamily="18" charset="0"/>
              </a:rPr>
              <a:t>H</a:t>
            </a:r>
            <a:r>
              <a:rPr lang="en-US" sz="4100" b="1" dirty="0">
                <a:solidFill>
                  <a:schemeClr val="bg1"/>
                </a:solidFill>
                <a:effectLst/>
                <a:latin typeface="Times New Roman" panose="02020603050405020304" pitchFamily="18" charset="0"/>
                <a:cs typeface="Times New Roman" panose="02020603050405020304" pitchFamily="18" charset="0"/>
              </a:rPr>
              <a:t>ome </a:t>
            </a:r>
            <a:r>
              <a:rPr lang="en-US" sz="4100" b="1" dirty="0">
                <a:solidFill>
                  <a:schemeClr val="bg1"/>
                </a:solidFill>
                <a:latin typeface="Times New Roman" panose="02020603050405020304" pitchFamily="18" charset="0"/>
                <a:cs typeface="Times New Roman" panose="02020603050405020304" pitchFamily="18" charset="0"/>
              </a:rPr>
              <a:t>C</a:t>
            </a:r>
            <a:r>
              <a:rPr lang="en-US" sz="4100" b="1" dirty="0">
                <a:solidFill>
                  <a:schemeClr val="bg1"/>
                </a:solidFill>
                <a:effectLst/>
                <a:latin typeface="Times New Roman" panose="02020603050405020304" pitchFamily="18" charset="0"/>
                <a:cs typeface="Times New Roman" panose="02020603050405020304" pitchFamily="18" charset="0"/>
              </a:rPr>
              <a:t>are </a:t>
            </a:r>
            <a:r>
              <a:rPr lang="en-US" sz="4100" b="1" dirty="0">
                <a:solidFill>
                  <a:schemeClr val="bg1"/>
                </a:solidFill>
                <a:latin typeface="Times New Roman" panose="02020603050405020304" pitchFamily="18" charset="0"/>
                <a:cs typeface="Times New Roman" panose="02020603050405020304" pitchFamily="18" charset="0"/>
              </a:rPr>
              <a:t>S</a:t>
            </a:r>
            <a:r>
              <a:rPr lang="en-US" sz="4100" b="1" dirty="0">
                <a:solidFill>
                  <a:schemeClr val="bg1"/>
                </a:solidFill>
                <a:effectLst/>
                <a:latin typeface="Times New Roman" panose="02020603050405020304" pitchFamily="18" charset="0"/>
                <a:cs typeface="Times New Roman" panose="02020603050405020304" pitchFamily="18" charset="0"/>
              </a:rPr>
              <a:t>ervices</a:t>
            </a:r>
            <a:endParaRPr lang="en-US" sz="4100" dirty="0">
              <a:solidFill>
                <a:schemeClr val="bg1"/>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8F486553-8D0B-CCDC-82D0-328B69559CDC}"/>
              </a:ext>
            </a:extLst>
          </p:cNvPr>
          <p:cNvSpPr>
            <a:spLocks noGrp="1"/>
          </p:cNvSpPr>
          <p:nvPr>
            <p:ph type="subTitle" idx="1"/>
          </p:nvPr>
        </p:nvSpPr>
        <p:spPr>
          <a:xfrm>
            <a:off x="1012643" y="3764655"/>
            <a:ext cx="5658484" cy="1936059"/>
          </a:xfrm>
        </p:spPr>
        <p:txBody>
          <a:bodyPr vert="horz" lIns="91440" tIns="45720" rIns="91440" bIns="45720" rtlCol="0" anchor="t">
            <a:normAutofit/>
          </a:bodyPr>
          <a:lstStyle/>
          <a:p>
            <a:pPr fontAlgn="base">
              <a:spcBef>
                <a:spcPts val="0"/>
              </a:spcBef>
              <a:spcAft>
                <a:spcPts val="600"/>
              </a:spcAft>
            </a:pPr>
            <a:r>
              <a:rPr lang="en-US" sz="2200" b="1" dirty="0">
                <a:solidFill>
                  <a:schemeClr val="bg1"/>
                </a:solidFill>
                <a:latin typeface="Times New Roman" panose="02020603050405020304" pitchFamily="18" charset="0"/>
                <a:cs typeface="Times New Roman" panose="02020603050405020304" pitchFamily="18" charset="0"/>
              </a:rPr>
              <a:t>Md Shofiqul Islam </a:t>
            </a:r>
          </a:p>
          <a:p>
            <a:pPr fontAlgn="base">
              <a:spcBef>
                <a:spcPts val="0"/>
              </a:spcBef>
              <a:spcAft>
                <a:spcPts val="600"/>
              </a:spcAft>
            </a:pPr>
            <a:r>
              <a:rPr lang="en-US" sz="2000" dirty="0">
                <a:solidFill>
                  <a:schemeClr val="bg1"/>
                </a:solidFill>
                <a:latin typeface="Times New Roman" panose="02020603050405020304" pitchFamily="18" charset="0"/>
                <a:cs typeface="Times New Roman" panose="02020603050405020304" pitchFamily="18" charset="0"/>
              </a:rPr>
              <a:t>mdsislam@csu.edu.au</a:t>
            </a:r>
          </a:p>
          <a:p>
            <a:pPr fontAlgn="base">
              <a:spcBef>
                <a:spcPts val="0"/>
              </a:spcBef>
              <a:spcAft>
                <a:spcPts val="600"/>
              </a:spcAft>
            </a:pPr>
            <a:r>
              <a:rPr lang="en-US" sz="2000" dirty="0">
                <a:solidFill>
                  <a:schemeClr val="bg1"/>
                </a:solidFill>
                <a:latin typeface="Times New Roman" panose="02020603050405020304" pitchFamily="18" charset="0"/>
                <a:cs typeface="Times New Roman" panose="02020603050405020304" pitchFamily="18" charset="0"/>
              </a:rPr>
              <a:t>School of Information and Communication Studies </a:t>
            </a:r>
          </a:p>
          <a:p>
            <a:pPr fontAlgn="base">
              <a:spcBef>
                <a:spcPts val="0"/>
              </a:spcBef>
              <a:spcAft>
                <a:spcPts val="600"/>
              </a:spcAft>
            </a:pPr>
            <a:r>
              <a:rPr lang="en-US" sz="2000" dirty="0">
                <a:solidFill>
                  <a:schemeClr val="bg1"/>
                </a:solidFill>
                <a:latin typeface="Times New Roman" panose="02020603050405020304" pitchFamily="18" charset="0"/>
                <a:cs typeface="Times New Roman" panose="02020603050405020304" pitchFamily="18" charset="0"/>
              </a:rPr>
              <a:t>Faculty of Arts and Education </a:t>
            </a:r>
          </a:p>
        </p:txBody>
      </p:sp>
    </p:spTree>
    <p:extLst>
      <p:ext uri="{BB962C8B-B14F-4D97-AF65-F5344CB8AC3E}">
        <p14:creationId xmlns:p14="http://schemas.microsoft.com/office/powerpoint/2010/main" val="3828684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3D218E-94C1-E330-FE76-CE0B231D2DBE}"/>
              </a:ext>
            </a:extLst>
          </p:cNvPr>
          <p:cNvSpPr>
            <a:spLocks noGrp="1"/>
          </p:cNvSpPr>
          <p:nvPr>
            <p:ph type="title"/>
          </p:nvPr>
        </p:nvSpPr>
        <p:spPr>
          <a:xfrm>
            <a:off x="1371599" y="294538"/>
            <a:ext cx="9895951" cy="1033669"/>
          </a:xfrm>
        </p:spPr>
        <p:txBody>
          <a:bodyPr>
            <a:normAutofit/>
          </a:bodyPr>
          <a:lstStyle/>
          <a:p>
            <a:r>
              <a:rPr lang="en-AU" sz="4000" b="1" dirty="0">
                <a:solidFill>
                  <a:srgbClr val="FFFFFF"/>
                </a:solidFill>
                <a:latin typeface="Times New Roman" panose="02020603050405020304" pitchFamily="18" charset="0"/>
                <a:cs typeface="Times New Roman" panose="02020603050405020304" pitchFamily="18" charset="0"/>
              </a:rPr>
              <a:t>Problem statement   </a:t>
            </a:r>
            <a:endParaRPr lang="en-AU" sz="4000" dirty="0">
              <a:solidFill>
                <a:srgbClr val="FFFFFF"/>
              </a:solidFill>
            </a:endParaRPr>
          </a:p>
        </p:txBody>
      </p:sp>
      <p:sp>
        <p:nvSpPr>
          <p:cNvPr id="3" name="Content Placeholder 2">
            <a:extLst>
              <a:ext uri="{FF2B5EF4-FFF2-40B4-BE49-F238E27FC236}">
                <a16:creationId xmlns:a16="http://schemas.microsoft.com/office/drawing/2014/main" id="{D8259BC9-2F4A-72AC-5CBD-331D9BA6604F}"/>
              </a:ext>
            </a:extLst>
          </p:cNvPr>
          <p:cNvSpPr>
            <a:spLocks noGrp="1"/>
          </p:cNvSpPr>
          <p:nvPr>
            <p:ph idx="1"/>
          </p:nvPr>
        </p:nvSpPr>
        <p:spPr>
          <a:xfrm>
            <a:off x="1371599" y="1622744"/>
            <a:ext cx="9724031" cy="5235255"/>
          </a:xfrm>
        </p:spPr>
        <p:txBody>
          <a:bodyPr anchor="ctr">
            <a:normAutofit fontScale="70000" lnSpcReduction="20000"/>
          </a:bodyPr>
          <a:lstStyle/>
          <a:p>
            <a:pPr marL="0" indent="0" algn="just">
              <a:lnSpc>
                <a:spcPct val="160000"/>
              </a:lnSpc>
              <a:spcBef>
                <a:spcPts val="0"/>
              </a:spcBef>
              <a:buNone/>
            </a:pPr>
            <a:r>
              <a:rPr lang="en-AU" sz="3800" b="1" kern="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CALD older adults</a:t>
            </a:r>
          </a:p>
          <a:p>
            <a:pPr lvl="2" algn="just">
              <a:lnSpc>
                <a:spcPct val="160000"/>
              </a:lnSpc>
              <a:spcBef>
                <a:spcPts val="0"/>
              </a:spcBef>
              <a:buFont typeface="Wingdings" panose="05000000000000000000" pitchFamily="2" charset="2"/>
              <a:buChar char="Ø"/>
            </a:pPr>
            <a:r>
              <a:rPr lang="en-AU" sz="3400" kern="0" dirty="0">
                <a:effectLst/>
                <a:latin typeface="Times New Roman" panose="02020603050405020304" pitchFamily="18" charset="0"/>
                <a:ea typeface="Calibri" panose="020F0502020204030204" pitchFamily="34" charset="0"/>
                <a:cs typeface="Times New Roman" panose="02020603050405020304" pitchFamily="18" charset="0"/>
              </a:rPr>
              <a:t>often experience a sense of isolation from their broader community (</a:t>
            </a:r>
            <a:r>
              <a:rPr lang="en-AU" sz="3400" kern="0" dirty="0" err="1">
                <a:effectLst/>
                <a:latin typeface="Times New Roman" panose="02020603050405020304" pitchFamily="18" charset="0"/>
                <a:ea typeface="Calibri" panose="020F0502020204030204" pitchFamily="34" charset="0"/>
                <a:cs typeface="Times New Roman" panose="02020603050405020304" pitchFamily="18" charset="0"/>
              </a:rPr>
              <a:t>Georgeou</a:t>
            </a:r>
            <a:r>
              <a:rPr lang="en-AU" sz="3400" kern="0" dirty="0">
                <a:effectLst/>
                <a:latin typeface="Times New Roman" panose="02020603050405020304" pitchFamily="18" charset="0"/>
                <a:ea typeface="Calibri" panose="020F0502020204030204" pitchFamily="34" charset="0"/>
                <a:cs typeface="Times New Roman" panose="02020603050405020304" pitchFamily="18" charset="0"/>
              </a:rPr>
              <a:t> et al., 2023).</a:t>
            </a:r>
          </a:p>
          <a:p>
            <a:pPr lvl="2" algn="just">
              <a:lnSpc>
                <a:spcPct val="160000"/>
              </a:lnSpc>
              <a:spcBef>
                <a:spcPts val="0"/>
              </a:spcBef>
              <a:buFont typeface="Wingdings" panose="05000000000000000000" pitchFamily="2" charset="2"/>
              <a:buChar char="Ø"/>
            </a:pPr>
            <a:r>
              <a:rPr lang="en-AU" sz="3400" kern="0" dirty="0">
                <a:effectLst/>
                <a:latin typeface="Times New Roman" panose="02020603050405020304" pitchFamily="18" charset="0"/>
                <a:ea typeface="Calibri" panose="020F0502020204030204" pitchFamily="34" charset="0"/>
                <a:cs typeface="Times New Roman" panose="02020603050405020304" pitchFamily="18" charset="0"/>
              </a:rPr>
              <a:t>faced more significant challenges in obtaining social and healthcare support than their Anglo-Australians counterparts </a:t>
            </a:r>
            <a:r>
              <a:rPr lang="en-AU" sz="3400" kern="100" dirty="0">
                <a:effectLst/>
                <a:latin typeface="Times New Roman" panose="02020603050405020304" pitchFamily="18" charset="0"/>
                <a:ea typeface="Calibri" panose="020F0502020204030204" pitchFamily="34" charset="0"/>
                <a:cs typeface="Times New Roman" panose="02020603050405020304" pitchFamily="18" charset="0"/>
              </a:rPr>
              <a:t>(Du, 2023).</a:t>
            </a:r>
          </a:p>
          <a:p>
            <a:pPr lvl="2" algn="just">
              <a:lnSpc>
                <a:spcPct val="160000"/>
              </a:lnSpc>
              <a:spcBef>
                <a:spcPts val="0"/>
              </a:spcBef>
              <a:buFont typeface="Wingdings" panose="05000000000000000000" pitchFamily="2" charset="2"/>
              <a:buChar char="Ø"/>
            </a:pPr>
            <a:r>
              <a:rPr lang="en-AU" sz="3400" kern="100" dirty="0">
                <a:effectLst/>
                <a:latin typeface="Times New Roman" panose="02020603050405020304" pitchFamily="18" charset="0"/>
                <a:ea typeface="Calibri" panose="020F0502020204030204" pitchFamily="34" charset="0"/>
                <a:cs typeface="Times New Roman" panose="02020603050405020304" pitchFamily="18" charset="0"/>
              </a:rPr>
              <a:t>life quality is impacted due to their lack of English language skills (Orb, 2002)</a:t>
            </a:r>
          </a:p>
          <a:p>
            <a:pPr lvl="2" algn="just">
              <a:lnSpc>
                <a:spcPct val="160000"/>
              </a:lnSpc>
              <a:spcBef>
                <a:spcPts val="0"/>
              </a:spcBef>
              <a:buFont typeface="Wingdings" panose="05000000000000000000" pitchFamily="2" charset="2"/>
              <a:buChar char="Ø"/>
            </a:pPr>
            <a:r>
              <a:rPr lang="en-AU" sz="3400" kern="100" dirty="0">
                <a:effectLst/>
                <a:latin typeface="Times New Roman" panose="02020603050405020304" pitchFamily="18" charset="0"/>
                <a:ea typeface="Calibri" panose="020F0502020204030204" pitchFamily="34" charset="0"/>
                <a:cs typeface="Times New Roman" panose="02020603050405020304" pitchFamily="18" charset="0"/>
              </a:rPr>
              <a:t>found to encounter noteworthy hindrances when accessing information (Baker et al., 2016; Du, 2023).</a:t>
            </a:r>
          </a:p>
        </p:txBody>
      </p:sp>
      <p:sp>
        <p:nvSpPr>
          <p:cNvPr id="4" name="Slide Number Placeholder 1">
            <a:extLst>
              <a:ext uri="{FF2B5EF4-FFF2-40B4-BE49-F238E27FC236}">
                <a16:creationId xmlns:a16="http://schemas.microsoft.com/office/drawing/2014/main" id="{BD37B869-9249-18FD-1D7A-6AF20FECEEF8}"/>
              </a:ext>
            </a:extLst>
          </p:cNvPr>
          <p:cNvSpPr>
            <a:spLocks noGrp="1" noChangeArrowheads="1"/>
          </p:cNvSpPr>
          <p:nvPr>
            <p:ph type="sldNum" sz="quarter" idx="12"/>
          </p:nvPr>
        </p:nvSpPr>
        <p:spPr bwMode="auto">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fld id="{E18792BF-15B7-4B0E-B9DA-2F1499429AD5}" type="slidenum">
              <a:rPr lang="en-US" altLang="en-US">
                <a:solidFill>
                  <a:schemeClr val="tx1">
                    <a:tint val="75000"/>
                  </a:schemeClr>
                </a:solidFill>
                <a:latin typeface="Times New Roman" panose="02020603050405020304" pitchFamily="18" charset="0"/>
                <a:cs typeface="Times New Roman" panose="02020603050405020304" pitchFamily="18" charset="0"/>
              </a:rPr>
              <a:pPr>
                <a:spcAft>
                  <a:spcPts val="600"/>
                </a:spcAft>
              </a:pPr>
              <a:t>10</a:t>
            </a:fld>
            <a:endParaRPr lang="en-US" altLang="en-US" dirty="0">
              <a:solidFill>
                <a:schemeClr val="tx1">
                  <a:tint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7936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3D218E-94C1-E330-FE76-CE0B231D2DBE}"/>
              </a:ext>
            </a:extLst>
          </p:cNvPr>
          <p:cNvSpPr>
            <a:spLocks noGrp="1"/>
          </p:cNvSpPr>
          <p:nvPr>
            <p:ph type="title"/>
          </p:nvPr>
        </p:nvSpPr>
        <p:spPr>
          <a:xfrm>
            <a:off x="1371599" y="294538"/>
            <a:ext cx="9895951" cy="1033669"/>
          </a:xfrm>
        </p:spPr>
        <p:txBody>
          <a:bodyPr>
            <a:normAutofit/>
          </a:bodyPr>
          <a:lstStyle/>
          <a:p>
            <a:r>
              <a:rPr lang="en-AU" sz="4000" b="1" dirty="0">
                <a:solidFill>
                  <a:srgbClr val="FFFFFF"/>
                </a:solidFill>
                <a:latin typeface="Times New Roman" panose="02020603050405020304" pitchFamily="18" charset="0"/>
                <a:cs typeface="Times New Roman" panose="02020603050405020304" pitchFamily="18" charset="0"/>
              </a:rPr>
              <a:t>Research aim, objectives and questions </a:t>
            </a:r>
            <a:endParaRPr lang="en-AU" sz="4000" dirty="0">
              <a:solidFill>
                <a:srgbClr val="FFFFFF"/>
              </a:solidFill>
            </a:endParaRPr>
          </a:p>
        </p:txBody>
      </p:sp>
      <p:sp>
        <p:nvSpPr>
          <p:cNvPr id="3" name="Content Placeholder 2">
            <a:extLst>
              <a:ext uri="{FF2B5EF4-FFF2-40B4-BE49-F238E27FC236}">
                <a16:creationId xmlns:a16="http://schemas.microsoft.com/office/drawing/2014/main" id="{D8259BC9-2F4A-72AC-5CBD-331D9BA6604F}"/>
              </a:ext>
            </a:extLst>
          </p:cNvPr>
          <p:cNvSpPr>
            <a:spLocks noGrp="1"/>
          </p:cNvSpPr>
          <p:nvPr>
            <p:ph idx="1"/>
          </p:nvPr>
        </p:nvSpPr>
        <p:spPr>
          <a:xfrm>
            <a:off x="1371599" y="1819922"/>
            <a:ext cx="9724031" cy="4743540"/>
          </a:xfrm>
        </p:spPr>
        <p:txBody>
          <a:bodyPr anchor="ctr">
            <a:noAutofit/>
          </a:bodyPr>
          <a:lstStyle/>
          <a:p>
            <a:pPr algn="just">
              <a:lnSpc>
                <a:spcPct val="150000"/>
              </a:lnSpc>
              <a:spcBef>
                <a:spcPts val="0"/>
              </a:spcBef>
            </a:pPr>
            <a:r>
              <a:rPr lang="en-AU" sz="2400" b="1"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Aim</a:t>
            </a:r>
          </a:p>
          <a:p>
            <a:pPr lvl="1" algn="just">
              <a:lnSpc>
                <a:spcPct val="150000"/>
              </a:lnSpc>
              <a:spcBef>
                <a:spcPts val="0"/>
              </a:spcBef>
              <a:buFont typeface="Wingdings" panose="05000000000000000000" pitchFamily="2" charset="2"/>
              <a:buChar char="Ø"/>
            </a:pPr>
            <a:r>
              <a:rPr lang="en-AU" sz="2000" kern="100" dirty="0">
                <a:latin typeface="Times New Roman" panose="02020603050405020304" pitchFamily="18" charset="0"/>
                <a:ea typeface="Calibri" panose="020F0502020204030204" pitchFamily="34" charset="0"/>
                <a:cs typeface="Times New Roman" panose="02020603050405020304" pitchFamily="18" charset="0"/>
              </a:rPr>
              <a:t>to explore the information journeys of CALD older adults who are currently accessing HCP and their carers’ perspective to support ageing well in Australia. </a:t>
            </a:r>
          </a:p>
          <a:p>
            <a:pPr algn="just">
              <a:lnSpc>
                <a:spcPct val="150000"/>
              </a:lnSpc>
              <a:spcBef>
                <a:spcPts val="0"/>
              </a:spcBef>
            </a:pPr>
            <a:r>
              <a:rPr lang="en-AU" sz="2400" b="1"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O</a:t>
            </a:r>
            <a:r>
              <a:rPr lang="en-AU" sz="2400" b="1"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bjectives </a:t>
            </a:r>
          </a:p>
          <a:p>
            <a:pPr lvl="1" algn="just">
              <a:lnSpc>
                <a:spcPct val="150000"/>
              </a:lnSpc>
              <a:spcBef>
                <a:spcPts val="0"/>
              </a:spcBef>
              <a:buFont typeface="Wingdings" panose="05000000000000000000" pitchFamily="2" charset="2"/>
              <a:buChar char="Ø"/>
            </a:pPr>
            <a:r>
              <a:rPr lang="en-AU" sz="2000" kern="100" dirty="0">
                <a:effectLst/>
                <a:latin typeface="Times New Roman" panose="02020603050405020304" pitchFamily="18" charset="0"/>
                <a:ea typeface="Calibri" panose="020F0502020204030204" pitchFamily="34" charset="0"/>
                <a:cs typeface="Times New Roman" panose="02020603050405020304" pitchFamily="18" charset="0"/>
              </a:rPr>
              <a:t>to explore the information behaviours, information seeking sources, and patterns of meaning making among CALD older adults as they access HCP;</a:t>
            </a:r>
          </a:p>
          <a:p>
            <a:pPr lvl="1" algn="just">
              <a:lnSpc>
                <a:spcPct val="150000"/>
              </a:lnSpc>
              <a:spcBef>
                <a:spcPts val="0"/>
              </a:spcBef>
              <a:buFont typeface="Wingdings" panose="05000000000000000000" pitchFamily="2" charset="2"/>
              <a:buChar char="Ø"/>
            </a:pPr>
            <a:r>
              <a:rPr lang="en-AU" sz="2000" kern="100" dirty="0">
                <a:effectLst/>
                <a:latin typeface="Times New Roman" panose="02020603050405020304" pitchFamily="18" charset="0"/>
                <a:ea typeface="Calibri" panose="020F0502020204030204" pitchFamily="34" charset="0"/>
                <a:cs typeface="Times New Roman" panose="02020603050405020304" pitchFamily="18" charset="0"/>
              </a:rPr>
              <a:t>to identify the need for enhancing associated information services for CALD older adults;</a:t>
            </a:r>
          </a:p>
          <a:p>
            <a:pPr lvl="1" algn="just">
              <a:lnSpc>
                <a:spcPct val="150000"/>
              </a:lnSpc>
              <a:spcBef>
                <a:spcPts val="0"/>
              </a:spcBef>
              <a:buFont typeface="Wingdings" panose="05000000000000000000" pitchFamily="2" charset="2"/>
              <a:buChar char="Ø"/>
            </a:pPr>
            <a:r>
              <a:rPr lang="en-AU" sz="2000" kern="100" dirty="0">
                <a:effectLst/>
                <a:latin typeface="Times New Roman" panose="02020603050405020304" pitchFamily="18" charset="0"/>
                <a:ea typeface="Calibri" panose="020F0502020204030204" pitchFamily="34" charset="0"/>
                <a:cs typeface="Times New Roman" panose="02020603050405020304" pitchFamily="18" charset="0"/>
              </a:rPr>
              <a:t>to investigate the adoption of HCP and the support received from formal and informal carers by CALD older adults to support ageing well in Australia </a:t>
            </a:r>
          </a:p>
          <a:p>
            <a:pPr marL="0" indent="0" algn="just">
              <a:spcBef>
                <a:spcPts val="0"/>
              </a:spcBef>
              <a:buNone/>
            </a:pPr>
            <a:endParaRPr lang="en-AU" sz="20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1">
            <a:extLst>
              <a:ext uri="{FF2B5EF4-FFF2-40B4-BE49-F238E27FC236}">
                <a16:creationId xmlns:a16="http://schemas.microsoft.com/office/drawing/2014/main" id="{33F80F62-AD74-D3F3-0CA6-00390C48A867}"/>
              </a:ext>
            </a:extLst>
          </p:cNvPr>
          <p:cNvSpPr>
            <a:spLocks noGrp="1" noChangeArrowheads="1"/>
          </p:cNvSpPr>
          <p:nvPr>
            <p:ph type="sldNum" sz="quarter" idx="12"/>
          </p:nvPr>
        </p:nvSpPr>
        <p:spPr bwMode="auto">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fld id="{E18792BF-15B7-4B0E-B9DA-2F1499429AD5}" type="slidenum">
              <a:rPr lang="en-US" altLang="en-US">
                <a:solidFill>
                  <a:schemeClr val="tx1">
                    <a:tint val="75000"/>
                  </a:schemeClr>
                </a:solidFill>
                <a:latin typeface="Times New Roman" panose="02020603050405020304" pitchFamily="18" charset="0"/>
                <a:cs typeface="Times New Roman" panose="02020603050405020304" pitchFamily="18" charset="0"/>
              </a:rPr>
              <a:pPr>
                <a:spcAft>
                  <a:spcPts val="600"/>
                </a:spcAft>
              </a:pPr>
              <a:t>11</a:t>
            </a:fld>
            <a:endParaRPr lang="en-US" altLang="en-US" dirty="0">
              <a:solidFill>
                <a:schemeClr val="tx1">
                  <a:tint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4110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3D218E-94C1-E330-FE76-CE0B231D2DBE}"/>
              </a:ext>
            </a:extLst>
          </p:cNvPr>
          <p:cNvSpPr>
            <a:spLocks noGrp="1"/>
          </p:cNvSpPr>
          <p:nvPr>
            <p:ph type="title"/>
          </p:nvPr>
        </p:nvSpPr>
        <p:spPr>
          <a:xfrm>
            <a:off x="1371599" y="294538"/>
            <a:ext cx="9895951" cy="1033669"/>
          </a:xfrm>
        </p:spPr>
        <p:txBody>
          <a:bodyPr>
            <a:normAutofit/>
          </a:bodyPr>
          <a:lstStyle/>
          <a:p>
            <a:r>
              <a:rPr lang="en-AU" sz="4000" b="1" dirty="0">
                <a:solidFill>
                  <a:srgbClr val="FFFFFF"/>
                </a:solidFill>
                <a:latin typeface="Times New Roman" panose="02020603050405020304" pitchFamily="18" charset="0"/>
                <a:cs typeface="Times New Roman" panose="02020603050405020304" pitchFamily="18" charset="0"/>
              </a:rPr>
              <a:t>Research aim, objectives and questions  </a:t>
            </a:r>
            <a:endParaRPr lang="en-AU" sz="4000" dirty="0">
              <a:solidFill>
                <a:srgbClr val="FFFFFF"/>
              </a:solidFill>
            </a:endParaRPr>
          </a:p>
        </p:txBody>
      </p:sp>
      <p:sp>
        <p:nvSpPr>
          <p:cNvPr id="3" name="Content Placeholder 2">
            <a:extLst>
              <a:ext uri="{FF2B5EF4-FFF2-40B4-BE49-F238E27FC236}">
                <a16:creationId xmlns:a16="http://schemas.microsoft.com/office/drawing/2014/main" id="{D8259BC9-2F4A-72AC-5CBD-331D9BA6604F}"/>
              </a:ext>
            </a:extLst>
          </p:cNvPr>
          <p:cNvSpPr>
            <a:spLocks noGrp="1"/>
          </p:cNvSpPr>
          <p:nvPr>
            <p:ph idx="1"/>
          </p:nvPr>
        </p:nvSpPr>
        <p:spPr>
          <a:xfrm>
            <a:off x="1371599" y="1891970"/>
            <a:ext cx="9724031" cy="4671492"/>
          </a:xfrm>
        </p:spPr>
        <p:txBody>
          <a:bodyPr anchor="ctr">
            <a:normAutofit/>
          </a:bodyPr>
          <a:lstStyle/>
          <a:p>
            <a:pPr marL="0" indent="0" algn="just">
              <a:lnSpc>
                <a:spcPct val="150000"/>
              </a:lnSpc>
              <a:spcBef>
                <a:spcPts val="0"/>
              </a:spcBef>
              <a:buNone/>
            </a:pPr>
            <a:r>
              <a:rPr lang="en-AU" sz="2400" b="1"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R</a:t>
            </a:r>
            <a:r>
              <a:rPr lang="en-AU" sz="2400" b="1"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esearch questions</a:t>
            </a:r>
          </a:p>
          <a:p>
            <a:pPr indent="0" algn="just">
              <a:lnSpc>
                <a:spcPct val="150000"/>
              </a:lnSpc>
              <a:spcBef>
                <a:spcPts val="0"/>
              </a:spcBef>
              <a:buNone/>
            </a:pPr>
            <a:r>
              <a:rPr lang="en-AU" sz="2000" b="1" kern="100" dirty="0">
                <a:effectLst/>
                <a:latin typeface="Times New Roman" panose="02020603050405020304" pitchFamily="18" charset="0"/>
                <a:ea typeface="Calibri" panose="020F0502020204030204" pitchFamily="34" charset="0"/>
                <a:cs typeface="Times New Roman" panose="02020603050405020304" pitchFamily="18" charset="0"/>
              </a:rPr>
              <a:t>1. </a:t>
            </a:r>
            <a:r>
              <a:rPr lang="en-AU" sz="2000" kern="100" dirty="0">
                <a:effectLst/>
                <a:latin typeface="Times New Roman" panose="02020603050405020304" pitchFamily="18" charset="0"/>
                <a:ea typeface="Calibri" panose="020F0502020204030204" pitchFamily="34" charset="0"/>
                <a:cs typeface="Times New Roman" panose="02020603050405020304" pitchFamily="18" charset="0"/>
              </a:rPr>
              <a:t>What are the information journeys of CALD older adults while accessing HCP in the migrated country?  </a:t>
            </a:r>
          </a:p>
          <a:p>
            <a:pPr indent="0" algn="just">
              <a:lnSpc>
                <a:spcPct val="150000"/>
              </a:lnSpc>
              <a:spcBef>
                <a:spcPts val="0"/>
              </a:spcBef>
              <a:buNone/>
            </a:pPr>
            <a:r>
              <a:rPr lang="en-AU" sz="2000" b="1" kern="100" dirty="0">
                <a:effectLst/>
                <a:latin typeface="Times New Roman" panose="02020603050405020304" pitchFamily="18" charset="0"/>
                <a:ea typeface="Calibri" panose="020F0502020204030204" pitchFamily="34" charset="0"/>
                <a:cs typeface="Times New Roman" panose="02020603050405020304" pitchFamily="18" charset="0"/>
              </a:rPr>
              <a:t>2. </a:t>
            </a:r>
            <a:r>
              <a:rPr lang="en-AU" sz="2000" kern="100" dirty="0">
                <a:effectLst/>
                <a:latin typeface="Times New Roman" panose="02020603050405020304" pitchFamily="18" charset="0"/>
                <a:ea typeface="Calibri" panose="020F0502020204030204" pitchFamily="34" charset="0"/>
                <a:cs typeface="Times New Roman" panose="02020603050405020304" pitchFamily="18" charset="0"/>
              </a:rPr>
              <a:t>How do CALD older adults perceive and comprehend the seeking, validation and interpretation of information to enhance their ageing well while pursuing HCP?  </a:t>
            </a:r>
          </a:p>
          <a:p>
            <a:pPr indent="0" algn="just">
              <a:lnSpc>
                <a:spcPct val="150000"/>
              </a:lnSpc>
              <a:spcBef>
                <a:spcPts val="0"/>
              </a:spcBef>
              <a:buNone/>
            </a:pPr>
            <a:r>
              <a:rPr lang="en-AU" sz="2000" b="1" kern="100" dirty="0">
                <a:effectLst/>
                <a:latin typeface="Times New Roman" panose="02020603050405020304" pitchFamily="18" charset="0"/>
                <a:ea typeface="Calibri" panose="020F0502020204030204" pitchFamily="34" charset="0"/>
                <a:cs typeface="Times New Roman" panose="02020603050405020304" pitchFamily="18" charset="0"/>
              </a:rPr>
              <a:t>3. </a:t>
            </a:r>
            <a:r>
              <a:rPr lang="en-AU" sz="2000" kern="100" dirty="0">
                <a:effectLst/>
                <a:latin typeface="Times New Roman" panose="02020603050405020304" pitchFamily="18" charset="0"/>
                <a:ea typeface="Calibri" panose="020F0502020204030204" pitchFamily="34" charset="0"/>
                <a:cs typeface="Times New Roman" panose="02020603050405020304" pitchFamily="18" charset="0"/>
              </a:rPr>
              <a:t>What interventions can be implemented to better support CALD older adults in accessing HCP and supporting ageing well in Australia?   </a:t>
            </a:r>
          </a:p>
          <a:p>
            <a:pPr indent="0" algn="just">
              <a:lnSpc>
                <a:spcPct val="150000"/>
              </a:lnSpc>
              <a:spcBef>
                <a:spcPts val="0"/>
              </a:spcBef>
              <a:buNone/>
            </a:pPr>
            <a:r>
              <a:rPr lang="en-AU" sz="2000" b="1" kern="100" dirty="0">
                <a:effectLst/>
                <a:latin typeface="Times New Roman" panose="02020603050405020304" pitchFamily="18" charset="0"/>
                <a:ea typeface="Calibri" panose="020F0502020204030204" pitchFamily="34" charset="0"/>
                <a:cs typeface="Times New Roman" panose="02020603050405020304" pitchFamily="18" charset="0"/>
              </a:rPr>
              <a:t>4. </a:t>
            </a:r>
            <a:r>
              <a:rPr lang="en-AU" sz="2000" kern="100" dirty="0">
                <a:effectLst/>
                <a:latin typeface="Times New Roman" panose="02020603050405020304" pitchFamily="18" charset="0"/>
                <a:ea typeface="Calibri" panose="020F0502020204030204" pitchFamily="34" charset="0"/>
                <a:cs typeface="Times New Roman" panose="02020603050405020304" pitchFamily="18" charset="0"/>
              </a:rPr>
              <a:t>How do formal and informal carers support CALD older adults in adopting home care to promote ageing well in Australia?   </a:t>
            </a:r>
          </a:p>
        </p:txBody>
      </p:sp>
      <p:sp>
        <p:nvSpPr>
          <p:cNvPr id="5" name="Slide Number Placeholder 1">
            <a:extLst>
              <a:ext uri="{FF2B5EF4-FFF2-40B4-BE49-F238E27FC236}">
                <a16:creationId xmlns:a16="http://schemas.microsoft.com/office/drawing/2014/main" id="{0939980B-180E-35B9-B338-822E5474B803}"/>
              </a:ext>
            </a:extLst>
          </p:cNvPr>
          <p:cNvSpPr>
            <a:spLocks noGrp="1" noChangeArrowheads="1"/>
          </p:cNvSpPr>
          <p:nvPr>
            <p:ph type="sldNum" sz="quarter" idx="12"/>
          </p:nvPr>
        </p:nvSpPr>
        <p:spPr bwMode="auto">
          <a:xfrm>
            <a:off x="11704320" y="6455431"/>
            <a:ext cx="445913"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fld id="{E18792BF-15B7-4B0E-B9DA-2F1499429AD5}" type="slidenum">
              <a:rPr lang="en-US" altLang="en-US" sz="1100">
                <a:solidFill>
                  <a:schemeClr val="tx1">
                    <a:lumMod val="50000"/>
                    <a:lumOff val="50000"/>
                  </a:schemeClr>
                </a:solidFill>
                <a:latin typeface="Times New Roman" panose="02020603050405020304" pitchFamily="18" charset="0"/>
                <a:cs typeface="Times New Roman" panose="02020603050405020304" pitchFamily="18" charset="0"/>
              </a:rPr>
              <a:pPr>
                <a:spcAft>
                  <a:spcPts val="600"/>
                </a:spcAft>
              </a:pPr>
              <a:t>12</a:t>
            </a:fld>
            <a:endParaRPr lang="en-US" altLang="en-US" sz="1100">
              <a:solidFill>
                <a:schemeClr val="tx1">
                  <a:lumMod val="50000"/>
                  <a:lumOff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324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3D218E-94C1-E330-FE76-CE0B231D2DBE}"/>
              </a:ext>
            </a:extLst>
          </p:cNvPr>
          <p:cNvSpPr>
            <a:spLocks noGrp="1"/>
          </p:cNvSpPr>
          <p:nvPr>
            <p:ph type="title"/>
          </p:nvPr>
        </p:nvSpPr>
        <p:spPr>
          <a:xfrm>
            <a:off x="1371599" y="294538"/>
            <a:ext cx="9895951" cy="1033669"/>
          </a:xfrm>
        </p:spPr>
        <p:txBody>
          <a:bodyPr>
            <a:normAutofit/>
          </a:bodyPr>
          <a:lstStyle/>
          <a:p>
            <a:r>
              <a:rPr lang="en-AU" sz="4000" b="1">
                <a:solidFill>
                  <a:srgbClr val="FFFFFF"/>
                </a:solidFill>
                <a:latin typeface="Times New Roman" panose="02020603050405020304" pitchFamily="18" charset="0"/>
                <a:cs typeface="Times New Roman" panose="02020603050405020304" pitchFamily="18" charset="0"/>
              </a:rPr>
              <a:t>Methodology   </a:t>
            </a:r>
            <a:endParaRPr lang="en-AU" sz="4000">
              <a:solidFill>
                <a:srgbClr val="FFFFFF"/>
              </a:solidFill>
            </a:endParaRPr>
          </a:p>
        </p:txBody>
      </p:sp>
      <p:sp>
        <p:nvSpPr>
          <p:cNvPr id="3" name="Content Placeholder 2">
            <a:extLst>
              <a:ext uri="{FF2B5EF4-FFF2-40B4-BE49-F238E27FC236}">
                <a16:creationId xmlns:a16="http://schemas.microsoft.com/office/drawing/2014/main" id="{D8259BC9-2F4A-72AC-5CBD-331D9BA6604F}"/>
              </a:ext>
            </a:extLst>
          </p:cNvPr>
          <p:cNvSpPr>
            <a:spLocks noGrp="1"/>
          </p:cNvSpPr>
          <p:nvPr>
            <p:ph idx="1"/>
          </p:nvPr>
        </p:nvSpPr>
        <p:spPr>
          <a:xfrm>
            <a:off x="1371599" y="1622744"/>
            <a:ext cx="9724031" cy="4940717"/>
          </a:xfrm>
        </p:spPr>
        <p:txBody>
          <a:bodyPr anchor="ctr">
            <a:normAutofit/>
          </a:bodyPr>
          <a:lstStyle/>
          <a:p>
            <a:pPr>
              <a:lnSpc>
                <a:spcPct val="110000"/>
              </a:lnSpc>
              <a:spcBef>
                <a:spcPts val="0"/>
              </a:spcBef>
            </a:pPr>
            <a:r>
              <a:rPr lang="en-AU" sz="2400" dirty="0">
                <a:effectLst/>
                <a:latin typeface="Times New Roman" panose="02020603050405020304" pitchFamily="18" charset="0"/>
                <a:ea typeface="Times New Roman" panose="02020603050405020304" pitchFamily="18" charset="0"/>
                <a:cs typeface="Times New Roman" panose="02020603050405020304" pitchFamily="18" charset="0"/>
              </a:rPr>
              <a:t>CEIB framework is an innovative approach to study human-information interactions. </a:t>
            </a:r>
            <a:endParaRPr lang="en-AU"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0000"/>
              </a:lnSpc>
              <a:spcBef>
                <a:spcPts val="0"/>
              </a:spcBef>
            </a:pPr>
            <a:r>
              <a:rPr lang="en-AU" sz="2400" dirty="0">
                <a:effectLst/>
                <a:latin typeface="Times New Roman" panose="02020603050405020304" pitchFamily="18" charset="0"/>
                <a:ea typeface="Times New Roman" panose="02020603050405020304" pitchFamily="18" charset="0"/>
                <a:cs typeface="Times New Roman" panose="02020603050405020304" pitchFamily="18" charset="0"/>
              </a:rPr>
              <a:t>The CEIB methodological framework consists of five core principles: </a:t>
            </a:r>
          </a:p>
          <a:p>
            <a:pPr marL="857250" lvl="1" indent="-400050" algn="just">
              <a:lnSpc>
                <a:spcPct val="110000"/>
              </a:lnSpc>
              <a:spcBef>
                <a:spcPts val="0"/>
              </a:spcBef>
              <a:buAutoNum type="romanLcParenBoth"/>
            </a:pPr>
            <a:r>
              <a:rPr lang="en-AU" sz="2000" dirty="0">
                <a:latin typeface="Times New Roman" panose="02020603050405020304" pitchFamily="18" charset="0"/>
                <a:ea typeface="Times New Roman" panose="02020603050405020304" pitchFamily="18" charset="0"/>
                <a:cs typeface="Times New Roman" panose="02020603050405020304" pitchFamily="18" charset="0"/>
              </a:rPr>
              <a:t>s</a:t>
            </a:r>
            <a:r>
              <a:rPr lang="en-AU" sz="2000" dirty="0">
                <a:effectLst/>
                <a:latin typeface="Times New Roman" panose="02020603050405020304" pitchFamily="18" charset="0"/>
                <a:ea typeface="Times New Roman" panose="02020603050405020304" pitchFamily="18" charset="0"/>
                <a:cs typeface="Times New Roman" panose="02020603050405020304" pitchFamily="18" charset="0"/>
              </a:rPr>
              <a:t>tarts with community  </a:t>
            </a:r>
          </a:p>
          <a:p>
            <a:pPr marL="857250" lvl="1" indent="-400050" algn="just">
              <a:lnSpc>
                <a:spcPct val="110000"/>
              </a:lnSpc>
              <a:spcBef>
                <a:spcPts val="0"/>
              </a:spcBef>
              <a:buAutoNum type="romanLcParenBoth"/>
            </a:pPr>
            <a:r>
              <a:rPr lang="en-AU" sz="2000" dirty="0">
                <a:effectLst/>
                <a:latin typeface="Times New Roman" panose="02020603050405020304" pitchFamily="18" charset="0"/>
                <a:ea typeface="Times New Roman" panose="02020603050405020304" pitchFamily="18" charset="0"/>
                <a:cs typeface="Times New Roman" panose="02020603050405020304" pitchFamily="18" charset="0"/>
              </a:rPr>
              <a:t>prioritising collaboration  </a:t>
            </a:r>
          </a:p>
          <a:p>
            <a:pPr marL="857250" lvl="1" indent="-400050" algn="just">
              <a:lnSpc>
                <a:spcPct val="110000"/>
              </a:lnSpc>
              <a:spcBef>
                <a:spcPts val="0"/>
              </a:spcBef>
              <a:buAutoNum type="romanLcParenBoth"/>
            </a:pPr>
            <a:r>
              <a:rPr lang="en-AU" sz="2000" dirty="0">
                <a:effectLst/>
                <a:latin typeface="Times New Roman" panose="02020603050405020304" pitchFamily="18" charset="0"/>
                <a:ea typeface="Times New Roman" panose="02020603050405020304" pitchFamily="18" charset="0"/>
                <a:cs typeface="Times New Roman" panose="02020603050405020304" pitchFamily="18" charset="0"/>
              </a:rPr>
              <a:t>focusing on usefulness  </a:t>
            </a:r>
          </a:p>
          <a:p>
            <a:pPr marL="857250" lvl="1" indent="-400050" algn="just">
              <a:lnSpc>
                <a:spcPct val="110000"/>
              </a:lnSpc>
              <a:spcBef>
                <a:spcPts val="0"/>
              </a:spcBef>
              <a:buAutoNum type="romanLcParenBoth"/>
            </a:pPr>
            <a:r>
              <a:rPr lang="en-AU" sz="2000" dirty="0">
                <a:effectLst/>
                <a:latin typeface="Times New Roman" panose="02020603050405020304" pitchFamily="18" charset="0"/>
                <a:ea typeface="Times New Roman" panose="02020603050405020304" pitchFamily="18" charset="0"/>
                <a:cs typeface="Times New Roman" panose="02020603050405020304" pitchFamily="18" charset="0"/>
              </a:rPr>
              <a:t>using appropriate and diverse methods and </a:t>
            </a:r>
          </a:p>
          <a:p>
            <a:pPr marL="857250" lvl="1" indent="-400050" algn="just">
              <a:lnSpc>
                <a:spcPct val="110000"/>
              </a:lnSpc>
              <a:spcBef>
                <a:spcPts val="0"/>
              </a:spcBef>
              <a:buAutoNum type="romanLcParenBoth"/>
            </a:pPr>
            <a:r>
              <a:rPr lang="en-AU" sz="2000" dirty="0">
                <a:latin typeface="Times New Roman" panose="02020603050405020304" pitchFamily="18" charset="0"/>
                <a:ea typeface="Times New Roman" panose="02020603050405020304" pitchFamily="18" charset="0"/>
                <a:cs typeface="Times New Roman" panose="02020603050405020304" pitchFamily="18" charset="0"/>
              </a:rPr>
              <a:t>a</a:t>
            </a:r>
            <a:r>
              <a:rPr lang="en-AU" sz="2000" dirty="0">
                <a:effectLst/>
                <a:latin typeface="Times New Roman" panose="02020603050405020304" pitchFamily="18" charset="0"/>
                <a:ea typeface="Times New Roman" panose="02020603050405020304" pitchFamily="18" charset="0"/>
                <a:cs typeface="Times New Roman" panose="02020603050405020304" pitchFamily="18" charset="0"/>
              </a:rPr>
              <a:t>ffirms reciprocity (Du &amp; Chu, 2022, p.6). </a:t>
            </a:r>
          </a:p>
          <a:p>
            <a:pPr algn="just">
              <a:lnSpc>
                <a:spcPct val="110000"/>
              </a:lnSpc>
              <a:spcBef>
                <a:spcPts val="0"/>
              </a:spcBef>
            </a:pPr>
            <a:r>
              <a:rPr lang="en-AU" sz="2400" dirty="0">
                <a:effectLst/>
                <a:latin typeface="Times New Roman" panose="02020603050405020304" pitchFamily="18" charset="0"/>
                <a:ea typeface="Times New Roman" panose="02020603050405020304" pitchFamily="18" charset="0"/>
                <a:cs typeface="Times New Roman" panose="02020603050405020304" pitchFamily="18" charset="0"/>
              </a:rPr>
              <a:t>This study will be guided by the CEIB principles. </a:t>
            </a:r>
          </a:p>
        </p:txBody>
      </p:sp>
      <p:sp>
        <p:nvSpPr>
          <p:cNvPr id="4" name="Slide Number Placeholder 1">
            <a:extLst>
              <a:ext uri="{FF2B5EF4-FFF2-40B4-BE49-F238E27FC236}">
                <a16:creationId xmlns:a16="http://schemas.microsoft.com/office/drawing/2014/main" id="{8C8C714B-DB10-DB6C-5A0C-B543AAC723B6}"/>
              </a:ext>
            </a:extLst>
          </p:cNvPr>
          <p:cNvSpPr>
            <a:spLocks noGrp="1" noChangeArrowheads="1"/>
          </p:cNvSpPr>
          <p:nvPr>
            <p:ph type="sldNum" sz="quarter" idx="12"/>
          </p:nvPr>
        </p:nvSpPr>
        <p:spPr bwMode="auto">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fld id="{E18792BF-15B7-4B0E-B9DA-2F1499429AD5}" type="slidenum">
              <a:rPr lang="en-US" altLang="en-US">
                <a:solidFill>
                  <a:schemeClr val="tx1">
                    <a:tint val="75000"/>
                  </a:schemeClr>
                </a:solidFill>
                <a:latin typeface="Times New Roman" panose="02020603050405020304" pitchFamily="18" charset="0"/>
                <a:cs typeface="Times New Roman" panose="02020603050405020304" pitchFamily="18" charset="0"/>
              </a:rPr>
              <a:pPr>
                <a:spcAft>
                  <a:spcPts val="600"/>
                </a:spcAft>
              </a:pPr>
              <a:t>13</a:t>
            </a:fld>
            <a:endParaRPr lang="en-US" altLang="en-US" dirty="0">
              <a:solidFill>
                <a:schemeClr val="tx1">
                  <a:tint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3226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3D218E-94C1-E330-FE76-CE0B231D2DBE}"/>
              </a:ext>
            </a:extLst>
          </p:cNvPr>
          <p:cNvSpPr>
            <a:spLocks noGrp="1"/>
          </p:cNvSpPr>
          <p:nvPr>
            <p:ph type="title"/>
          </p:nvPr>
        </p:nvSpPr>
        <p:spPr>
          <a:xfrm>
            <a:off x="1371599" y="294538"/>
            <a:ext cx="9895951" cy="1033669"/>
          </a:xfrm>
        </p:spPr>
        <p:txBody>
          <a:bodyPr>
            <a:normAutofit/>
          </a:bodyPr>
          <a:lstStyle/>
          <a:p>
            <a:r>
              <a:rPr lang="en-AU" sz="4000" b="1">
                <a:solidFill>
                  <a:srgbClr val="FFFFFF"/>
                </a:solidFill>
                <a:latin typeface="Times New Roman" panose="02020603050405020304" pitchFamily="18" charset="0"/>
                <a:cs typeface="Times New Roman" panose="02020603050405020304" pitchFamily="18" charset="0"/>
              </a:rPr>
              <a:t>Methodology   </a:t>
            </a:r>
            <a:endParaRPr lang="en-AU" sz="4000">
              <a:solidFill>
                <a:srgbClr val="FFFFFF"/>
              </a:solidFill>
            </a:endParaRPr>
          </a:p>
        </p:txBody>
      </p:sp>
      <p:sp>
        <p:nvSpPr>
          <p:cNvPr id="3" name="Content Placeholder 2">
            <a:extLst>
              <a:ext uri="{FF2B5EF4-FFF2-40B4-BE49-F238E27FC236}">
                <a16:creationId xmlns:a16="http://schemas.microsoft.com/office/drawing/2014/main" id="{D8259BC9-2F4A-72AC-5CBD-331D9BA6604F}"/>
              </a:ext>
            </a:extLst>
          </p:cNvPr>
          <p:cNvSpPr>
            <a:spLocks noGrp="1"/>
          </p:cNvSpPr>
          <p:nvPr>
            <p:ph idx="1"/>
          </p:nvPr>
        </p:nvSpPr>
        <p:spPr>
          <a:xfrm>
            <a:off x="975559" y="1767244"/>
            <a:ext cx="10120072" cy="1464227"/>
          </a:xfrm>
        </p:spPr>
        <p:txBody>
          <a:bodyPr anchor="ctr">
            <a:normAutofit/>
          </a:bodyPr>
          <a:lstStyle/>
          <a:p>
            <a:pPr marL="0" indent="0" algn="just">
              <a:lnSpc>
                <a:spcPct val="110000"/>
              </a:lnSpc>
              <a:spcBef>
                <a:spcPts val="0"/>
              </a:spcBef>
              <a:buNone/>
            </a:pPr>
            <a:r>
              <a:rPr lang="en-AU" b="1" kern="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Study site, sampling and screening   </a:t>
            </a:r>
          </a:p>
          <a:p>
            <a:pPr algn="just">
              <a:lnSpc>
                <a:spcPct val="110000"/>
              </a:lnSpc>
              <a:spcBef>
                <a:spcPts val="0"/>
              </a:spcBef>
            </a:pPr>
            <a:r>
              <a:rPr lang="en-AU" sz="2400" b="1" kern="0" dirty="0">
                <a:latin typeface="Times New Roman" panose="02020603050405020304" pitchFamily="18" charset="0"/>
                <a:ea typeface="Times New Roman" panose="02020603050405020304" pitchFamily="18" charset="0"/>
                <a:cs typeface="Times New Roman" panose="02020603050405020304" pitchFamily="18" charset="0"/>
              </a:rPr>
              <a:t>NSW</a:t>
            </a:r>
            <a:r>
              <a:rPr lang="en-AU" sz="2400" kern="0" dirty="0">
                <a:latin typeface="Times New Roman" panose="02020603050405020304" pitchFamily="18" charset="0"/>
                <a:ea typeface="Times New Roman" panose="02020603050405020304" pitchFamily="18" charset="0"/>
                <a:cs typeface="Times New Roman" panose="02020603050405020304" pitchFamily="18" charset="0"/>
              </a:rPr>
              <a:t> – Metropolitan and regional areas </a:t>
            </a:r>
          </a:p>
          <a:p>
            <a:pPr algn="just">
              <a:lnSpc>
                <a:spcPct val="110000"/>
              </a:lnSpc>
              <a:spcBef>
                <a:spcPts val="0"/>
              </a:spcBef>
            </a:pPr>
            <a:r>
              <a:rPr lang="en-AU" sz="2400" kern="0" dirty="0">
                <a:latin typeface="Times New Roman" panose="02020603050405020304" pitchFamily="18" charset="0"/>
                <a:ea typeface="Times New Roman" panose="02020603050405020304" pitchFamily="18" charset="0"/>
                <a:cs typeface="Times New Roman" panose="02020603050405020304" pitchFamily="18" charset="0"/>
              </a:rPr>
              <a:t>42 samples ( 30 CALD older adults and 12 caregivers) </a:t>
            </a:r>
          </a:p>
        </p:txBody>
      </p:sp>
      <p:sp>
        <p:nvSpPr>
          <p:cNvPr id="4" name="Slide Number Placeholder 1">
            <a:extLst>
              <a:ext uri="{FF2B5EF4-FFF2-40B4-BE49-F238E27FC236}">
                <a16:creationId xmlns:a16="http://schemas.microsoft.com/office/drawing/2014/main" id="{DD91384A-9D49-E0AE-F483-C6F3F2A98ADF}"/>
              </a:ext>
            </a:extLst>
          </p:cNvPr>
          <p:cNvSpPr>
            <a:spLocks noGrp="1" noChangeArrowheads="1"/>
          </p:cNvSpPr>
          <p:nvPr>
            <p:ph type="sldNum" sz="quarter" idx="12"/>
          </p:nvPr>
        </p:nvSpPr>
        <p:spPr bwMode="auto">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fld id="{E18792BF-15B7-4B0E-B9DA-2F1499429AD5}" type="slidenum">
              <a:rPr lang="en-US" altLang="en-US">
                <a:solidFill>
                  <a:schemeClr val="tx1">
                    <a:tint val="75000"/>
                  </a:schemeClr>
                </a:solidFill>
                <a:latin typeface="Times New Roman" panose="02020603050405020304" pitchFamily="18" charset="0"/>
                <a:cs typeface="Times New Roman" panose="02020603050405020304" pitchFamily="18" charset="0"/>
              </a:rPr>
              <a:pPr>
                <a:spcAft>
                  <a:spcPts val="600"/>
                </a:spcAft>
              </a:pPr>
              <a:t>14</a:t>
            </a:fld>
            <a:endParaRPr lang="en-US" altLang="en-US" dirty="0">
              <a:solidFill>
                <a:schemeClr val="tx1">
                  <a:tint val="75000"/>
                </a:schemeClr>
              </a:solidFill>
              <a:latin typeface="Times New Roman" panose="02020603050405020304" pitchFamily="18"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DE70C056-97CB-2CAB-1348-0FCDC8D64A2C}"/>
              </a:ext>
            </a:extLst>
          </p:cNvPr>
          <p:cNvSpPr txBox="1">
            <a:spLocks/>
          </p:cNvSpPr>
          <p:nvPr/>
        </p:nvSpPr>
        <p:spPr>
          <a:xfrm>
            <a:off x="968161" y="3070062"/>
            <a:ext cx="10120072" cy="3651413"/>
          </a:xfrm>
          <a:prstGeom prst="rect">
            <a:avLst/>
          </a:prstGeom>
        </p:spPr>
        <p:txBody>
          <a:bodyPr vert="horz" lIns="91440" tIns="45720" rIns="91440" bIns="45720" rtlCol="0" anchor="ct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spcBef>
                <a:spcPts val="0"/>
              </a:spcBef>
              <a:buFont typeface="Arial" panose="020B0604020202020204" pitchFamily="34" charset="0"/>
              <a:buNone/>
            </a:pPr>
            <a:r>
              <a:rPr lang="en-AU" b="1" kern="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CALD Older Adults</a:t>
            </a:r>
          </a:p>
          <a:p>
            <a:pPr marL="285750" lvl="0" indent="-285750" algn="just">
              <a:buFont typeface="Arial" panose="020B0604020202020204" pitchFamily="34" charset="0"/>
              <a:buChar char="•"/>
            </a:pPr>
            <a:r>
              <a:rPr lang="en-AU" sz="2800" kern="1200" dirty="0">
                <a:solidFill>
                  <a:schemeClr val="dk1"/>
                </a:solidFill>
                <a:effectLst/>
                <a:latin typeface="Times New Roman" panose="02020603050405020304" pitchFamily="18" charset="0"/>
                <a:ea typeface="+mn-ea"/>
                <a:cs typeface="Times New Roman" panose="02020603050405020304" pitchFamily="18" charset="0"/>
              </a:rPr>
              <a:t>Currently living in NSW </a:t>
            </a:r>
          </a:p>
          <a:p>
            <a:pPr marL="285750" lvl="0" indent="-285750" algn="just">
              <a:buFont typeface="Arial" panose="020B0604020202020204" pitchFamily="34" charset="0"/>
              <a:buChar char="•"/>
            </a:pPr>
            <a:r>
              <a:rPr lang="en-AU" sz="2800" kern="1200" dirty="0">
                <a:solidFill>
                  <a:schemeClr val="dk1"/>
                </a:solidFill>
                <a:effectLst/>
                <a:latin typeface="Times New Roman" panose="02020603050405020304" pitchFamily="18" charset="0"/>
                <a:ea typeface="+mn-ea"/>
                <a:cs typeface="Times New Roman" panose="02020603050405020304" pitchFamily="18" charset="0"/>
              </a:rPr>
              <a:t>Citizen or permanent resident in Australia</a:t>
            </a:r>
          </a:p>
          <a:p>
            <a:pPr marL="285750" lvl="0" indent="-285750" algn="just">
              <a:buFont typeface="Arial" panose="020B0604020202020204" pitchFamily="34" charset="0"/>
              <a:buChar char="•"/>
            </a:pPr>
            <a:r>
              <a:rPr lang="en-AU" sz="2800" kern="1200" dirty="0">
                <a:solidFill>
                  <a:schemeClr val="dk1"/>
                </a:solidFill>
                <a:effectLst/>
                <a:latin typeface="Times New Roman" panose="02020603050405020304" pitchFamily="18" charset="0"/>
                <a:ea typeface="+mn-ea"/>
                <a:cs typeface="Times New Roman" panose="02020603050405020304" pitchFamily="18" charset="0"/>
              </a:rPr>
              <a:t>Migrated from Bangladesh, India or China</a:t>
            </a:r>
          </a:p>
          <a:p>
            <a:pPr marL="285750" lvl="0" indent="-285750" algn="just">
              <a:buFont typeface="Arial" panose="020B0604020202020204" pitchFamily="34" charset="0"/>
              <a:buChar char="•"/>
            </a:pPr>
            <a:r>
              <a:rPr lang="en-AU" sz="2800" kern="1200" dirty="0">
                <a:solidFill>
                  <a:schemeClr val="dk1"/>
                </a:solidFill>
                <a:effectLst/>
                <a:latin typeface="Times New Roman" panose="02020603050405020304" pitchFamily="18" charset="0"/>
                <a:ea typeface="+mn-ea"/>
                <a:cs typeface="Times New Roman" panose="02020603050405020304" pitchFamily="18" charset="0"/>
              </a:rPr>
              <a:t>Currently receiving a home care package from a registered service provider</a:t>
            </a:r>
          </a:p>
          <a:p>
            <a:pPr marL="285750" lvl="0" indent="-285750" algn="just">
              <a:buFont typeface="Arial" panose="020B0604020202020204" pitchFamily="34" charset="0"/>
              <a:buChar char="•"/>
            </a:pPr>
            <a:r>
              <a:rPr lang="en-AU" sz="2800" kern="1200" dirty="0">
                <a:solidFill>
                  <a:schemeClr val="dk1"/>
                </a:solidFill>
                <a:effectLst/>
                <a:latin typeface="Times New Roman" panose="02020603050405020304" pitchFamily="18" charset="0"/>
                <a:ea typeface="+mn-ea"/>
                <a:cs typeface="Times New Roman" panose="02020603050405020304" pitchFamily="18" charset="0"/>
              </a:rPr>
              <a:t>Aged 65 or above </a:t>
            </a:r>
          </a:p>
          <a:p>
            <a:pPr marL="285750" lvl="0" indent="-285750" algn="just">
              <a:buFont typeface="Arial" panose="020B0604020202020204" pitchFamily="34" charset="0"/>
              <a:buChar char="•"/>
            </a:pPr>
            <a:r>
              <a:rPr lang="en-AU" sz="2800" kern="1200" dirty="0">
                <a:solidFill>
                  <a:schemeClr val="dk1"/>
                </a:solidFill>
                <a:effectLst/>
                <a:latin typeface="Times New Roman" panose="02020603050405020304" pitchFamily="18" charset="0"/>
                <a:ea typeface="+mn-ea"/>
                <a:cs typeface="Times New Roman" panose="02020603050405020304" pitchFamily="18" charset="0"/>
              </a:rPr>
              <a:t>Interested in participating in an interview to talk about experiences of accessing and using home care packages </a:t>
            </a:r>
          </a:p>
          <a:p>
            <a:pPr marL="285750" indent="-285750" algn="just">
              <a:buFont typeface="Arial" panose="020B0604020202020204" pitchFamily="34" charset="0"/>
              <a:buChar char="•"/>
            </a:pPr>
            <a:r>
              <a:rPr lang="en-AU" sz="2800" kern="1200" dirty="0">
                <a:solidFill>
                  <a:schemeClr val="dk1"/>
                </a:solidFill>
                <a:effectLst/>
                <a:latin typeface="Times New Roman" panose="02020603050405020304" pitchFamily="18" charset="0"/>
                <a:ea typeface="+mn-ea"/>
                <a:cs typeface="Times New Roman" panose="02020603050405020304" pitchFamily="18" charset="0"/>
              </a:rPr>
              <a:t>Confident in reading and speaking in either English or Bangla </a:t>
            </a:r>
            <a:endParaRPr lang="en-AU" sz="3200" dirty="0">
              <a:latin typeface="Times New Roman" panose="02020603050405020304" pitchFamily="18" charset="0"/>
              <a:cs typeface="Times New Roman" panose="02020603050405020304" pitchFamily="18" charset="0"/>
            </a:endParaRPr>
          </a:p>
        </p:txBody>
      </p:sp>
      <p:pic>
        <p:nvPicPr>
          <p:cNvPr id="8" name="Picture 7" descr="A group of people wearing face masks&#10;&#10;Description automatically generated">
            <a:extLst>
              <a:ext uri="{FF2B5EF4-FFF2-40B4-BE49-F238E27FC236}">
                <a16:creationId xmlns:a16="http://schemas.microsoft.com/office/drawing/2014/main" id="{E13BD057-BDF5-4BEB-FD4E-2F69267989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9645" y="1767244"/>
            <a:ext cx="2770910" cy="1940672"/>
          </a:xfrm>
          <a:prstGeom prst="rect">
            <a:avLst/>
          </a:prstGeom>
        </p:spPr>
      </p:pic>
    </p:spTree>
    <p:extLst>
      <p:ext uri="{BB962C8B-B14F-4D97-AF65-F5344CB8AC3E}">
        <p14:creationId xmlns:p14="http://schemas.microsoft.com/office/powerpoint/2010/main" val="670763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3D218E-94C1-E330-FE76-CE0B231D2DBE}"/>
              </a:ext>
            </a:extLst>
          </p:cNvPr>
          <p:cNvSpPr>
            <a:spLocks noGrp="1"/>
          </p:cNvSpPr>
          <p:nvPr>
            <p:ph type="title"/>
          </p:nvPr>
        </p:nvSpPr>
        <p:spPr>
          <a:xfrm>
            <a:off x="1371599" y="294538"/>
            <a:ext cx="9895951" cy="1033669"/>
          </a:xfrm>
        </p:spPr>
        <p:txBody>
          <a:bodyPr>
            <a:normAutofit/>
          </a:bodyPr>
          <a:lstStyle/>
          <a:p>
            <a:r>
              <a:rPr lang="en-AU" sz="4000" b="1">
                <a:solidFill>
                  <a:srgbClr val="FFFFFF"/>
                </a:solidFill>
                <a:latin typeface="Times New Roman" panose="02020603050405020304" pitchFamily="18" charset="0"/>
                <a:cs typeface="Times New Roman" panose="02020603050405020304" pitchFamily="18" charset="0"/>
              </a:rPr>
              <a:t>Methodology   </a:t>
            </a:r>
            <a:endParaRPr lang="en-AU" sz="4000">
              <a:solidFill>
                <a:srgbClr val="FFFFFF"/>
              </a:solidFill>
            </a:endParaRPr>
          </a:p>
        </p:txBody>
      </p:sp>
      <p:sp>
        <p:nvSpPr>
          <p:cNvPr id="3" name="Content Placeholder 2">
            <a:extLst>
              <a:ext uri="{FF2B5EF4-FFF2-40B4-BE49-F238E27FC236}">
                <a16:creationId xmlns:a16="http://schemas.microsoft.com/office/drawing/2014/main" id="{D8259BC9-2F4A-72AC-5CBD-331D9BA6604F}"/>
              </a:ext>
            </a:extLst>
          </p:cNvPr>
          <p:cNvSpPr>
            <a:spLocks noGrp="1"/>
          </p:cNvSpPr>
          <p:nvPr>
            <p:ph idx="1"/>
          </p:nvPr>
        </p:nvSpPr>
        <p:spPr>
          <a:xfrm>
            <a:off x="975559" y="2441359"/>
            <a:ext cx="10120072" cy="3914991"/>
          </a:xfrm>
        </p:spPr>
        <p:txBody>
          <a:bodyPr anchor="ctr">
            <a:normAutofit/>
          </a:bodyPr>
          <a:lstStyle/>
          <a:p>
            <a:pPr marL="0" indent="0" algn="just">
              <a:lnSpc>
                <a:spcPct val="110000"/>
              </a:lnSpc>
              <a:spcBef>
                <a:spcPts val="0"/>
              </a:spcBef>
              <a:buNone/>
            </a:pPr>
            <a:r>
              <a:rPr lang="en-AU" b="1" kern="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Caregivers  </a:t>
            </a:r>
            <a:r>
              <a:rPr lang="en-AU" b="1" kern="0" dirty="0">
                <a:latin typeface="Times New Roman" panose="02020603050405020304" pitchFamily="18" charset="0"/>
                <a:ea typeface="Times New Roman" panose="02020603050405020304" pitchFamily="18" charset="0"/>
                <a:cs typeface="Times New Roman" panose="02020603050405020304" pitchFamily="18" charset="0"/>
              </a:rPr>
              <a:t>  </a:t>
            </a:r>
          </a:p>
          <a:p>
            <a:pPr marL="285750" lvl="0" indent="-285750" algn="just">
              <a:buFont typeface="Arial" panose="020B0604020202020204" pitchFamily="34" charset="0"/>
              <a:buChar char="•"/>
            </a:pPr>
            <a:r>
              <a:rPr lang="en-AU" sz="2400" kern="1200" dirty="0">
                <a:solidFill>
                  <a:schemeClr val="dk1"/>
                </a:solidFill>
                <a:effectLst/>
                <a:latin typeface="Times New Roman" panose="02020603050405020304" pitchFamily="18" charset="0"/>
                <a:ea typeface="+mn-ea"/>
                <a:cs typeface="Times New Roman" panose="02020603050405020304" pitchFamily="18" charset="0"/>
              </a:rPr>
              <a:t>Currently living in NSW </a:t>
            </a:r>
          </a:p>
          <a:p>
            <a:pPr marL="285750" lvl="0" indent="-285750" algn="just">
              <a:buFont typeface="Arial" panose="020B0604020202020204" pitchFamily="34" charset="0"/>
              <a:buChar char="•"/>
            </a:pPr>
            <a:r>
              <a:rPr lang="en-AU" sz="2400" kern="1200" dirty="0">
                <a:solidFill>
                  <a:schemeClr val="dk1"/>
                </a:solidFill>
                <a:effectLst/>
                <a:latin typeface="Times New Roman" panose="02020603050405020304" pitchFamily="18" charset="0"/>
                <a:ea typeface="+mn-ea"/>
                <a:cs typeface="Times New Roman" panose="02020603050405020304" pitchFamily="18" charset="0"/>
              </a:rPr>
              <a:t>Caring for an older adult (aged 65+) who has migrated from Bangladesh, India or China, either as a home care service provider or as a family member </a:t>
            </a:r>
          </a:p>
          <a:p>
            <a:pPr marL="285750" lvl="0" indent="-285750" algn="just">
              <a:buFont typeface="Arial" panose="020B0604020202020204" pitchFamily="34" charset="0"/>
              <a:buChar char="•"/>
            </a:pPr>
            <a:r>
              <a:rPr lang="en-AU" sz="2400" kern="1200" dirty="0">
                <a:solidFill>
                  <a:schemeClr val="dk1"/>
                </a:solidFill>
                <a:effectLst/>
                <a:latin typeface="Times New Roman" panose="02020603050405020304" pitchFamily="18" charset="0"/>
                <a:ea typeface="+mn-ea"/>
                <a:cs typeface="Times New Roman" panose="02020603050405020304" pitchFamily="18" charset="0"/>
              </a:rPr>
              <a:t>Aged 18 years or older </a:t>
            </a:r>
          </a:p>
          <a:p>
            <a:pPr marL="285750" lvl="0" indent="-285750" algn="just">
              <a:buFont typeface="Arial" panose="020B0604020202020204" pitchFamily="34" charset="0"/>
              <a:buChar char="•"/>
            </a:pPr>
            <a:r>
              <a:rPr lang="en-AU" sz="2400" kern="1200" dirty="0">
                <a:solidFill>
                  <a:schemeClr val="dk1"/>
                </a:solidFill>
                <a:effectLst/>
                <a:latin typeface="Times New Roman" panose="02020603050405020304" pitchFamily="18" charset="0"/>
                <a:ea typeface="+mn-ea"/>
                <a:cs typeface="Times New Roman" panose="02020603050405020304" pitchFamily="18" charset="0"/>
              </a:rPr>
              <a:t>Interested in participating in an interview to talk about caregiving role and support of people’s access to home care packages</a:t>
            </a:r>
          </a:p>
          <a:p>
            <a:pPr marL="285750" indent="-285750" algn="just">
              <a:buFont typeface="Arial" panose="020B0604020202020204" pitchFamily="34" charset="0"/>
              <a:buChar char="•"/>
            </a:pPr>
            <a:r>
              <a:rPr lang="en-AU" sz="2400" kern="1200" dirty="0">
                <a:solidFill>
                  <a:schemeClr val="dk1"/>
                </a:solidFill>
                <a:effectLst/>
                <a:latin typeface="Times New Roman" panose="02020603050405020304" pitchFamily="18" charset="0"/>
                <a:ea typeface="+mn-ea"/>
                <a:cs typeface="Times New Roman" panose="02020603050405020304" pitchFamily="18" charset="0"/>
              </a:rPr>
              <a:t>Confident in reading and speaking in either English or Bangla </a:t>
            </a:r>
            <a:endParaRPr lang="en-AU" sz="2400" dirty="0">
              <a:latin typeface="Times New Roman" panose="02020603050405020304" pitchFamily="18" charset="0"/>
              <a:cs typeface="Times New Roman" panose="02020603050405020304" pitchFamily="18" charset="0"/>
            </a:endParaRPr>
          </a:p>
        </p:txBody>
      </p:sp>
      <p:sp>
        <p:nvSpPr>
          <p:cNvPr id="4" name="Slide Number Placeholder 1">
            <a:extLst>
              <a:ext uri="{FF2B5EF4-FFF2-40B4-BE49-F238E27FC236}">
                <a16:creationId xmlns:a16="http://schemas.microsoft.com/office/drawing/2014/main" id="{DD91384A-9D49-E0AE-F483-C6F3F2A98ADF}"/>
              </a:ext>
            </a:extLst>
          </p:cNvPr>
          <p:cNvSpPr>
            <a:spLocks noGrp="1" noChangeArrowheads="1"/>
          </p:cNvSpPr>
          <p:nvPr>
            <p:ph type="sldNum" sz="quarter" idx="12"/>
          </p:nvPr>
        </p:nvSpPr>
        <p:spPr bwMode="auto">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fld id="{E18792BF-15B7-4B0E-B9DA-2F1499429AD5}" type="slidenum">
              <a:rPr lang="en-US" altLang="en-US">
                <a:solidFill>
                  <a:schemeClr val="tx1">
                    <a:tint val="75000"/>
                  </a:schemeClr>
                </a:solidFill>
                <a:latin typeface="Times New Roman" panose="02020603050405020304" pitchFamily="18" charset="0"/>
                <a:cs typeface="Times New Roman" panose="02020603050405020304" pitchFamily="18" charset="0"/>
              </a:rPr>
              <a:pPr>
                <a:spcAft>
                  <a:spcPts val="600"/>
                </a:spcAft>
              </a:pPr>
              <a:t>15</a:t>
            </a:fld>
            <a:endParaRPr lang="en-US" altLang="en-US" dirty="0">
              <a:solidFill>
                <a:schemeClr val="tx1">
                  <a:tint val="75000"/>
                </a:schemeClr>
              </a:solidFill>
              <a:latin typeface="Times New Roman" panose="02020603050405020304" pitchFamily="18"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2FC733DB-05BF-BEC0-6D85-E96A5323C02B}"/>
              </a:ext>
            </a:extLst>
          </p:cNvPr>
          <p:cNvSpPr txBox="1">
            <a:spLocks/>
          </p:cNvSpPr>
          <p:nvPr/>
        </p:nvSpPr>
        <p:spPr>
          <a:xfrm>
            <a:off x="949665" y="6267634"/>
            <a:ext cx="10120072" cy="453841"/>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spcBef>
                <a:spcPts val="0"/>
              </a:spcBef>
            </a:pPr>
            <a:r>
              <a:rPr lang="en-AU" sz="2400" i="1" kern="0" dirty="0">
                <a:latin typeface="Times New Roman" panose="02020603050405020304" pitchFamily="18" charset="0"/>
                <a:ea typeface="Times New Roman" panose="02020603050405020304" pitchFamily="18" charset="0"/>
                <a:cs typeface="Times New Roman" panose="02020603050405020304" pitchFamily="18" charset="0"/>
              </a:rPr>
              <a:t>Ethical Application under review by CSU HREC  </a:t>
            </a:r>
          </a:p>
        </p:txBody>
      </p:sp>
      <p:pic>
        <p:nvPicPr>
          <p:cNvPr id="7" name="Picture 6" descr="A group of people wearing face masks&#10;&#10;Description automatically generated">
            <a:extLst>
              <a:ext uri="{FF2B5EF4-FFF2-40B4-BE49-F238E27FC236}">
                <a16:creationId xmlns:a16="http://schemas.microsoft.com/office/drawing/2014/main" id="{D1D9190B-0A1E-028E-207B-C6FD7D3F88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2952" y="1767245"/>
            <a:ext cx="2770910" cy="1940672"/>
          </a:xfrm>
          <a:prstGeom prst="rect">
            <a:avLst/>
          </a:prstGeom>
        </p:spPr>
      </p:pic>
    </p:spTree>
    <p:extLst>
      <p:ext uri="{BB962C8B-B14F-4D97-AF65-F5344CB8AC3E}">
        <p14:creationId xmlns:p14="http://schemas.microsoft.com/office/powerpoint/2010/main" val="443192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3D218E-94C1-E330-FE76-CE0B231D2DBE}"/>
              </a:ext>
            </a:extLst>
          </p:cNvPr>
          <p:cNvSpPr>
            <a:spLocks noGrp="1"/>
          </p:cNvSpPr>
          <p:nvPr>
            <p:ph type="title"/>
          </p:nvPr>
        </p:nvSpPr>
        <p:spPr>
          <a:xfrm>
            <a:off x="1371599" y="294538"/>
            <a:ext cx="9895951" cy="1033669"/>
          </a:xfrm>
        </p:spPr>
        <p:txBody>
          <a:bodyPr>
            <a:normAutofit/>
          </a:bodyPr>
          <a:lstStyle/>
          <a:p>
            <a:r>
              <a:rPr lang="en-AU" sz="4000" b="1">
                <a:solidFill>
                  <a:srgbClr val="FFFFFF"/>
                </a:solidFill>
                <a:latin typeface="Times New Roman" panose="02020603050405020304" pitchFamily="18" charset="0"/>
                <a:cs typeface="Times New Roman" panose="02020603050405020304" pitchFamily="18" charset="0"/>
              </a:rPr>
              <a:t>Methodology   </a:t>
            </a:r>
            <a:endParaRPr lang="en-AU" sz="4000">
              <a:solidFill>
                <a:srgbClr val="FFFFFF"/>
              </a:solidFill>
            </a:endParaRPr>
          </a:p>
        </p:txBody>
      </p:sp>
      <p:sp>
        <p:nvSpPr>
          <p:cNvPr id="3" name="Content Placeholder 2">
            <a:extLst>
              <a:ext uri="{FF2B5EF4-FFF2-40B4-BE49-F238E27FC236}">
                <a16:creationId xmlns:a16="http://schemas.microsoft.com/office/drawing/2014/main" id="{D8259BC9-2F4A-72AC-5CBD-331D9BA6604F}"/>
              </a:ext>
            </a:extLst>
          </p:cNvPr>
          <p:cNvSpPr>
            <a:spLocks noGrp="1"/>
          </p:cNvSpPr>
          <p:nvPr>
            <p:ph idx="1"/>
          </p:nvPr>
        </p:nvSpPr>
        <p:spPr>
          <a:xfrm>
            <a:off x="1371599" y="1622745"/>
            <a:ext cx="9724031" cy="606119"/>
          </a:xfrm>
        </p:spPr>
        <p:txBody>
          <a:bodyPr anchor="ctr">
            <a:normAutofit/>
          </a:bodyPr>
          <a:lstStyle/>
          <a:p>
            <a:pPr marL="0" indent="0">
              <a:spcBef>
                <a:spcPts val="0"/>
              </a:spcBef>
              <a:spcAft>
                <a:spcPts val="600"/>
              </a:spcAft>
              <a:buNone/>
            </a:pPr>
            <a:r>
              <a:rPr lang="en-AU" b="1" kern="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Data Analysis </a:t>
            </a:r>
          </a:p>
        </p:txBody>
      </p:sp>
      <p:sp>
        <p:nvSpPr>
          <p:cNvPr id="4" name="Content Placeholder 2">
            <a:extLst>
              <a:ext uri="{FF2B5EF4-FFF2-40B4-BE49-F238E27FC236}">
                <a16:creationId xmlns:a16="http://schemas.microsoft.com/office/drawing/2014/main" id="{C9C7A89E-CFCD-0160-D955-99CFD9329FF4}"/>
              </a:ext>
            </a:extLst>
          </p:cNvPr>
          <p:cNvSpPr txBox="1">
            <a:spLocks/>
          </p:cNvSpPr>
          <p:nvPr/>
        </p:nvSpPr>
        <p:spPr>
          <a:xfrm>
            <a:off x="1373073" y="2228864"/>
            <a:ext cx="9724031" cy="452021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Aft>
                <a:spcPts val="800"/>
              </a:spcAft>
              <a:buNone/>
            </a:pPr>
            <a:r>
              <a:rPr lang="en-AU" sz="2400" b="1" kern="100" dirty="0">
                <a:effectLst/>
                <a:latin typeface="Times New Roman" panose="02020603050405020304" pitchFamily="18" charset="0"/>
                <a:ea typeface="Calibri" panose="020F0502020204030204" pitchFamily="34" charset="0"/>
                <a:cs typeface="Times New Roman" panose="02020603050405020304" pitchFamily="18" charset="0"/>
              </a:rPr>
              <a:t>1. </a:t>
            </a:r>
            <a:r>
              <a:rPr lang="en-AU" sz="2400" kern="100" dirty="0">
                <a:latin typeface="Times New Roman" panose="02020603050405020304" pitchFamily="18" charset="0"/>
                <a:ea typeface="Calibri" panose="020F0502020204030204" pitchFamily="34" charset="0"/>
                <a:cs typeface="Times New Roman" panose="02020603050405020304" pitchFamily="18" charset="0"/>
              </a:rPr>
              <a:t>V</a:t>
            </a:r>
            <a:r>
              <a:rPr lang="en-AU" sz="2400" kern="100" dirty="0">
                <a:effectLst/>
                <a:latin typeface="Times New Roman" panose="02020603050405020304" pitchFamily="18" charset="0"/>
                <a:ea typeface="Calibri" panose="020F0502020204030204" pitchFamily="34" charset="0"/>
                <a:cs typeface="Times New Roman" panose="02020603050405020304" pitchFamily="18" charset="0"/>
              </a:rPr>
              <a:t>erbatim transcription </a:t>
            </a:r>
          </a:p>
          <a:p>
            <a:pPr marL="0" indent="0" algn="just">
              <a:lnSpc>
                <a:spcPct val="107000"/>
              </a:lnSpc>
              <a:spcAft>
                <a:spcPts val="800"/>
              </a:spcAft>
              <a:buNone/>
            </a:pPr>
            <a:r>
              <a:rPr lang="en-AU" sz="2400" b="1" kern="100" dirty="0">
                <a:effectLst/>
                <a:latin typeface="Times New Roman" panose="02020603050405020304" pitchFamily="18" charset="0"/>
                <a:ea typeface="Calibri" panose="020F0502020204030204" pitchFamily="34" charset="0"/>
                <a:cs typeface="Times New Roman" panose="02020603050405020304" pitchFamily="18" charset="0"/>
              </a:rPr>
              <a:t>2. </a:t>
            </a:r>
            <a:r>
              <a:rPr lang="en-AU" sz="2400" kern="100" dirty="0">
                <a:effectLst/>
                <a:latin typeface="Times New Roman" panose="02020603050405020304" pitchFamily="18" charset="0"/>
                <a:ea typeface="Calibri" panose="020F0502020204030204" pitchFamily="34" charset="0"/>
                <a:cs typeface="Times New Roman" panose="02020603050405020304" pitchFamily="18" charset="0"/>
              </a:rPr>
              <a:t>Read, review, and explore </a:t>
            </a:r>
          </a:p>
          <a:p>
            <a:pPr marL="0" indent="0" algn="just">
              <a:lnSpc>
                <a:spcPct val="107000"/>
              </a:lnSpc>
              <a:spcAft>
                <a:spcPts val="800"/>
              </a:spcAft>
              <a:buNone/>
            </a:pPr>
            <a:r>
              <a:rPr lang="en-AU" sz="2400" b="1" kern="100" dirty="0">
                <a:effectLst/>
                <a:latin typeface="Times New Roman" panose="02020603050405020304" pitchFamily="18" charset="0"/>
                <a:ea typeface="Calibri" panose="020F0502020204030204" pitchFamily="34" charset="0"/>
                <a:cs typeface="Times New Roman" panose="02020603050405020304" pitchFamily="18" charset="0"/>
              </a:rPr>
              <a:t>3. </a:t>
            </a:r>
            <a:r>
              <a:rPr lang="en-AU" sz="2400" kern="100" dirty="0">
                <a:effectLst/>
                <a:latin typeface="Times New Roman" panose="02020603050405020304" pitchFamily="18" charset="0"/>
                <a:ea typeface="Calibri" panose="020F0502020204030204" pitchFamily="34" charset="0"/>
                <a:cs typeface="Times New Roman" panose="02020603050405020304" pitchFamily="18" charset="0"/>
              </a:rPr>
              <a:t>Determine preliminary insights </a:t>
            </a:r>
          </a:p>
          <a:p>
            <a:pPr marL="0" indent="0" algn="just">
              <a:lnSpc>
                <a:spcPct val="107000"/>
              </a:lnSpc>
              <a:spcAft>
                <a:spcPts val="800"/>
              </a:spcAft>
              <a:buNone/>
            </a:pPr>
            <a:r>
              <a:rPr lang="en-AU" sz="2400" b="1" kern="100" dirty="0">
                <a:effectLst/>
                <a:latin typeface="Times New Roman" panose="02020603050405020304" pitchFamily="18" charset="0"/>
                <a:ea typeface="Calibri" panose="020F0502020204030204" pitchFamily="34" charset="0"/>
                <a:cs typeface="Times New Roman" panose="02020603050405020304" pitchFamily="18" charset="0"/>
              </a:rPr>
              <a:t>4. </a:t>
            </a:r>
            <a:r>
              <a:rPr lang="en-AU" sz="2400" kern="100" dirty="0">
                <a:effectLst/>
                <a:latin typeface="Times New Roman" panose="02020603050405020304" pitchFamily="18" charset="0"/>
                <a:ea typeface="Calibri" panose="020F0502020204030204" pitchFamily="34" charset="0"/>
                <a:cs typeface="Times New Roman" panose="02020603050405020304" pitchFamily="18" charset="0"/>
              </a:rPr>
              <a:t>Prioritise relevant sections  </a:t>
            </a:r>
          </a:p>
          <a:p>
            <a:pPr marL="0" indent="0" algn="just">
              <a:lnSpc>
                <a:spcPct val="107000"/>
              </a:lnSpc>
              <a:spcAft>
                <a:spcPts val="800"/>
              </a:spcAft>
              <a:buNone/>
            </a:pPr>
            <a:r>
              <a:rPr lang="en-AU" sz="2400" b="1" kern="100" dirty="0">
                <a:effectLst/>
                <a:latin typeface="Times New Roman" panose="02020603050405020304" pitchFamily="18" charset="0"/>
                <a:ea typeface="Calibri" panose="020F0502020204030204" pitchFamily="34" charset="0"/>
                <a:cs typeface="Times New Roman" panose="02020603050405020304" pitchFamily="18" charset="0"/>
              </a:rPr>
              <a:t>5. </a:t>
            </a:r>
            <a:r>
              <a:rPr lang="en-AU" sz="2400" kern="100" dirty="0">
                <a:effectLst/>
                <a:latin typeface="Times New Roman" panose="02020603050405020304" pitchFamily="18" charset="0"/>
                <a:ea typeface="Calibri" panose="020F0502020204030204" pitchFamily="34" charset="0"/>
                <a:cs typeface="Times New Roman" panose="02020603050405020304" pitchFamily="18" charset="0"/>
              </a:rPr>
              <a:t>Create narrative categories  </a:t>
            </a:r>
          </a:p>
          <a:p>
            <a:pPr marL="0" indent="0" algn="just">
              <a:lnSpc>
                <a:spcPct val="107000"/>
              </a:lnSpc>
              <a:spcAft>
                <a:spcPts val="800"/>
              </a:spcAft>
              <a:buNone/>
            </a:pPr>
            <a:r>
              <a:rPr lang="en-AU" sz="2400" b="1" kern="100" dirty="0">
                <a:effectLst/>
                <a:latin typeface="Times New Roman" panose="02020603050405020304" pitchFamily="18" charset="0"/>
                <a:ea typeface="Calibri" panose="020F0502020204030204" pitchFamily="34" charset="0"/>
                <a:cs typeface="Times New Roman" panose="02020603050405020304" pitchFamily="18" charset="0"/>
              </a:rPr>
              <a:t>6. </a:t>
            </a:r>
            <a:r>
              <a:rPr lang="en-AU" sz="2400" kern="100" dirty="0">
                <a:effectLst/>
                <a:latin typeface="Times New Roman" panose="02020603050405020304" pitchFamily="18" charset="0"/>
                <a:ea typeface="Calibri" panose="020F0502020204030204" pitchFamily="34" charset="0"/>
                <a:cs typeface="Times New Roman" panose="02020603050405020304" pitchFamily="18" charset="0"/>
              </a:rPr>
              <a:t>An information journey model </a:t>
            </a:r>
          </a:p>
          <a:p>
            <a:pPr marL="0" indent="0">
              <a:spcBef>
                <a:spcPts val="0"/>
              </a:spcBef>
              <a:spcAft>
                <a:spcPts val="600"/>
              </a:spcAft>
              <a:buFont typeface="Arial" panose="020B0604020202020204" pitchFamily="34" charset="0"/>
              <a:buNone/>
            </a:pPr>
            <a:endParaRPr lang="en-AU" sz="2400" kern="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spcBef>
                <a:spcPts val="0"/>
              </a:spcBef>
              <a:spcAft>
                <a:spcPts val="600"/>
              </a:spcAft>
              <a:buFont typeface="Arial" panose="020B0604020202020204" pitchFamily="34" charset="0"/>
              <a:buNone/>
            </a:pPr>
            <a:r>
              <a:rPr lang="en-AU" sz="2400" kern="0" dirty="0">
                <a:latin typeface="Times New Roman" panose="02020603050405020304" pitchFamily="18" charset="0"/>
                <a:ea typeface="Times New Roman" panose="02020603050405020304" pitchFamily="18" charset="0"/>
                <a:cs typeface="Times New Roman" panose="02020603050405020304" pitchFamily="18" charset="0"/>
              </a:rPr>
              <a:t>Interview data will be coded using the NVivo software. </a:t>
            </a:r>
          </a:p>
        </p:txBody>
      </p:sp>
      <p:sp>
        <p:nvSpPr>
          <p:cNvPr id="7" name="Slide Number Placeholder 1">
            <a:extLst>
              <a:ext uri="{FF2B5EF4-FFF2-40B4-BE49-F238E27FC236}">
                <a16:creationId xmlns:a16="http://schemas.microsoft.com/office/drawing/2014/main" id="{177D2AFC-044E-2CC7-8973-377C0D675BC8}"/>
              </a:ext>
            </a:extLst>
          </p:cNvPr>
          <p:cNvSpPr>
            <a:spLocks noGrp="1" noChangeArrowheads="1"/>
          </p:cNvSpPr>
          <p:nvPr>
            <p:ph type="sldNum" sz="quarter" idx="12"/>
          </p:nvPr>
        </p:nvSpPr>
        <p:spPr bwMode="auto">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fld id="{E18792BF-15B7-4B0E-B9DA-2F1499429AD5}" type="slidenum">
              <a:rPr lang="en-US" altLang="en-US">
                <a:solidFill>
                  <a:schemeClr val="tx1">
                    <a:tint val="75000"/>
                  </a:schemeClr>
                </a:solidFill>
                <a:latin typeface="Times New Roman" panose="02020603050405020304" pitchFamily="18" charset="0"/>
                <a:cs typeface="Times New Roman" panose="02020603050405020304" pitchFamily="18" charset="0"/>
              </a:rPr>
              <a:pPr>
                <a:spcAft>
                  <a:spcPts val="600"/>
                </a:spcAft>
              </a:pPr>
              <a:t>16</a:t>
            </a:fld>
            <a:endParaRPr lang="en-US" altLang="en-US" dirty="0">
              <a:solidFill>
                <a:schemeClr val="tx1">
                  <a:tint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4657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3D218E-94C1-E330-FE76-CE0B231D2DBE}"/>
              </a:ext>
            </a:extLst>
          </p:cNvPr>
          <p:cNvSpPr>
            <a:spLocks noGrp="1"/>
          </p:cNvSpPr>
          <p:nvPr>
            <p:ph type="title"/>
          </p:nvPr>
        </p:nvSpPr>
        <p:spPr>
          <a:xfrm>
            <a:off x="1371599" y="294538"/>
            <a:ext cx="9895951" cy="1033669"/>
          </a:xfrm>
        </p:spPr>
        <p:txBody>
          <a:bodyPr>
            <a:normAutofit/>
          </a:bodyPr>
          <a:lstStyle/>
          <a:p>
            <a:r>
              <a:rPr lang="en-AU" sz="3600" b="1" dirty="0">
                <a:solidFill>
                  <a:srgbClr val="FFFFFF"/>
                </a:solidFill>
                <a:latin typeface="Times New Roman" panose="02020603050405020304" pitchFamily="18" charset="0"/>
                <a:cs typeface="Times New Roman" panose="02020603050405020304" pitchFamily="18" charset="0"/>
              </a:rPr>
              <a:t>Research significance and expected contributions </a:t>
            </a:r>
            <a:endParaRPr lang="en-AU" sz="3600" dirty="0">
              <a:solidFill>
                <a:srgbClr val="FFFFFF"/>
              </a:solidFill>
            </a:endParaRPr>
          </a:p>
        </p:txBody>
      </p:sp>
      <p:sp>
        <p:nvSpPr>
          <p:cNvPr id="3" name="Content Placeholder 2">
            <a:extLst>
              <a:ext uri="{FF2B5EF4-FFF2-40B4-BE49-F238E27FC236}">
                <a16:creationId xmlns:a16="http://schemas.microsoft.com/office/drawing/2014/main" id="{D8259BC9-2F4A-72AC-5CBD-331D9BA6604F}"/>
              </a:ext>
            </a:extLst>
          </p:cNvPr>
          <p:cNvSpPr>
            <a:spLocks noGrp="1"/>
          </p:cNvSpPr>
          <p:nvPr>
            <p:ph idx="1"/>
          </p:nvPr>
        </p:nvSpPr>
        <p:spPr>
          <a:xfrm>
            <a:off x="1371599" y="1885279"/>
            <a:ext cx="9724031" cy="4577166"/>
          </a:xfrm>
        </p:spPr>
        <p:txBody>
          <a:bodyPr anchor="ctr">
            <a:normAutofit fontScale="92500" lnSpcReduction="10000"/>
          </a:bodyPr>
          <a:lstStyle/>
          <a:p>
            <a:pPr algn="just">
              <a:lnSpc>
                <a:spcPct val="120000"/>
              </a:lnSpc>
              <a:spcBef>
                <a:spcPts val="0"/>
              </a:spcBef>
            </a:pPr>
            <a:r>
              <a:rPr lang="en-AU" sz="2400" dirty="0">
                <a:latin typeface="Times New Roman" panose="02020603050405020304" pitchFamily="18" charset="0"/>
                <a:ea typeface="Times New Roman" panose="02020603050405020304" pitchFamily="18" charset="0"/>
                <a:cs typeface="Times New Roman" panose="02020603050405020304" pitchFamily="18" charset="0"/>
              </a:rPr>
              <a:t>N</a:t>
            </a:r>
            <a:r>
              <a:rPr lang="en-AU" sz="2400" dirty="0">
                <a:effectLst/>
                <a:latin typeface="Times New Roman" panose="02020603050405020304" pitchFamily="18" charset="0"/>
                <a:ea typeface="Times New Roman" panose="02020603050405020304" pitchFamily="18" charset="0"/>
                <a:cs typeface="Times New Roman" panose="02020603050405020304" pitchFamily="18" charset="0"/>
              </a:rPr>
              <a:t>ovel study  </a:t>
            </a:r>
          </a:p>
          <a:p>
            <a:pPr algn="just">
              <a:lnSpc>
                <a:spcPct val="120000"/>
              </a:lnSpc>
              <a:spcBef>
                <a:spcPts val="0"/>
              </a:spcBef>
            </a:pPr>
            <a:r>
              <a:rPr lang="en-AU" sz="2400" dirty="0">
                <a:latin typeface="Times New Roman" panose="02020603050405020304" pitchFamily="18" charset="0"/>
                <a:ea typeface="Times New Roman" panose="02020603050405020304" pitchFamily="18" charset="0"/>
                <a:cs typeface="Times New Roman" panose="02020603050405020304" pitchFamily="18" charset="0"/>
              </a:rPr>
              <a:t>D</a:t>
            </a:r>
            <a:r>
              <a:rPr lang="en-AU" sz="2400" dirty="0">
                <a:effectLst/>
                <a:latin typeface="Times New Roman" panose="02020603050405020304" pitchFamily="18" charset="0"/>
                <a:ea typeface="Times New Roman" panose="02020603050405020304" pitchFamily="18" charset="0"/>
                <a:cs typeface="Times New Roman" panose="02020603050405020304" pitchFamily="18" charset="0"/>
              </a:rPr>
              <a:t>evelop a model detailing the information journeys  </a:t>
            </a:r>
          </a:p>
          <a:p>
            <a:pPr algn="just">
              <a:lnSpc>
                <a:spcPct val="120000"/>
              </a:lnSpc>
              <a:spcBef>
                <a:spcPts val="0"/>
              </a:spcBef>
            </a:pPr>
            <a:r>
              <a:rPr lang="en-AU" sz="2400" dirty="0">
                <a:latin typeface="Times New Roman" panose="02020603050405020304" pitchFamily="18" charset="0"/>
                <a:ea typeface="Times New Roman" panose="02020603050405020304" pitchFamily="18" charset="0"/>
                <a:cs typeface="Times New Roman" panose="02020603050405020304" pitchFamily="18" charset="0"/>
              </a:rPr>
              <a:t>I</a:t>
            </a:r>
            <a:r>
              <a:rPr lang="en-AU" sz="2400" dirty="0">
                <a:effectLst/>
                <a:latin typeface="Times New Roman" panose="02020603050405020304" pitchFamily="18" charset="0"/>
                <a:ea typeface="Times New Roman" panose="02020603050405020304" pitchFamily="18" charset="0"/>
                <a:cs typeface="Times New Roman" panose="02020603050405020304" pitchFamily="18" charset="0"/>
              </a:rPr>
              <a:t>ntroduce the perspectives of CLAD older adults on home care. </a:t>
            </a:r>
          </a:p>
          <a:p>
            <a:pPr algn="just">
              <a:lnSpc>
                <a:spcPct val="120000"/>
              </a:lnSpc>
              <a:spcBef>
                <a:spcPts val="0"/>
              </a:spcBef>
            </a:pPr>
            <a:r>
              <a:rPr lang="en-AU" sz="2400" dirty="0">
                <a:effectLst/>
                <a:latin typeface="Times New Roman" panose="02020603050405020304" pitchFamily="18" charset="0"/>
                <a:ea typeface="Times New Roman" panose="02020603050405020304" pitchFamily="18" charset="0"/>
                <a:cs typeface="Times New Roman" panose="02020603050405020304" pitchFamily="18" charset="0"/>
              </a:rPr>
              <a:t>Offer substantial, evidence-based guidance on how information journeys can enhance the well-being, self-sufficiency, and social integration of CALD older adults. </a:t>
            </a:r>
          </a:p>
          <a:p>
            <a:pPr algn="just">
              <a:lnSpc>
                <a:spcPct val="120000"/>
              </a:lnSpc>
              <a:spcBef>
                <a:spcPts val="0"/>
              </a:spcBef>
            </a:pPr>
            <a:r>
              <a:rPr lang="en-AU" sz="2400" dirty="0">
                <a:effectLst/>
                <a:latin typeface="Times New Roman" panose="02020603050405020304" pitchFamily="18" charset="0"/>
                <a:ea typeface="Times New Roman" panose="02020603050405020304" pitchFamily="18" charset="0"/>
                <a:cs typeface="Times New Roman" panose="02020603050405020304" pitchFamily="18" charset="0"/>
              </a:rPr>
              <a:t>The outcomes not only shed light on the specific challenges faced by selected groups in Australia but also identify innovative ways in which relevant information can effectively lessen these challenges in home care.</a:t>
            </a:r>
          </a:p>
          <a:p>
            <a:pPr algn="just">
              <a:lnSpc>
                <a:spcPct val="120000"/>
              </a:lnSpc>
              <a:spcBef>
                <a:spcPts val="0"/>
              </a:spcBef>
            </a:pPr>
            <a:r>
              <a:rPr lang="en-AU" sz="2400" dirty="0">
                <a:effectLst/>
                <a:latin typeface="Times New Roman" panose="02020603050405020304" pitchFamily="18" charset="0"/>
                <a:ea typeface="Times New Roman" panose="02020603050405020304" pitchFamily="18" charset="0"/>
                <a:cs typeface="Times New Roman" panose="02020603050405020304" pitchFamily="18" charset="0"/>
              </a:rPr>
              <a:t>Envisaged to present the findings to the local councils and ethnic associations. </a:t>
            </a:r>
          </a:p>
          <a:p>
            <a:pPr algn="just">
              <a:lnSpc>
                <a:spcPct val="120000"/>
              </a:lnSpc>
              <a:spcBef>
                <a:spcPts val="0"/>
              </a:spcBef>
            </a:pPr>
            <a:r>
              <a:rPr lang="en-AU" sz="2400" dirty="0">
                <a:effectLst/>
                <a:latin typeface="Times New Roman" panose="02020603050405020304" pitchFamily="18" charset="0"/>
                <a:ea typeface="Times New Roman" panose="02020603050405020304" pitchFamily="18" charset="0"/>
                <a:cs typeface="Times New Roman" panose="02020603050405020304" pitchFamily="18" charset="0"/>
              </a:rPr>
              <a:t>The outcome will aid policymakers and community leaders in better addressing the future needs of CALD older adults within home care services.  </a:t>
            </a:r>
            <a:endParaRPr lang="en-AU" sz="2400" dirty="0">
              <a:effectLst/>
              <a:latin typeface="Gill Sans MT" panose="020B0502020104020203" pitchFamily="34" charset="0"/>
              <a:ea typeface="Times New Roman" panose="02020603050405020304" pitchFamily="18" charset="0"/>
              <a:cs typeface="Times New Roman" panose="02020603050405020304" pitchFamily="18" charset="0"/>
            </a:endParaRPr>
          </a:p>
        </p:txBody>
      </p:sp>
      <p:sp>
        <p:nvSpPr>
          <p:cNvPr id="4" name="Slide Number Placeholder 1">
            <a:extLst>
              <a:ext uri="{FF2B5EF4-FFF2-40B4-BE49-F238E27FC236}">
                <a16:creationId xmlns:a16="http://schemas.microsoft.com/office/drawing/2014/main" id="{46A60369-D259-D2AF-2238-518409B87883}"/>
              </a:ext>
            </a:extLst>
          </p:cNvPr>
          <p:cNvSpPr>
            <a:spLocks noGrp="1" noChangeArrowheads="1"/>
          </p:cNvSpPr>
          <p:nvPr>
            <p:ph type="sldNum" sz="quarter" idx="12"/>
          </p:nvPr>
        </p:nvSpPr>
        <p:spPr bwMode="auto">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fld id="{E18792BF-15B7-4B0E-B9DA-2F1499429AD5}" type="slidenum">
              <a:rPr lang="en-US" altLang="en-US">
                <a:solidFill>
                  <a:schemeClr val="tx1">
                    <a:tint val="75000"/>
                  </a:schemeClr>
                </a:solidFill>
                <a:latin typeface="Times New Roman" panose="02020603050405020304" pitchFamily="18" charset="0"/>
                <a:cs typeface="Times New Roman" panose="02020603050405020304" pitchFamily="18" charset="0"/>
              </a:rPr>
              <a:pPr>
                <a:spcAft>
                  <a:spcPts val="600"/>
                </a:spcAft>
              </a:pPr>
              <a:t>17</a:t>
            </a:fld>
            <a:endParaRPr lang="en-US" altLang="en-US" dirty="0">
              <a:solidFill>
                <a:schemeClr val="tx1">
                  <a:tint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5450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14229C-237D-713B-954C-844AD1F2C4E7}"/>
              </a:ext>
            </a:extLst>
          </p:cNvPr>
          <p:cNvSpPr>
            <a:spLocks noGrp="1"/>
          </p:cNvSpPr>
          <p:nvPr>
            <p:ph type="title"/>
          </p:nvPr>
        </p:nvSpPr>
        <p:spPr>
          <a:xfrm>
            <a:off x="1371599" y="294538"/>
            <a:ext cx="9895951" cy="1033669"/>
          </a:xfrm>
        </p:spPr>
        <p:txBody>
          <a:bodyPr>
            <a:normAutofit/>
          </a:bodyPr>
          <a:lstStyle/>
          <a:p>
            <a:r>
              <a:rPr lang="en-AU" sz="4000" b="1">
                <a:solidFill>
                  <a:srgbClr val="FFFFFF"/>
                </a:solidFill>
                <a:latin typeface="Times New Roman" panose="02020603050405020304" pitchFamily="18" charset="0"/>
                <a:cs typeface="Times New Roman" panose="02020603050405020304" pitchFamily="18" charset="0"/>
              </a:rPr>
              <a:t>Acknowledgement  </a:t>
            </a:r>
            <a:endParaRPr lang="en-AU" sz="4000">
              <a:solidFill>
                <a:srgbClr val="FFFFFF"/>
              </a:solidFill>
            </a:endParaRPr>
          </a:p>
        </p:txBody>
      </p:sp>
      <p:sp>
        <p:nvSpPr>
          <p:cNvPr id="3" name="Content Placeholder 2">
            <a:extLst>
              <a:ext uri="{FF2B5EF4-FFF2-40B4-BE49-F238E27FC236}">
                <a16:creationId xmlns:a16="http://schemas.microsoft.com/office/drawing/2014/main" id="{49DD30F2-235F-7E64-01C0-E0CB0CA94879}"/>
              </a:ext>
            </a:extLst>
          </p:cNvPr>
          <p:cNvSpPr>
            <a:spLocks noGrp="1"/>
          </p:cNvSpPr>
          <p:nvPr>
            <p:ph idx="1"/>
          </p:nvPr>
        </p:nvSpPr>
        <p:spPr>
          <a:xfrm>
            <a:off x="1371599" y="2104008"/>
            <a:ext cx="9724031" cy="3897547"/>
          </a:xfrm>
        </p:spPr>
        <p:txBody>
          <a:bodyPr anchor="ctr">
            <a:normAutofit fontScale="92500" lnSpcReduction="10000"/>
          </a:bodyPr>
          <a:lstStyle/>
          <a:p>
            <a:pPr indent="0" fontAlgn="base">
              <a:lnSpc>
                <a:spcPct val="150000"/>
              </a:lnSpc>
              <a:spcBef>
                <a:spcPts val="0"/>
              </a:spcBef>
              <a:buNone/>
            </a:pPr>
            <a:r>
              <a:rPr lang="en-GB" sz="2400" b="1" u="sng" dirty="0">
                <a:effectLst/>
                <a:latin typeface="Times New Roman" panose="02020603050405020304" pitchFamily="18" charset="0"/>
                <a:ea typeface="Times New Roman" panose="02020603050405020304" pitchFamily="18" charset="0"/>
              </a:rPr>
              <a:t>Principal Supervisor:</a:t>
            </a:r>
            <a:r>
              <a:rPr lang="en-AU" sz="2400" dirty="0">
                <a:effectLst/>
                <a:latin typeface="Times New Roman" panose="02020603050405020304" pitchFamily="18" charset="0"/>
                <a:ea typeface="Times New Roman" panose="02020603050405020304" pitchFamily="18" charset="0"/>
              </a:rPr>
              <a:t> </a:t>
            </a:r>
          </a:p>
          <a:p>
            <a:pPr indent="0" fontAlgn="base">
              <a:lnSpc>
                <a:spcPct val="150000"/>
              </a:lnSpc>
              <a:spcBef>
                <a:spcPts val="0"/>
              </a:spcBef>
              <a:buNone/>
            </a:pPr>
            <a:r>
              <a:rPr lang="en-AU" sz="2400" dirty="0">
                <a:latin typeface="Times New Roman" panose="02020603050405020304" pitchFamily="18" charset="0"/>
                <a:ea typeface="Times New Roman" panose="02020603050405020304" pitchFamily="18" charset="0"/>
              </a:rPr>
              <a:t>	</a:t>
            </a:r>
            <a:r>
              <a:rPr lang="en-GB" sz="2400" b="1" dirty="0">
                <a:effectLst/>
                <a:latin typeface="Times New Roman" panose="02020603050405020304" pitchFamily="18" charset="0"/>
                <a:ea typeface="Times New Roman" panose="02020603050405020304" pitchFamily="18" charset="0"/>
              </a:rPr>
              <a:t>Professor Tina Du</a:t>
            </a:r>
            <a:r>
              <a:rPr lang="en-AU" sz="2400" b="1" dirty="0">
                <a:effectLst/>
                <a:latin typeface="Times New Roman" panose="02020603050405020304" pitchFamily="18" charset="0"/>
                <a:ea typeface="Times New Roman" panose="02020603050405020304" pitchFamily="18" charset="0"/>
              </a:rPr>
              <a:t>  </a:t>
            </a:r>
          </a:p>
          <a:p>
            <a:pPr indent="0" fontAlgn="base">
              <a:lnSpc>
                <a:spcPct val="150000"/>
              </a:lnSpc>
              <a:spcBef>
                <a:spcPts val="0"/>
              </a:spcBef>
              <a:buNone/>
            </a:pPr>
            <a:r>
              <a:rPr lang="en-AU" sz="2400" dirty="0">
                <a:effectLst/>
                <a:latin typeface="Times New Roman" panose="02020603050405020304" pitchFamily="18" charset="0"/>
                <a:ea typeface="Times New Roman" panose="02020603050405020304" pitchFamily="18" charset="0"/>
              </a:rPr>
              <a:t>	Head of School, School of Information and Communication Studies  </a:t>
            </a:r>
          </a:p>
          <a:p>
            <a:pPr indent="0" fontAlgn="base">
              <a:lnSpc>
                <a:spcPct val="150000"/>
              </a:lnSpc>
              <a:spcBef>
                <a:spcPts val="0"/>
              </a:spcBef>
              <a:buNone/>
            </a:pPr>
            <a:r>
              <a:rPr lang="en-GB" sz="2400" b="1" u="sng" dirty="0">
                <a:effectLst/>
                <a:latin typeface="Times New Roman" panose="02020603050405020304" pitchFamily="18" charset="0"/>
                <a:ea typeface="Times New Roman" panose="02020603050405020304" pitchFamily="18" charset="0"/>
              </a:rPr>
              <a:t>Co-supervisors: </a:t>
            </a:r>
          </a:p>
          <a:p>
            <a:pPr indent="0" fontAlgn="base">
              <a:lnSpc>
                <a:spcPct val="150000"/>
              </a:lnSpc>
              <a:spcBef>
                <a:spcPts val="0"/>
              </a:spcBef>
              <a:buNone/>
            </a:pPr>
            <a:r>
              <a:rPr lang="en-GB" sz="2400" b="1" dirty="0">
                <a:latin typeface="Times New Roman" panose="02020603050405020304" pitchFamily="18" charset="0"/>
                <a:ea typeface="Times New Roman" panose="02020603050405020304" pitchFamily="18" charset="0"/>
              </a:rPr>
              <a:t>	</a:t>
            </a:r>
            <a:r>
              <a:rPr lang="en-GB" sz="2400" b="1" dirty="0">
                <a:effectLst/>
                <a:latin typeface="Times New Roman" panose="02020603050405020304" pitchFamily="18" charset="0"/>
                <a:ea typeface="Times New Roman" panose="02020603050405020304" pitchFamily="18" charset="0"/>
              </a:rPr>
              <a:t>Dr Waseem Afzal  </a:t>
            </a:r>
            <a:endParaRPr lang="en-AU" sz="2400" b="1" dirty="0">
              <a:effectLst/>
              <a:latin typeface="Times New Roman" panose="02020603050405020304" pitchFamily="18" charset="0"/>
              <a:ea typeface="Times New Roman" panose="02020603050405020304" pitchFamily="18" charset="0"/>
            </a:endParaRPr>
          </a:p>
          <a:p>
            <a:pPr indent="0" fontAlgn="base">
              <a:lnSpc>
                <a:spcPct val="150000"/>
              </a:lnSpc>
              <a:spcBef>
                <a:spcPts val="0"/>
              </a:spcBef>
              <a:buNone/>
            </a:pPr>
            <a:r>
              <a:rPr lang="en-GB" sz="2400" dirty="0">
                <a:effectLst/>
                <a:latin typeface="Times New Roman" panose="02020603050405020304" pitchFamily="18" charset="0"/>
                <a:ea typeface="Times New Roman" panose="02020603050405020304" pitchFamily="18" charset="0"/>
              </a:rPr>
              <a:t>	Course Director and Senior Lecturer in Information Studies and </a:t>
            </a:r>
          </a:p>
          <a:p>
            <a:pPr indent="0" fontAlgn="base">
              <a:lnSpc>
                <a:spcPct val="150000"/>
              </a:lnSpc>
              <a:spcBef>
                <a:spcPts val="0"/>
              </a:spcBef>
              <a:buNone/>
            </a:pPr>
            <a:r>
              <a:rPr lang="en-GB" sz="2400" dirty="0">
                <a:latin typeface="Times New Roman" panose="02020603050405020304" pitchFamily="18" charset="0"/>
                <a:ea typeface="Times New Roman" panose="02020603050405020304" pitchFamily="18" charset="0"/>
              </a:rPr>
              <a:t>	</a:t>
            </a:r>
            <a:r>
              <a:rPr lang="en-GB" sz="2400" b="1" dirty="0">
                <a:latin typeface="Times New Roman" panose="02020603050405020304" pitchFamily="18" charset="0"/>
                <a:ea typeface="Times New Roman" panose="02020603050405020304" pitchFamily="18" charset="0"/>
              </a:rPr>
              <a:t>Prof. Raelene Wilding </a:t>
            </a:r>
          </a:p>
          <a:p>
            <a:pPr indent="0" fontAlgn="base">
              <a:lnSpc>
                <a:spcPct val="150000"/>
              </a:lnSpc>
              <a:spcBef>
                <a:spcPts val="0"/>
              </a:spcBef>
              <a:buNone/>
            </a:pPr>
            <a:r>
              <a:rPr lang="en-GB" sz="2400" dirty="0">
                <a:effectLst/>
                <a:latin typeface="Times New Roman" panose="02020603050405020304" pitchFamily="18" charset="0"/>
                <a:ea typeface="Times New Roman" panose="02020603050405020304" pitchFamily="18" charset="0"/>
              </a:rPr>
              <a:t>	Head of Department, Department of Social Inquiry, La Trobe University </a:t>
            </a:r>
          </a:p>
          <a:p>
            <a:pPr marL="0" indent="0">
              <a:buNone/>
            </a:pPr>
            <a:endParaRPr lang="en-AU" sz="2000" dirty="0"/>
          </a:p>
        </p:txBody>
      </p:sp>
      <p:sp>
        <p:nvSpPr>
          <p:cNvPr id="4" name="Slide Number Placeholder 1">
            <a:extLst>
              <a:ext uri="{FF2B5EF4-FFF2-40B4-BE49-F238E27FC236}">
                <a16:creationId xmlns:a16="http://schemas.microsoft.com/office/drawing/2014/main" id="{1223AB3A-0429-9E68-6493-FFBAFA192DB3}"/>
              </a:ext>
            </a:extLst>
          </p:cNvPr>
          <p:cNvSpPr>
            <a:spLocks noGrp="1" noChangeArrowheads="1"/>
          </p:cNvSpPr>
          <p:nvPr>
            <p:ph type="sldNum" sz="quarter" idx="12"/>
          </p:nvPr>
        </p:nvSpPr>
        <p:spPr bwMode="auto">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fld id="{E18792BF-15B7-4B0E-B9DA-2F1499429AD5}" type="slidenum">
              <a:rPr lang="en-US" altLang="en-US">
                <a:solidFill>
                  <a:schemeClr val="tx1">
                    <a:tint val="75000"/>
                  </a:schemeClr>
                </a:solidFill>
                <a:latin typeface="Times New Roman" panose="02020603050405020304" pitchFamily="18" charset="0"/>
                <a:cs typeface="Times New Roman" panose="02020603050405020304" pitchFamily="18" charset="0"/>
              </a:rPr>
              <a:pPr>
                <a:spcAft>
                  <a:spcPts val="600"/>
                </a:spcAft>
              </a:pPr>
              <a:t>18</a:t>
            </a:fld>
            <a:endParaRPr lang="en-US" altLang="en-US" dirty="0">
              <a:solidFill>
                <a:schemeClr val="tx1">
                  <a:tint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1331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14229C-237D-713B-954C-844AD1F2C4E7}"/>
              </a:ext>
            </a:extLst>
          </p:cNvPr>
          <p:cNvSpPr>
            <a:spLocks noGrp="1"/>
          </p:cNvSpPr>
          <p:nvPr>
            <p:ph type="title"/>
          </p:nvPr>
        </p:nvSpPr>
        <p:spPr>
          <a:xfrm>
            <a:off x="1371599" y="294538"/>
            <a:ext cx="9895951" cy="1033669"/>
          </a:xfrm>
        </p:spPr>
        <p:txBody>
          <a:bodyPr>
            <a:normAutofit/>
          </a:bodyPr>
          <a:lstStyle/>
          <a:p>
            <a:r>
              <a:rPr lang="en-AU" sz="4000" b="1" dirty="0">
                <a:solidFill>
                  <a:srgbClr val="FFFFFF"/>
                </a:solidFill>
                <a:latin typeface="Times New Roman" panose="02020603050405020304" pitchFamily="18" charset="0"/>
                <a:cs typeface="Times New Roman" panose="02020603050405020304" pitchFamily="18" charset="0"/>
              </a:rPr>
              <a:t>References   </a:t>
            </a:r>
            <a:endParaRPr lang="en-AU" sz="4000" dirty="0">
              <a:solidFill>
                <a:srgbClr val="FFFFFF"/>
              </a:solidFill>
            </a:endParaRPr>
          </a:p>
        </p:txBody>
      </p:sp>
      <p:sp>
        <p:nvSpPr>
          <p:cNvPr id="3" name="Content Placeholder 2">
            <a:extLst>
              <a:ext uri="{FF2B5EF4-FFF2-40B4-BE49-F238E27FC236}">
                <a16:creationId xmlns:a16="http://schemas.microsoft.com/office/drawing/2014/main" id="{49DD30F2-235F-7E64-01C0-E0CB0CA94879}"/>
              </a:ext>
            </a:extLst>
          </p:cNvPr>
          <p:cNvSpPr>
            <a:spLocks noGrp="1"/>
          </p:cNvSpPr>
          <p:nvPr>
            <p:ph idx="1"/>
          </p:nvPr>
        </p:nvSpPr>
        <p:spPr>
          <a:xfrm>
            <a:off x="1371599" y="2104008"/>
            <a:ext cx="9724031" cy="4350058"/>
          </a:xfrm>
        </p:spPr>
        <p:txBody>
          <a:bodyPr anchor="ctr">
            <a:noAutofit/>
          </a:bodyPr>
          <a:lstStyle/>
          <a:p>
            <a:pPr algn="just"/>
            <a:r>
              <a:rPr lang="en-AU" sz="1600" kern="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dams, A., &amp; Blandford, A. (2005). Digital libraries' support for the user's' information journey'. Proceedings of the 5th ACM/IEEE-CS joint conference on Digital Libraries. </a:t>
            </a:r>
            <a:endParaRPr lang="en-AU"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600" kern="100" dirty="0">
                <a:latin typeface="Times New Roman" panose="02020603050405020304" pitchFamily="18" charset="0"/>
                <a:ea typeface="Calibri" panose="020F0502020204030204" pitchFamily="34" charset="0"/>
                <a:cs typeface="Times New Roman" panose="02020603050405020304" pitchFamily="18" charset="0"/>
              </a:rPr>
              <a:t>Baker, A. E., Procter, N. G., &amp; Ferguson, M. S. (2016). Engaging with culturally and linguistically diverse communities to reduce the impact of depression and anxiety: a narrative review. </a:t>
            </a:r>
            <a:r>
              <a:rPr lang="en-US" sz="1600" i="1" kern="100" dirty="0">
                <a:latin typeface="Times New Roman" panose="02020603050405020304" pitchFamily="18" charset="0"/>
                <a:ea typeface="Calibri" panose="020F0502020204030204" pitchFamily="34" charset="0"/>
                <a:cs typeface="Times New Roman" panose="02020603050405020304" pitchFamily="18" charset="0"/>
              </a:rPr>
              <a:t>Health &amp; Social Care in the Community</a:t>
            </a:r>
            <a:r>
              <a:rPr lang="en-US" sz="1600" kern="100" dirty="0">
                <a:latin typeface="Times New Roman" panose="02020603050405020304" pitchFamily="18" charset="0"/>
                <a:ea typeface="Calibri" panose="020F0502020204030204" pitchFamily="34" charset="0"/>
                <a:cs typeface="Times New Roman" panose="02020603050405020304" pitchFamily="18" charset="0"/>
              </a:rPr>
              <a:t>,</a:t>
            </a:r>
            <a:r>
              <a:rPr lang="en-US" sz="1600" i="1" kern="100" dirty="0">
                <a:latin typeface="Times New Roman" panose="02020603050405020304" pitchFamily="18" charset="0"/>
                <a:ea typeface="Calibri" panose="020F0502020204030204" pitchFamily="34" charset="0"/>
                <a:cs typeface="Times New Roman" panose="02020603050405020304" pitchFamily="18" charset="0"/>
              </a:rPr>
              <a:t> 24</a:t>
            </a:r>
            <a:r>
              <a:rPr lang="en-US" sz="1600" kern="100" dirty="0">
                <a:latin typeface="Times New Roman" panose="02020603050405020304" pitchFamily="18" charset="0"/>
                <a:ea typeface="Calibri" panose="020F0502020204030204" pitchFamily="34" charset="0"/>
                <a:cs typeface="Times New Roman" panose="02020603050405020304" pitchFamily="18" charset="0"/>
              </a:rPr>
              <a:t>(4), 386-398. </a:t>
            </a:r>
            <a:endParaRPr lang="en-AU" sz="1600" kern="1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Blandford, A., &amp; Attfield, S. (2010). </a:t>
            </a:r>
            <a:r>
              <a:rPr lang="en-US" sz="1600" i="1" kern="100" dirty="0">
                <a:effectLst/>
                <a:latin typeface="Times New Roman" panose="02020603050405020304" pitchFamily="18" charset="0"/>
                <a:ea typeface="Calibri" panose="020F0502020204030204" pitchFamily="34" charset="0"/>
                <a:cs typeface="Times New Roman" panose="02020603050405020304" pitchFamily="18" charset="0"/>
              </a:rPr>
              <a:t>Interacting with information</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Springer Nature. </a:t>
            </a:r>
          </a:p>
          <a:p>
            <a:pPr algn="just"/>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Du, J. T. (2014). The information journey of marketing professionals: Incorporating work task‐driven information seeking, information judgments, information use, and information sharing. </a:t>
            </a:r>
            <a:r>
              <a:rPr lang="en-US" sz="1600" i="1" kern="100" dirty="0">
                <a:effectLst/>
                <a:latin typeface="Times New Roman" panose="02020603050405020304" pitchFamily="18" charset="0"/>
                <a:ea typeface="Calibri" panose="020F0502020204030204" pitchFamily="34" charset="0"/>
                <a:cs typeface="Times New Roman" panose="02020603050405020304" pitchFamily="18" charset="0"/>
              </a:rPr>
              <a:t>Journal of the Association for Information Science and Technology</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600" i="1" kern="100" dirty="0">
                <a:effectLst/>
                <a:latin typeface="Times New Roman" panose="02020603050405020304" pitchFamily="18" charset="0"/>
                <a:ea typeface="Calibri" panose="020F0502020204030204" pitchFamily="34" charset="0"/>
                <a:cs typeface="Times New Roman" panose="02020603050405020304" pitchFamily="18" charset="0"/>
              </a:rPr>
              <a:t> 65</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(9), 1850-1869. </a:t>
            </a:r>
          </a:p>
          <a:p>
            <a:pPr algn="just"/>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Du, J. T. (2023). Understanding the information journeys of late-life migrants to inform support design: Information seeking driven by a major life transition. </a:t>
            </a:r>
            <a:r>
              <a:rPr lang="en-US" sz="1600" i="1" kern="100" dirty="0">
                <a:effectLst/>
                <a:latin typeface="Times New Roman" panose="02020603050405020304" pitchFamily="18" charset="0"/>
                <a:ea typeface="Calibri" panose="020F0502020204030204" pitchFamily="34" charset="0"/>
                <a:cs typeface="Times New Roman" panose="02020603050405020304" pitchFamily="18" charset="0"/>
              </a:rPr>
              <a:t>Information Processing &amp; Management</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600" i="1" kern="100" dirty="0">
                <a:effectLst/>
                <a:latin typeface="Times New Roman" panose="02020603050405020304" pitchFamily="18" charset="0"/>
                <a:ea typeface="Calibri" panose="020F0502020204030204" pitchFamily="34" charset="0"/>
                <a:cs typeface="Times New Roman" panose="02020603050405020304" pitchFamily="18" charset="0"/>
              </a:rPr>
              <a:t> 60</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(2), 103172. </a:t>
            </a:r>
          </a:p>
          <a:p>
            <a:pPr algn="just"/>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Georgeou</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N.,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Schismenos</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S., Wali, N., Mackay, K., &amp;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Moraitakis</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E. (2023). A scoping review of aging experiences among culturally and linguistically diverse people in Australia: Toward better aging policy and cultural well-being for migrant and refugee adults. </a:t>
            </a:r>
            <a:r>
              <a:rPr lang="en-US" sz="1600" i="1" kern="100" dirty="0">
                <a:effectLst/>
                <a:latin typeface="Times New Roman" panose="02020603050405020304" pitchFamily="18" charset="0"/>
                <a:ea typeface="Calibri" panose="020F0502020204030204" pitchFamily="34" charset="0"/>
                <a:cs typeface="Times New Roman" panose="02020603050405020304" pitchFamily="18" charset="0"/>
              </a:rPr>
              <a:t>The Gerontologist</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600" i="1" kern="100" dirty="0">
                <a:effectLst/>
                <a:latin typeface="Times New Roman" panose="02020603050405020304" pitchFamily="18" charset="0"/>
                <a:ea typeface="Calibri" panose="020F0502020204030204" pitchFamily="34" charset="0"/>
                <a:cs typeface="Times New Roman" panose="02020603050405020304" pitchFamily="18" charset="0"/>
              </a:rPr>
              <a:t> 63</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(1), 182-199. </a:t>
            </a:r>
          </a:p>
          <a:p>
            <a:pPr algn="just"/>
            <a:r>
              <a:rPr lang="en-AU" sz="1600" b="0" i="0" dirty="0">
                <a:solidFill>
                  <a:srgbClr val="222222"/>
                </a:solidFill>
                <a:effectLst/>
                <a:latin typeface="Times New Roman" panose="02020603050405020304" pitchFamily="18" charset="0"/>
                <a:cs typeface="Times New Roman" panose="02020603050405020304" pitchFamily="18" charset="0"/>
              </a:rPr>
              <a:t>Gibson, P. F., &amp; Smith, S. (2018). Digital literacies: Preparing pupils and students for their information journey in the twenty-first century. </a:t>
            </a:r>
            <a:r>
              <a:rPr lang="en-AU" sz="1600" b="0" i="1" dirty="0">
                <a:solidFill>
                  <a:srgbClr val="222222"/>
                </a:solidFill>
                <a:effectLst/>
                <a:latin typeface="Times New Roman" panose="02020603050405020304" pitchFamily="18" charset="0"/>
                <a:cs typeface="Times New Roman" panose="02020603050405020304" pitchFamily="18" charset="0"/>
              </a:rPr>
              <a:t>Information and Learning Science</a:t>
            </a:r>
            <a:r>
              <a:rPr lang="en-AU" sz="1600" b="0" i="0" dirty="0">
                <a:solidFill>
                  <a:srgbClr val="222222"/>
                </a:solidFill>
                <a:effectLst/>
                <a:latin typeface="Times New Roman" panose="02020603050405020304" pitchFamily="18" charset="0"/>
                <a:cs typeface="Times New Roman" panose="02020603050405020304" pitchFamily="18" charset="0"/>
              </a:rPr>
              <a:t>, </a:t>
            </a:r>
            <a:r>
              <a:rPr lang="en-AU" sz="1600" b="0" i="1" dirty="0">
                <a:solidFill>
                  <a:srgbClr val="222222"/>
                </a:solidFill>
                <a:effectLst/>
                <a:latin typeface="Times New Roman" panose="02020603050405020304" pitchFamily="18" charset="0"/>
                <a:cs typeface="Times New Roman" panose="02020603050405020304" pitchFamily="18" charset="0"/>
              </a:rPr>
              <a:t>119</a:t>
            </a:r>
            <a:r>
              <a:rPr lang="en-AU" sz="1600" b="0" i="0" dirty="0">
                <a:solidFill>
                  <a:srgbClr val="222222"/>
                </a:solidFill>
                <a:effectLst/>
                <a:latin typeface="Times New Roman" panose="02020603050405020304" pitchFamily="18" charset="0"/>
                <a:cs typeface="Times New Roman" panose="02020603050405020304" pitchFamily="18" charset="0"/>
              </a:rPr>
              <a:t>(12), 733-742.</a:t>
            </a:r>
          </a:p>
        </p:txBody>
      </p:sp>
      <p:sp>
        <p:nvSpPr>
          <p:cNvPr id="4" name="Slide Number Placeholder 1">
            <a:extLst>
              <a:ext uri="{FF2B5EF4-FFF2-40B4-BE49-F238E27FC236}">
                <a16:creationId xmlns:a16="http://schemas.microsoft.com/office/drawing/2014/main" id="{1223AB3A-0429-9E68-6493-FFBAFA192DB3}"/>
              </a:ext>
            </a:extLst>
          </p:cNvPr>
          <p:cNvSpPr>
            <a:spLocks noGrp="1" noChangeArrowheads="1"/>
          </p:cNvSpPr>
          <p:nvPr>
            <p:ph type="sldNum" sz="quarter" idx="12"/>
          </p:nvPr>
        </p:nvSpPr>
        <p:spPr bwMode="auto">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fld id="{E18792BF-15B7-4B0E-B9DA-2F1499429AD5}" type="slidenum">
              <a:rPr lang="en-US" altLang="en-US">
                <a:solidFill>
                  <a:schemeClr val="tx1">
                    <a:tint val="75000"/>
                  </a:schemeClr>
                </a:solidFill>
                <a:latin typeface="Times New Roman" panose="02020603050405020304" pitchFamily="18" charset="0"/>
                <a:cs typeface="Times New Roman" panose="02020603050405020304" pitchFamily="18" charset="0"/>
              </a:rPr>
              <a:pPr>
                <a:spcAft>
                  <a:spcPts val="600"/>
                </a:spcAft>
              </a:pPr>
              <a:t>19</a:t>
            </a:fld>
            <a:endParaRPr lang="en-US" altLang="en-US" dirty="0">
              <a:solidFill>
                <a:schemeClr val="tx1">
                  <a:tint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7133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8A4585D-3EC2-FC31-AC95-1BA8A2991A25}"/>
              </a:ext>
            </a:extLst>
          </p:cNvPr>
          <p:cNvSpPr>
            <a:spLocks noGrp="1"/>
          </p:cNvSpPr>
          <p:nvPr>
            <p:ph type="title"/>
          </p:nvPr>
        </p:nvSpPr>
        <p:spPr>
          <a:xfrm>
            <a:off x="1371597" y="348865"/>
            <a:ext cx="10044023" cy="877729"/>
          </a:xfrm>
        </p:spPr>
        <p:txBody>
          <a:bodyPr anchor="ctr">
            <a:normAutofit/>
          </a:bodyPr>
          <a:lstStyle/>
          <a:p>
            <a:r>
              <a:rPr lang="en-AU" sz="4000" b="1" dirty="0">
                <a:solidFill>
                  <a:srgbClr val="FFFFFF"/>
                </a:solidFill>
                <a:latin typeface="Times New Roman" panose="02020603050405020304" pitchFamily="18" charset="0"/>
                <a:cs typeface="Times New Roman" panose="02020603050405020304" pitchFamily="18" charset="0"/>
              </a:rPr>
              <a:t>Acknowledgement of Country </a:t>
            </a:r>
            <a:endParaRPr lang="en-AU" sz="4000" dirty="0">
              <a:solidFill>
                <a:srgbClr val="FFFFFF"/>
              </a:solidFill>
            </a:endParaRPr>
          </a:p>
        </p:txBody>
      </p:sp>
      <p:graphicFrame>
        <p:nvGraphicFramePr>
          <p:cNvPr id="5" name="Content Placeholder 2">
            <a:extLst>
              <a:ext uri="{FF2B5EF4-FFF2-40B4-BE49-F238E27FC236}">
                <a16:creationId xmlns:a16="http://schemas.microsoft.com/office/drawing/2014/main" id="{B8DE1B09-E1E9-220F-A8E5-BB1011E68FD8}"/>
              </a:ext>
            </a:extLst>
          </p:cNvPr>
          <p:cNvGraphicFramePr>
            <a:graphicFrameLocks noGrp="1"/>
          </p:cNvGraphicFramePr>
          <p:nvPr>
            <p:ph idx="1"/>
            <p:extLst>
              <p:ext uri="{D42A27DB-BD31-4B8C-83A1-F6EECF244321}">
                <p14:modId xmlns:p14="http://schemas.microsoft.com/office/powerpoint/2010/main" val="93700201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0563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3D218E-94C1-E330-FE76-CE0B231D2DBE}"/>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000" b="1" kern="1200" dirty="0">
                <a:solidFill>
                  <a:schemeClr val="tx2"/>
                </a:solidFill>
                <a:latin typeface="Times New Roman" panose="02020603050405020304" pitchFamily="18" charset="0"/>
                <a:cs typeface="Times New Roman" panose="02020603050405020304" pitchFamily="18" charset="0"/>
              </a:rPr>
              <a:t>Questions &amp; Comments </a:t>
            </a:r>
            <a:endParaRPr lang="en-US" sz="4000" kern="1200" dirty="0">
              <a:solidFill>
                <a:schemeClr val="tx2"/>
              </a:solidFill>
              <a:latin typeface="Times New Roman" panose="02020603050405020304" pitchFamily="18" charset="0"/>
              <a:cs typeface="Times New Roman" panose="02020603050405020304" pitchFamily="18" charset="0"/>
            </a:endParaRPr>
          </a:p>
        </p:txBody>
      </p:sp>
      <p:pic>
        <p:nvPicPr>
          <p:cNvPr id="22" name="Graphic 21" descr="Questions">
            <a:extLst>
              <a:ext uri="{FF2B5EF4-FFF2-40B4-BE49-F238E27FC236}">
                <a16:creationId xmlns:a16="http://schemas.microsoft.com/office/drawing/2014/main" id="{778FAA3D-83A8-CF37-3388-DA2A0B6EF1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29" name="Group 28">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30" name="Freeform: Shape 29">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Slide Number Placeholder 1">
            <a:extLst>
              <a:ext uri="{FF2B5EF4-FFF2-40B4-BE49-F238E27FC236}">
                <a16:creationId xmlns:a16="http://schemas.microsoft.com/office/drawing/2014/main" id="{0939980B-180E-35B9-B338-822E5474B803}"/>
              </a:ext>
            </a:extLst>
          </p:cNvPr>
          <p:cNvSpPr>
            <a:spLocks noGrp="1" noChangeArrowheads="1"/>
          </p:cNvSpPr>
          <p:nvPr>
            <p:ph type="sldNum" sz="quarter" idx="12"/>
          </p:nvPr>
        </p:nvSpPr>
        <p:spPr bwMode="auto">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fld id="{E18792BF-15B7-4B0E-B9DA-2F1499429AD5}" type="slidenum">
              <a:rPr lang="en-US" altLang="en-US">
                <a:solidFill>
                  <a:schemeClr val="tx1">
                    <a:tint val="75000"/>
                  </a:schemeClr>
                </a:solidFill>
                <a:latin typeface="Times New Roman" panose="02020603050405020304" pitchFamily="18" charset="0"/>
                <a:cs typeface="Times New Roman" panose="02020603050405020304" pitchFamily="18" charset="0"/>
              </a:rPr>
              <a:pPr>
                <a:spcAft>
                  <a:spcPts val="600"/>
                </a:spcAft>
              </a:pPr>
              <a:t>20</a:t>
            </a:fld>
            <a:endParaRPr lang="en-US" altLang="en-US" dirty="0">
              <a:solidFill>
                <a:schemeClr val="tx1">
                  <a:tint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3796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3D218E-94C1-E330-FE76-CE0B231D2DBE}"/>
              </a:ext>
            </a:extLst>
          </p:cNvPr>
          <p:cNvSpPr>
            <a:spLocks noGrp="1"/>
          </p:cNvSpPr>
          <p:nvPr>
            <p:ph type="title"/>
          </p:nvPr>
        </p:nvSpPr>
        <p:spPr>
          <a:xfrm>
            <a:off x="1371599" y="294538"/>
            <a:ext cx="9895951" cy="1033669"/>
          </a:xfrm>
        </p:spPr>
        <p:txBody>
          <a:bodyPr>
            <a:normAutofit/>
          </a:bodyPr>
          <a:lstStyle/>
          <a:p>
            <a:r>
              <a:rPr lang="en-AU" sz="4000" b="1" dirty="0">
                <a:solidFill>
                  <a:srgbClr val="FFFFFF"/>
                </a:solidFill>
                <a:latin typeface="Times New Roman" panose="02020603050405020304" pitchFamily="18" charset="0"/>
                <a:cs typeface="Times New Roman" panose="02020603050405020304" pitchFamily="18" charset="0"/>
              </a:rPr>
              <a:t>Background   </a:t>
            </a:r>
            <a:endParaRPr lang="en-AU" sz="4000" dirty="0">
              <a:solidFill>
                <a:srgbClr val="FFFFFF"/>
              </a:solidFill>
            </a:endParaRPr>
          </a:p>
        </p:txBody>
      </p:sp>
      <p:sp>
        <p:nvSpPr>
          <p:cNvPr id="3" name="Content Placeholder 2">
            <a:extLst>
              <a:ext uri="{FF2B5EF4-FFF2-40B4-BE49-F238E27FC236}">
                <a16:creationId xmlns:a16="http://schemas.microsoft.com/office/drawing/2014/main" id="{D8259BC9-2F4A-72AC-5CBD-331D9BA6604F}"/>
              </a:ext>
            </a:extLst>
          </p:cNvPr>
          <p:cNvSpPr>
            <a:spLocks noGrp="1"/>
          </p:cNvSpPr>
          <p:nvPr>
            <p:ph idx="1"/>
          </p:nvPr>
        </p:nvSpPr>
        <p:spPr>
          <a:xfrm>
            <a:off x="1371599" y="1704513"/>
            <a:ext cx="9724031" cy="4858949"/>
          </a:xfrm>
        </p:spPr>
        <p:txBody>
          <a:bodyPr anchor="ctr">
            <a:noAutofit/>
          </a:bodyPr>
          <a:lstStyle/>
          <a:p>
            <a:pPr algn="just">
              <a:lnSpc>
                <a:spcPct val="150000"/>
              </a:lnSpc>
              <a:spcBef>
                <a:spcPts val="0"/>
              </a:spcBef>
            </a:pPr>
            <a:r>
              <a:rPr lang="en-AU" sz="2400" kern="100" dirty="0">
                <a:latin typeface="Times New Roman" panose="02020603050405020304" pitchFamily="18" charset="0"/>
                <a:ea typeface="Calibri" panose="020F0502020204030204" pitchFamily="34" charset="0"/>
                <a:cs typeface="Times New Roman" panose="02020603050405020304" pitchFamily="18" charset="0"/>
              </a:rPr>
              <a:t>Information journey is understanding of how individuals seek, process, and use of information in different context. </a:t>
            </a:r>
          </a:p>
          <a:p>
            <a:pPr algn="just">
              <a:lnSpc>
                <a:spcPct val="150000"/>
              </a:lnSpc>
              <a:spcBef>
                <a:spcPts val="0"/>
              </a:spcBef>
            </a:pPr>
            <a:r>
              <a:rPr lang="en-AU" sz="2400" kern="100" dirty="0">
                <a:latin typeface="Times New Roman" panose="02020603050405020304" pitchFamily="18" charset="0"/>
                <a:ea typeface="Calibri" panose="020F0502020204030204" pitchFamily="34" charset="0"/>
                <a:cs typeface="Times New Roman" panose="02020603050405020304" pitchFamily="18" charset="0"/>
              </a:rPr>
              <a:t>It </a:t>
            </a:r>
            <a:r>
              <a:rPr lang="en-AU" sz="2400" kern="100" dirty="0">
                <a:effectLst/>
                <a:latin typeface="Times New Roman" panose="02020603050405020304" pitchFamily="18" charset="0"/>
                <a:ea typeface="Calibri" panose="020F0502020204030204" pitchFamily="34" charset="0"/>
                <a:cs typeface="Times New Roman" panose="02020603050405020304" pitchFamily="18" charset="0"/>
              </a:rPr>
              <a:t>is a continuum of activities of information </a:t>
            </a:r>
          </a:p>
          <a:p>
            <a:pPr lvl="2" algn="just">
              <a:lnSpc>
                <a:spcPct val="150000"/>
              </a:lnSpc>
              <a:spcBef>
                <a:spcPts val="0"/>
              </a:spcBef>
              <a:buFont typeface="Wingdings" panose="05000000000000000000" pitchFamily="2" charset="2"/>
              <a:buChar char="Ø"/>
            </a:pPr>
            <a:r>
              <a:rPr lang="en-AU" kern="100" dirty="0">
                <a:effectLst/>
                <a:latin typeface="Times New Roman" panose="02020603050405020304" pitchFamily="18" charset="0"/>
                <a:ea typeface="Calibri" panose="020F0502020204030204" pitchFamily="34" charset="0"/>
                <a:cs typeface="Times New Roman" panose="02020603050405020304" pitchFamily="18" charset="0"/>
              </a:rPr>
              <a:t>judgments, </a:t>
            </a:r>
            <a:endParaRPr lang="en-AU" kern="100" dirty="0">
              <a:latin typeface="Times New Roman" panose="02020603050405020304" pitchFamily="18" charset="0"/>
              <a:ea typeface="Calibri" panose="020F0502020204030204" pitchFamily="34" charset="0"/>
              <a:cs typeface="Times New Roman" panose="02020603050405020304" pitchFamily="18" charset="0"/>
            </a:endParaRPr>
          </a:p>
          <a:p>
            <a:pPr lvl="2" algn="just">
              <a:lnSpc>
                <a:spcPct val="150000"/>
              </a:lnSpc>
              <a:spcBef>
                <a:spcPts val="0"/>
              </a:spcBef>
              <a:buFont typeface="Wingdings" panose="05000000000000000000" pitchFamily="2" charset="2"/>
              <a:buChar char="Ø"/>
            </a:pPr>
            <a:r>
              <a:rPr lang="en-AU" kern="100" dirty="0">
                <a:effectLst/>
                <a:latin typeface="Times New Roman" panose="02020603050405020304" pitchFamily="18" charset="0"/>
                <a:ea typeface="Calibri" panose="020F0502020204030204" pitchFamily="34" charset="0"/>
                <a:cs typeface="Times New Roman" panose="02020603050405020304" pitchFamily="18" charset="0"/>
              </a:rPr>
              <a:t>processing, </a:t>
            </a:r>
          </a:p>
          <a:p>
            <a:pPr lvl="2" algn="just">
              <a:lnSpc>
                <a:spcPct val="150000"/>
              </a:lnSpc>
              <a:spcBef>
                <a:spcPts val="0"/>
              </a:spcBef>
              <a:buFont typeface="Wingdings" panose="05000000000000000000" pitchFamily="2" charset="2"/>
              <a:buChar char="Ø"/>
            </a:pPr>
            <a:r>
              <a:rPr lang="en-AU" kern="100" dirty="0">
                <a:effectLst/>
                <a:latin typeface="Times New Roman" panose="02020603050405020304" pitchFamily="18" charset="0"/>
                <a:ea typeface="Calibri" panose="020F0502020204030204" pitchFamily="34" charset="0"/>
                <a:cs typeface="Times New Roman" panose="02020603050405020304" pitchFamily="18" charset="0"/>
              </a:rPr>
              <a:t>utilisation, and </a:t>
            </a:r>
          </a:p>
          <a:p>
            <a:pPr lvl="2" algn="just">
              <a:lnSpc>
                <a:spcPct val="150000"/>
              </a:lnSpc>
              <a:spcBef>
                <a:spcPts val="0"/>
              </a:spcBef>
              <a:buFont typeface="Wingdings" panose="05000000000000000000" pitchFamily="2" charset="2"/>
              <a:buChar char="Ø"/>
            </a:pPr>
            <a:r>
              <a:rPr lang="en-AU" kern="100" dirty="0">
                <a:effectLst/>
                <a:latin typeface="Times New Roman" panose="02020603050405020304" pitchFamily="18" charset="0"/>
                <a:ea typeface="Calibri" panose="020F0502020204030204" pitchFamily="34" charset="0"/>
                <a:cs typeface="Times New Roman" panose="02020603050405020304" pitchFamily="18" charset="0"/>
              </a:rPr>
              <a:t>dissemination. </a:t>
            </a:r>
          </a:p>
        </p:txBody>
      </p:sp>
      <p:sp>
        <p:nvSpPr>
          <p:cNvPr id="4" name="Slide Number Placeholder 1">
            <a:extLst>
              <a:ext uri="{FF2B5EF4-FFF2-40B4-BE49-F238E27FC236}">
                <a16:creationId xmlns:a16="http://schemas.microsoft.com/office/drawing/2014/main" id="{164D1689-6CA7-FD86-CE75-26D32EEB11C8}"/>
              </a:ext>
            </a:extLst>
          </p:cNvPr>
          <p:cNvSpPr>
            <a:spLocks noGrp="1" noChangeArrowheads="1"/>
          </p:cNvSpPr>
          <p:nvPr>
            <p:ph type="sldNum" sz="quarter" idx="12"/>
          </p:nvPr>
        </p:nvSpPr>
        <p:spPr bwMode="auto">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fld id="{E18792BF-15B7-4B0E-B9DA-2F1499429AD5}" type="slidenum">
              <a:rPr lang="en-US" altLang="en-US">
                <a:solidFill>
                  <a:schemeClr val="tx1">
                    <a:tint val="75000"/>
                  </a:schemeClr>
                </a:solidFill>
                <a:latin typeface="Times New Roman" panose="02020603050405020304" pitchFamily="18" charset="0"/>
                <a:cs typeface="Times New Roman" panose="02020603050405020304" pitchFamily="18" charset="0"/>
              </a:rPr>
              <a:pPr>
                <a:spcAft>
                  <a:spcPts val="600"/>
                </a:spcAft>
              </a:pPr>
              <a:t>3</a:t>
            </a:fld>
            <a:endParaRPr lang="en-US" altLang="en-US" dirty="0">
              <a:solidFill>
                <a:schemeClr val="tx1">
                  <a:tint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8607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3D218E-94C1-E330-FE76-CE0B231D2DBE}"/>
              </a:ext>
            </a:extLst>
          </p:cNvPr>
          <p:cNvSpPr>
            <a:spLocks noGrp="1"/>
          </p:cNvSpPr>
          <p:nvPr>
            <p:ph type="title"/>
          </p:nvPr>
        </p:nvSpPr>
        <p:spPr>
          <a:xfrm>
            <a:off x="1371599" y="294538"/>
            <a:ext cx="9895951" cy="1033669"/>
          </a:xfrm>
        </p:spPr>
        <p:txBody>
          <a:bodyPr>
            <a:normAutofit/>
          </a:bodyPr>
          <a:lstStyle/>
          <a:p>
            <a:r>
              <a:rPr lang="en-AU" sz="4000" b="1" dirty="0">
                <a:solidFill>
                  <a:srgbClr val="FFFFFF"/>
                </a:solidFill>
                <a:latin typeface="Times New Roman" panose="02020603050405020304" pitchFamily="18" charset="0"/>
                <a:cs typeface="Times New Roman" panose="02020603050405020304" pitchFamily="18" charset="0"/>
              </a:rPr>
              <a:t>Background   </a:t>
            </a:r>
            <a:endParaRPr lang="en-AU" sz="4000" dirty="0">
              <a:solidFill>
                <a:srgbClr val="FFFFFF"/>
              </a:solidFill>
            </a:endParaRPr>
          </a:p>
        </p:txBody>
      </p:sp>
      <p:sp>
        <p:nvSpPr>
          <p:cNvPr id="3" name="Content Placeholder 2">
            <a:extLst>
              <a:ext uri="{FF2B5EF4-FFF2-40B4-BE49-F238E27FC236}">
                <a16:creationId xmlns:a16="http://schemas.microsoft.com/office/drawing/2014/main" id="{D8259BC9-2F4A-72AC-5CBD-331D9BA6604F}"/>
              </a:ext>
            </a:extLst>
          </p:cNvPr>
          <p:cNvSpPr>
            <a:spLocks noGrp="1"/>
          </p:cNvSpPr>
          <p:nvPr>
            <p:ph idx="1"/>
          </p:nvPr>
        </p:nvSpPr>
        <p:spPr>
          <a:xfrm>
            <a:off x="1371599" y="1704513"/>
            <a:ext cx="9724031" cy="4858949"/>
          </a:xfrm>
        </p:spPr>
        <p:txBody>
          <a:bodyPr anchor="ctr">
            <a:noAutofit/>
          </a:bodyPr>
          <a:lstStyle/>
          <a:p>
            <a:pPr marL="0" indent="0" algn="just">
              <a:lnSpc>
                <a:spcPct val="150000"/>
              </a:lnSpc>
              <a:spcBef>
                <a:spcPts val="0"/>
              </a:spcBef>
              <a:buNone/>
            </a:pPr>
            <a:r>
              <a:rPr lang="en-AU"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Information journeys in diverse groups: </a:t>
            </a:r>
          </a:p>
          <a:p>
            <a:pPr algn="just">
              <a:lnSpc>
                <a:spcPct val="150000"/>
              </a:lnSpc>
              <a:spcBef>
                <a:spcPts val="0"/>
              </a:spcBef>
            </a:pPr>
            <a:r>
              <a:rPr lang="en-AU" sz="2400" dirty="0">
                <a:latin typeface="Times New Roman" panose="02020603050405020304" pitchFamily="18" charset="0"/>
                <a:ea typeface="Calibri" panose="020F0502020204030204" pitchFamily="34" charset="0"/>
                <a:cs typeface="Times New Roman" panose="02020603050405020304" pitchFamily="18" charset="0"/>
              </a:rPr>
              <a:t>health and academia (3-stage model),</a:t>
            </a:r>
          </a:p>
          <a:p>
            <a:pPr algn="just">
              <a:lnSpc>
                <a:spcPct val="150000"/>
              </a:lnSpc>
              <a:spcBef>
                <a:spcPts val="0"/>
              </a:spcBef>
            </a:pPr>
            <a:r>
              <a:rPr lang="en-AU" sz="2400" dirty="0">
                <a:latin typeface="Times New Roman" panose="02020603050405020304" pitchFamily="18" charset="0"/>
                <a:ea typeface="Calibri" panose="020F0502020204030204" pitchFamily="34" charset="0"/>
                <a:cs typeface="Times New Roman" panose="02020603050405020304" pitchFamily="18" charset="0"/>
              </a:rPr>
              <a:t>patients of healthcare, journalism and law (4-stage model), </a:t>
            </a:r>
          </a:p>
          <a:p>
            <a:pPr algn="just">
              <a:lnSpc>
                <a:spcPct val="150000"/>
              </a:lnSpc>
              <a:spcBef>
                <a:spcPts val="0"/>
              </a:spcBef>
            </a:pPr>
            <a:r>
              <a:rPr lang="en-AU" sz="2400" dirty="0">
                <a:latin typeface="Times New Roman" panose="02020603050405020304" pitchFamily="18" charset="0"/>
                <a:ea typeface="Calibri" panose="020F0502020204030204" pitchFamily="34" charset="0"/>
                <a:cs typeface="Times New Roman" panose="02020603050405020304" pitchFamily="18" charset="0"/>
              </a:rPr>
              <a:t>practice of marketing professionals (5-stage model),</a:t>
            </a:r>
          </a:p>
          <a:p>
            <a:pPr algn="just">
              <a:lnSpc>
                <a:spcPct val="150000"/>
              </a:lnSpc>
              <a:spcBef>
                <a:spcPts val="0"/>
              </a:spcBef>
            </a:pPr>
            <a:r>
              <a:rPr lang="en-AU" sz="2400" dirty="0">
                <a:latin typeface="Times New Roman" panose="02020603050405020304" pitchFamily="18" charset="0"/>
                <a:ea typeface="Calibri" panose="020F0502020204030204" pitchFamily="34" charset="0"/>
                <a:cs typeface="Times New Roman" panose="02020603050405020304" pitchFamily="18" charset="0"/>
              </a:rPr>
              <a:t>experience of Chinese older migrants (5-stage model) and </a:t>
            </a:r>
          </a:p>
          <a:p>
            <a:pPr algn="just">
              <a:lnSpc>
                <a:spcPct val="150000"/>
              </a:lnSpc>
              <a:spcBef>
                <a:spcPts val="0"/>
              </a:spcBef>
            </a:pPr>
            <a:r>
              <a:rPr lang="en-AU" sz="2400" dirty="0">
                <a:latin typeface="Times New Roman" panose="02020603050405020304" pitchFamily="18" charset="0"/>
                <a:ea typeface="Calibri" panose="020F0502020204030204" pitchFamily="34" charset="0"/>
                <a:cs typeface="Times New Roman" panose="02020603050405020304" pitchFamily="18" charset="0"/>
              </a:rPr>
              <a:t>higher education (5-stage model) (Adams &amp; Blandford, 2005; Blandford &amp; Attfield, 2010; Du, 2014, 2023; Gibson &amp; Smith, 2018). </a:t>
            </a:r>
            <a:endParaRPr lang="en-AU" sz="2000" dirty="0">
              <a:latin typeface="Times New Roman" panose="02020603050405020304" pitchFamily="18" charset="0"/>
              <a:ea typeface="Calibri" panose="020F0502020204030204" pitchFamily="34" charset="0"/>
            </a:endParaRPr>
          </a:p>
        </p:txBody>
      </p:sp>
      <p:sp>
        <p:nvSpPr>
          <p:cNvPr id="4" name="Slide Number Placeholder 1">
            <a:extLst>
              <a:ext uri="{FF2B5EF4-FFF2-40B4-BE49-F238E27FC236}">
                <a16:creationId xmlns:a16="http://schemas.microsoft.com/office/drawing/2014/main" id="{164D1689-6CA7-FD86-CE75-26D32EEB11C8}"/>
              </a:ext>
            </a:extLst>
          </p:cNvPr>
          <p:cNvSpPr>
            <a:spLocks noGrp="1" noChangeArrowheads="1"/>
          </p:cNvSpPr>
          <p:nvPr>
            <p:ph type="sldNum" sz="quarter" idx="12"/>
          </p:nvPr>
        </p:nvSpPr>
        <p:spPr bwMode="auto">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fld id="{E18792BF-15B7-4B0E-B9DA-2F1499429AD5}" type="slidenum">
              <a:rPr lang="en-US" altLang="en-US">
                <a:solidFill>
                  <a:schemeClr val="tx1">
                    <a:tint val="75000"/>
                  </a:schemeClr>
                </a:solidFill>
                <a:latin typeface="Times New Roman" panose="02020603050405020304" pitchFamily="18" charset="0"/>
                <a:cs typeface="Times New Roman" panose="02020603050405020304" pitchFamily="18" charset="0"/>
              </a:rPr>
              <a:pPr>
                <a:spcAft>
                  <a:spcPts val="600"/>
                </a:spcAft>
              </a:pPr>
              <a:t>4</a:t>
            </a:fld>
            <a:endParaRPr lang="en-US" altLang="en-US" dirty="0">
              <a:solidFill>
                <a:schemeClr val="tx1">
                  <a:tint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2204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3D218E-94C1-E330-FE76-CE0B231D2DBE}"/>
              </a:ext>
            </a:extLst>
          </p:cNvPr>
          <p:cNvSpPr>
            <a:spLocks noGrp="1"/>
          </p:cNvSpPr>
          <p:nvPr>
            <p:ph type="title"/>
          </p:nvPr>
        </p:nvSpPr>
        <p:spPr>
          <a:xfrm>
            <a:off x="1371599" y="294538"/>
            <a:ext cx="9895951" cy="1033669"/>
          </a:xfrm>
        </p:spPr>
        <p:txBody>
          <a:bodyPr>
            <a:normAutofit/>
          </a:bodyPr>
          <a:lstStyle/>
          <a:p>
            <a:r>
              <a:rPr lang="en-AU" sz="4000" b="1" dirty="0">
                <a:solidFill>
                  <a:srgbClr val="FFFFFF"/>
                </a:solidFill>
                <a:latin typeface="Times New Roman" panose="02020603050405020304" pitchFamily="18" charset="0"/>
                <a:cs typeface="Times New Roman" panose="02020603050405020304" pitchFamily="18" charset="0"/>
              </a:rPr>
              <a:t>Background</a:t>
            </a:r>
            <a:endParaRPr lang="en-AU" sz="4000" dirty="0">
              <a:solidFill>
                <a:srgbClr val="FFFFFF"/>
              </a:solidFill>
            </a:endParaRPr>
          </a:p>
        </p:txBody>
      </p:sp>
      <p:sp>
        <p:nvSpPr>
          <p:cNvPr id="3" name="Content Placeholder 2">
            <a:extLst>
              <a:ext uri="{FF2B5EF4-FFF2-40B4-BE49-F238E27FC236}">
                <a16:creationId xmlns:a16="http://schemas.microsoft.com/office/drawing/2014/main" id="{D8259BC9-2F4A-72AC-5CBD-331D9BA6604F}"/>
              </a:ext>
            </a:extLst>
          </p:cNvPr>
          <p:cNvSpPr>
            <a:spLocks noGrp="1"/>
          </p:cNvSpPr>
          <p:nvPr>
            <p:ph idx="1"/>
          </p:nvPr>
        </p:nvSpPr>
        <p:spPr>
          <a:xfrm>
            <a:off x="1371599" y="1766656"/>
            <a:ext cx="9724031" cy="4796806"/>
          </a:xfrm>
        </p:spPr>
        <p:txBody>
          <a:bodyPr anchor="ctr">
            <a:normAutofit/>
          </a:bodyPr>
          <a:lstStyle/>
          <a:p>
            <a:pPr marL="0" indent="0" algn="just">
              <a:spcBef>
                <a:spcPts val="0"/>
              </a:spcBef>
              <a:spcAft>
                <a:spcPts val="600"/>
              </a:spcAft>
              <a:buNone/>
            </a:pPr>
            <a:r>
              <a:rPr lang="en-AU" sz="2400" b="1" dirty="0">
                <a:solidFill>
                  <a:srgbClr val="0070C0"/>
                </a:solidFill>
                <a:effectLst/>
                <a:latin typeface="Times New Roman" panose="02020603050405020304" pitchFamily="18" charset="0"/>
                <a:ea typeface="Calibri" panose="020F0502020204030204" pitchFamily="34" charset="0"/>
              </a:rPr>
              <a:t>Information journeys in diverse groups:   </a:t>
            </a:r>
            <a:endParaRPr lang="en-AU" sz="2400" b="1"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0"/>
              </a:spcBef>
              <a:spcAft>
                <a:spcPts val="600"/>
              </a:spcAft>
            </a:pPr>
            <a:r>
              <a:rPr lang="en-AU" sz="2000" i="1" kern="100" dirty="0">
                <a:latin typeface="Times New Roman" panose="02020603050405020304" pitchFamily="18" charset="0"/>
                <a:ea typeface="Calibri" panose="020F0502020204030204" pitchFamily="34" charset="0"/>
                <a:cs typeface="Times New Roman" panose="02020603050405020304" pitchFamily="18" charset="0"/>
              </a:rPr>
              <a:t>In health academia: </a:t>
            </a:r>
            <a:r>
              <a:rPr lang="en-AU" sz="20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AU" sz="2000" kern="1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AU" sz="2000" kern="100" dirty="0">
                <a:effectLst/>
                <a:latin typeface="Times New Roman" panose="02020603050405020304" pitchFamily="18" charset="0"/>
                <a:ea typeface="Calibri" panose="020F0502020204030204" pitchFamily="34" charset="0"/>
                <a:cs typeface="Times New Roman" panose="02020603050405020304" pitchFamily="18" charset="0"/>
              </a:rPr>
              <a:t>) initiation of information needs, (ii) facilitation or gathering of information, and (iii) interpretation of acquired information </a:t>
            </a:r>
            <a:r>
              <a:rPr lang="en-AU" sz="2000" kern="100" dirty="0">
                <a:latin typeface="Times New Roman" panose="02020603050405020304" pitchFamily="18" charset="0"/>
                <a:ea typeface="Calibri" panose="020F0502020204030204" pitchFamily="34" charset="0"/>
                <a:cs typeface="Times New Roman" panose="02020603050405020304" pitchFamily="18" charset="0"/>
              </a:rPr>
              <a:t>(Adams and Blandford, 2005, p</a:t>
            </a:r>
            <a:r>
              <a:rPr lang="en-AU" sz="2000" kern="100" dirty="0">
                <a:effectLst/>
                <a:latin typeface="Times New Roman" panose="02020603050405020304" pitchFamily="18" charset="0"/>
                <a:ea typeface="Calibri" panose="020F0502020204030204" pitchFamily="34" charset="0"/>
                <a:cs typeface="Times New Roman" panose="02020603050405020304" pitchFamily="18" charset="0"/>
              </a:rPr>
              <a:t>.160). </a:t>
            </a:r>
            <a:endParaRPr lang="en-AU" sz="2000" kern="100"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0"/>
              </a:spcBef>
              <a:spcAft>
                <a:spcPts val="600"/>
              </a:spcAft>
            </a:pPr>
            <a:r>
              <a:rPr lang="en-AU" sz="2000" i="1" kern="100" dirty="0">
                <a:latin typeface="Times New Roman" panose="02020603050405020304" pitchFamily="18" charset="0"/>
                <a:ea typeface="Calibri" panose="020F0502020204030204" pitchFamily="34" charset="0"/>
                <a:cs typeface="Times New Roman" panose="02020603050405020304" pitchFamily="18" charset="0"/>
              </a:rPr>
              <a:t>In patients of healthcare, journalism, and law: </a:t>
            </a:r>
            <a:r>
              <a:rPr lang="en-AU" sz="2000" kern="100" dirty="0">
                <a:latin typeface="Times New Roman" panose="02020603050405020304" pitchFamily="18" charset="0"/>
                <a:ea typeface="Calibri" panose="020F0502020204030204" pitchFamily="34" charset="0"/>
                <a:cs typeface="Times New Roman" panose="02020603050405020304" pitchFamily="18" charset="0"/>
              </a:rPr>
              <a:t>(</a:t>
            </a:r>
            <a:r>
              <a:rPr lang="en-AU" sz="2000" kern="100" dirty="0" err="1">
                <a:latin typeface="Times New Roman" panose="02020603050405020304" pitchFamily="18" charset="0"/>
                <a:ea typeface="Calibri" panose="020F0502020204030204" pitchFamily="34" charset="0"/>
                <a:cs typeface="Times New Roman" panose="02020603050405020304" pitchFamily="18" charset="0"/>
              </a:rPr>
              <a:t>i</a:t>
            </a:r>
            <a:r>
              <a:rPr lang="en-AU" sz="2000" kern="100" dirty="0">
                <a:latin typeface="Times New Roman" panose="02020603050405020304" pitchFamily="18" charset="0"/>
                <a:ea typeface="Calibri" panose="020F0502020204030204" pitchFamily="34" charset="0"/>
                <a:cs typeface="Times New Roman" panose="02020603050405020304" pitchFamily="18" charset="0"/>
              </a:rPr>
              <a:t>) recognising an information need, (ii) acquiring information, (iii) interpreting, and often validating, that information, and (iv) using the interpretation (</a:t>
            </a:r>
            <a:r>
              <a:rPr lang="en-AU" sz="2000" dirty="0">
                <a:latin typeface="Times New Roman" panose="02020603050405020304" pitchFamily="18" charset="0"/>
                <a:ea typeface="Calibri" panose="020F0502020204030204" pitchFamily="34" charset="0"/>
                <a:cs typeface="Times New Roman" panose="02020603050405020304" pitchFamily="18" charset="0"/>
              </a:rPr>
              <a:t>Blandford &amp; Attfield, 2010, p.30)</a:t>
            </a:r>
            <a:endParaRPr lang="en-AU" sz="2000" kern="100"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0"/>
              </a:spcBef>
              <a:spcAft>
                <a:spcPts val="600"/>
              </a:spcAft>
            </a:pPr>
            <a:r>
              <a:rPr lang="en-AU" sz="2000" i="1" kern="100" dirty="0">
                <a:latin typeface="Times New Roman" panose="02020603050405020304" pitchFamily="18" charset="0"/>
                <a:ea typeface="Calibri" panose="020F0502020204030204" pitchFamily="34" charset="0"/>
                <a:cs typeface="Times New Roman" panose="02020603050405020304" pitchFamily="18" charset="0"/>
              </a:rPr>
              <a:t>In marketing professionals: </a:t>
            </a:r>
            <a:r>
              <a:rPr lang="en-AU" sz="20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AU" sz="2000" kern="1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AU" sz="2000" kern="100" dirty="0">
                <a:effectLst/>
                <a:latin typeface="Times New Roman" panose="02020603050405020304" pitchFamily="18" charset="0"/>
                <a:ea typeface="Calibri" panose="020F0502020204030204" pitchFamily="34" charset="0"/>
                <a:cs typeface="Times New Roman" panose="02020603050405020304" pitchFamily="18" charset="0"/>
              </a:rPr>
              <a:t>) recognition of information needs related to work tasks, (ii) information seeking, (iii) evaluation of acquired information and judgement, (iv) making sense of and using the obtained information and (v) sharing the obtained or assembled information </a:t>
            </a:r>
            <a:r>
              <a:rPr lang="en-AU" sz="2000" kern="100" dirty="0">
                <a:latin typeface="Times New Roman" panose="02020603050405020304" pitchFamily="18" charset="0"/>
                <a:ea typeface="Calibri" panose="020F0502020204030204" pitchFamily="34" charset="0"/>
                <a:cs typeface="Times New Roman" panose="02020603050405020304" pitchFamily="18" charset="0"/>
              </a:rPr>
              <a:t>(Du, 2014, p</a:t>
            </a:r>
            <a:r>
              <a:rPr lang="en-AU" sz="2000" kern="100" dirty="0">
                <a:effectLst/>
                <a:latin typeface="Times New Roman" panose="02020603050405020304" pitchFamily="18" charset="0"/>
                <a:ea typeface="Calibri" panose="020F0502020204030204" pitchFamily="34" charset="0"/>
                <a:cs typeface="Times New Roman" panose="02020603050405020304" pitchFamily="18" charset="0"/>
              </a:rPr>
              <a:t>.1850).</a:t>
            </a:r>
          </a:p>
        </p:txBody>
      </p:sp>
      <p:sp>
        <p:nvSpPr>
          <p:cNvPr id="4" name="Slide Number Placeholder 1">
            <a:extLst>
              <a:ext uri="{FF2B5EF4-FFF2-40B4-BE49-F238E27FC236}">
                <a16:creationId xmlns:a16="http://schemas.microsoft.com/office/drawing/2014/main" id="{55654F5C-6C11-7CB8-7B99-179BEEB144D2}"/>
              </a:ext>
            </a:extLst>
          </p:cNvPr>
          <p:cNvSpPr>
            <a:spLocks noGrp="1" noChangeArrowheads="1"/>
          </p:cNvSpPr>
          <p:nvPr>
            <p:ph type="sldNum" sz="quarter" idx="12"/>
          </p:nvPr>
        </p:nvSpPr>
        <p:spPr bwMode="auto">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fld id="{E18792BF-15B7-4B0E-B9DA-2F1499429AD5}" type="slidenum">
              <a:rPr lang="en-US" altLang="en-US">
                <a:solidFill>
                  <a:schemeClr val="tx1">
                    <a:tint val="75000"/>
                  </a:schemeClr>
                </a:solidFill>
                <a:latin typeface="Times New Roman" panose="02020603050405020304" pitchFamily="18" charset="0"/>
                <a:cs typeface="Times New Roman" panose="02020603050405020304" pitchFamily="18" charset="0"/>
              </a:rPr>
              <a:pPr>
                <a:spcAft>
                  <a:spcPts val="600"/>
                </a:spcAft>
              </a:pPr>
              <a:t>5</a:t>
            </a:fld>
            <a:endParaRPr lang="en-US" altLang="en-US" dirty="0">
              <a:solidFill>
                <a:schemeClr val="tx1">
                  <a:tint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0580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3D218E-94C1-E330-FE76-CE0B231D2DBE}"/>
              </a:ext>
            </a:extLst>
          </p:cNvPr>
          <p:cNvSpPr>
            <a:spLocks noGrp="1"/>
          </p:cNvSpPr>
          <p:nvPr>
            <p:ph type="title"/>
          </p:nvPr>
        </p:nvSpPr>
        <p:spPr>
          <a:xfrm>
            <a:off x="1371599" y="294538"/>
            <a:ext cx="9895951" cy="1033669"/>
          </a:xfrm>
        </p:spPr>
        <p:txBody>
          <a:bodyPr>
            <a:normAutofit/>
          </a:bodyPr>
          <a:lstStyle/>
          <a:p>
            <a:r>
              <a:rPr lang="en-AU" sz="4000" b="1" dirty="0">
                <a:solidFill>
                  <a:srgbClr val="FFFFFF"/>
                </a:solidFill>
                <a:latin typeface="Times New Roman" panose="02020603050405020304" pitchFamily="18" charset="0"/>
                <a:cs typeface="Times New Roman" panose="02020603050405020304" pitchFamily="18" charset="0"/>
              </a:rPr>
              <a:t>Background</a:t>
            </a:r>
            <a:endParaRPr lang="en-AU" sz="4000" dirty="0">
              <a:solidFill>
                <a:srgbClr val="FFFFFF"/>
              </a:solidFill>
            </a:endParaRPr>
          </a:p>
        </p:txBody>
      </p:sp>
      <p:sp>
        <p:nvSpPr>
          <p:cNvPr id="3" name="Content Placeholder 2">
            <a:extLst>
              <a:ext uri="{FF2B5EF4-FFF2-40B4-BE49-F238E27FC236}">
                <a16:creationId xmlns:a16="http://schemas.microsoft.com/office/drawing/2014/main" id="{D8259BC9-2F4A-72AC-5CBD-331D9BA6604F}"/>
              </a:ext>
            </a:extLst>
          </p:cNvPr>
          <p:cNvSpPr>
            <a:spLocks noGrp="1"/>
          </p:cNvSpPr>
          <p:nvPr>
            <p:ph idx="1"/>
          </p:nvPr>
        </p:nvSpPr>
        <p:spPr>
          <a:xfrm>
            <a:off x="1371599" y="1766656"/>
            <a:ext cx="9724031" cy="4796806"/>
          </a:xfrm>
        </p:spPr>
        <p:txBody>
          <a:bodyPr anchor="ctr">
            <a:normAutofit/>
          </a:bodyPr>
          <a:lstStyle/>
          <a:p>
            <a:pPr marL="0" indent="0" algn="just">
              <a:spcBef>
                <a:spcPts val="0"/>
              </a:spcBef>
              <a:spcAft>
                <a:spcPts val="600"/>
              </a:spcAft>
              <a:buNone/>
            </a:pPr>
            <a:r>
              <a:rPr lang="en-AU" sz="2400" b="1" dirty="0">
                <a:solidFill>
                  <a:srgbClr val="0070C0"/>
                </a:solidFill>
                <a:effectLst/>
                <a:latin typeface="Times New Roman" panose="02020603050405020304" pitchFamily="18" charset="0"/>
                <a:ea typeface="Calibri" panose="020F0502020204030204" pitchFamily="34" charset="0"/>
              </a:rPr>
              <a:t>Information journeys in diverse groups: </a:t>
            </a:r>
            <a:endParaRPr lang="en-AU" sz="2400" b="1"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0"/>
              </a:spcBef>
              <a:spcAft>
                <a:spcPts val="600"/>
              </a:spcAft>
            </a:pPr>
            <a:r>
              <a:rPr lang="en-AU" sz="2000" i="1" kern="100" dirty="0">
                <a:latin typeface="Times New Roman" panose="02020603050405020304" pitchFamily="18" charset="0"/>
                <a:ea typeface="Calibri" panose="020F0502020204030204" pitchFamily="34" charset="0"/>
                <a:cs typeface="Times New Roman" panose="02020603050405020304" pitchFamily="18" charset="0"/>
              </a:rPr>
              <a:t>For </a:t>
            </a:r>
            <a:r>
              <a:rPr lang="en-AU" sz="2000" i="1" kern="100" dirty="0">
                <a:effectLst/>
                <a:latin typeface="Times New Roman" panose="02020603050405020304" pitchFamily="18" charset="0"/>
                <a:ea typeface="Calibri" panose="020F0502020204030204" pitchFamily="34" charset="0"/>
                <a:cs typeface="Times New Roman" panose="02020603050405020304" pitchFamily="18" charset="0"/>
              </a:rPr>
              <a:t>older Chinese migrants: </a:t>
            </a:r>
            <a:r>
              <a:rPr lang="en-AU" sz="20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AU" sz="2000" kern="1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AU" sz="2000" kern="100" dirty="0">
                <a:effectLst/>
                <a:latin typeface="Times New Roman" panose="02020603050405020304" pitchFamily="18" charset="0"/>
                <a:ea typeface="Calibri" panose="020F0502020204030204" pitchFamily="34" charset="0"/>
                <a:cs typeface="Times New Roman" panose="02020603050405020304" pitchFamily="18" charset="0"/>
              </a:rPr>
              <a:t>) information seeking pertaining to migration, (ii) identification of primary concerns of living, (iii) orientation within new and local information landscapes, (iv) response to the new information reality, and (v) reconstruction of information landscapes during transitional phases of understanding, negotiation, and resolution (</a:t>
            </a:r>
            <a:r>
              <a:rPr lang="en-AU" sz="2000" kern="100" dirty="0">
                <a:latin typeface="Times New Roman" panose="02020603050405020304" pitchFamily="18" charset="0"/>
                <a:ea typeface="Calibri" panose="020F0502020204030204" pitchFamily="34" charset="0"/>
                <a:cs typeface="Times New Roman" panose="02020603050405020304" pitchFamily="18" charset="0"/>
              </a:rPr>
              <a:t>Du, 2023, </a:t>
            </a:r>
            <a:r>
              <a:rPr lang="en-AU" sz="2000" kern="100" dirty="0">
                <a:effectLst/>
                <a:latin typeface="Times New Roman" panose="02020603050405020304" pitchFamily="18" charset="0"/>
                <a:ea typeface="Calibri" panose="020F0502020204030204" pitchFamily="34" charset="0"/>
                <a:cs typeface="Times New Roman" panose="02020603050405020304" pitchFamily="18" charset="0"/>
              </a:rPr>
              <a:t>p.1). </a:t>
            </a:r>
          </a:p>
          <a:p>
            <a:pPr algn="just">
              <a:spcBef>
                <a:spcPts val="0"/>
              </a:spcBef>
              <a:spcAft>
                <a:spcPts val="600"/>
              </a:spcAft>
            </a:pPr>
            <a:r>
              <a:rPr lang="en-AU" sz="2000" kern="100" dirty="0">
                <a:latin typeface="Times New Roman" panose="02020603050405020304" pitchFamily="18" charset="0"/>
                <a:ea typeface="Calibri" panose="020F0502020204030204" pitchFamily="34" charset="0"/>
                <a:cs typeface="Times New Roman" panose="02020603050405020304" pitchFamily="18" charset="0"/>
              </a:rPr>
              <a:t>For higher education: </a:t>
            </a:r>
            <a:r>
              <a:rPr lang="en-AU" sz="20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AU" sz="2000" kern="1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AU" sz="2000" kern="100" dirty="0">
                <a:effectLst/>
                <a:latin typeface="Times New Roman" panose="02020603050405020304" pitchFamily="18" charset="0"/>
                <a:ea typeface="Calibri" panose="020F0502020204030204" pitchFamily="34" charset="0"/>
                <a:cs typeface="Times New Roman" panose="02020603050405020304" pitchFamily="18" charset="0"/>
              </a:rPr>
              <a:t>) find and gather information, (ii) filter, (iii) process and shape, (iv) create, and (v) share (</a:t>
            </a:r>
            <a:r>
              <a:rPr lang="en-AU" sz="2000" dirty="0">
                <a:latin typeface="Times New Roman" panose="02020603050405020304" pitchFamily="18" charset="0"/>
                <a:ea typeface="Calibri" panose="020F0502020204030204" pitchFamily="34" charset="0"/>
                <a:cs typeface="Times New Roman" panose="02020603050405020304" pitchFamily="18" charset="0"/>
              </a:rPr>
              <a:t>Gibson &amp; Smith, 2018,</a:t>
            </a:r>
            <a:r>
              <a:rPr lang="en-AU"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AU" sz="2000" kern="100" dirty="0">
                <a:effectLst/>
                <a:latin typeface="Times New Roman" panose="02020603050405020304" pitchFamily="18" charset="0"/>
                <a:ea typeface="Calibri" panose="020F0502020204030204" pitchFamily="34" charset="0"/>
                <a:cs typeface="Times New Roman" panose="02020603050405020304" pitchFamily="18" charset="0"/>
              </a:rPr>
              <a:t>p.739). </a:t>
            </a:r>
            <a:endParaRPr lang="en-AU"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1">
            <a:extLst>
              <a:ext uri="{FF2B5EF4-FFF2-40B4-BE49-F238E27FC236}">
                <a16:creationId xmlns:a16="http://schemas.microsoft.com/office/drawing/2014/main" id="{55654F5C-6C11-7CB8-7B99-179BEEB144D2}"/>
              </a:ext>
            </a:extLst>
          </p:cNvPr>
          <p:cNvSpPr>
            <a:spLocks noGrp="1" noChangeArrowheads="1"/>
          </p:cNvSpPr>
          <p:nvPr>
            <p:ph type="sldNum" sz="quarter" idx="12"/>
          </p:nvPr>
        </p:nvSpPr>
        <p:spPr bwMode="auto">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fld id="{E18792BF-15B7-4B0E-B9DA-2F1499429AD5}" type="slidenum">
              <a:rPr lang="en-US" altLang="en-US">
                <a:solidFill>
                  <a:schemeClr val="tx1">
                    <a:tint val="75000"/>
                  </a:schemeClr>
                </a:solidFill>
                <a:latin typeface="Times New Roman" panose="02020603050405020304" pitchFamily="18" charset="0"/>
                <a:cs typeface="Times New Roman" panose="02020603050405020304" pitchFamily="18" charset="0"/>
              </a:rPr>
              <a:pPr>
                <a:spcAft>
                  <a:spcPts val="600"/>
                </a:spcAft>
              </a:pPr>
              <a:t>6</a:t>
            </a:fld>
            <a:endParaRPr lang="en-US" altLang="en-US" dirty="0">
              <a:solidFill>
                <a:schemeClr val="tx1">
                  <a:tint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3107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3D218E-94C1-E330-FE76-CE0B231D2DBE}"/>
              </a:ext>
            </a:extLst>
          </p:cNvPr>
          <p:cNvSpPr>
            <a:spLocks noGrp="1"/>
          </p:cNvSpPr>
          <p:nvPr>
            <p:ph type="title"/>
          </p:nvPr>
        </p:nvSpPr>
        <p:spPr>
          <a:xfrm>
            <a:off x="1371599" y="294538"/>
            <a:ext cx="9895951" cy="1033669"/>
          </a:xfrm>
        </p:spPr>
        <p:txBody>
          <a:bodyPr>
            <a:normAutofit/>
          </a:bodyPr>
          <a:lstStyle/>
          <a:p>
            <a:r>
              <a:rPr lang="en-AU" sz="4000" b="1">
                <a:solidFill>
                  <a:srgbClr val="FFFFFF"/>
                </a:solidFill>
                <a:latin typeface="Times New Roman" panose="02020603050405020304" pitchFamily="18" charset="0"/>
                <a:cs typeface="Times New Roman" panose="02020603050405020304" pitchFamily="18" charset="0"/>
              </a:rPr>
              <a:t>Background  </a:t>
            </a:r>
            <a:endParaRPr lang="en-AU" sz="4000">
              <a:solidFill>
                <a:srgbClr val="FFFFFF"/>
              </a:solidFill>
            </a:endParaRPr>
          </a:p>
        </p:txBody>
      </p:sp>
      <p:sp>
        <p:nvSpPr>
          <p:cNvPr id="7" name="Content Placeholder 2">
            <a:extLst>
              <a:ext uri="{FF2B5EF4-FFF2-40B4-BE49-F238E27FC236}">
                <a16:creationId xmlns:a16="http://schemas.microsoft.com/office/drawing/2014/main" id="{9CA3A55F-CE68-DA8F-11F0-7981896D10EA}"/>
              </a:ext>
            </a:extLst>
          </p:cNvPr>
          <p:cNvSpPr>
            <a:spLocks/>
          </p:cNvSpPr>
          <p:nvPr/>
        </p:nvSpPr>
        <p:spPr>
          <a:xfrm>
            <a:off x="1201730" y="1881750"/>
            <a:ext cx="7487298" cy="4341497"/>
          </a:xfrm>
          <a:prstGeom prst="rect">
            <a:avLst/>
          </a:prstGeom>
        </p:spPr>
        <p:txBody>
          <a:bodyPr>
            <a:noAutofit/>
          </a:bodyPr>
          <a:lstStyle/>
          <a:p>
            <a:pPr marL="342900" indent="-342900" algn="just" defTabSz="786384">
              <a:buFont typeface="Arial" panose="020B0604020202020204" pitchFamily="34" charset="0"/>
              <a:buChar char="•"/>
            </a:pPr>
            <a:r>
              <a:rPr lang="en-AU" sz="2400" kern="100" dirty="0">
                <a:solidFill>
                  <a:srgbClr val="000000"/>
                </a:solidFill>
                <a:latin typeface="Times New Roman" panose="02020603050405020304" pitchFamily="18" charset="0"/>
                <a:cs typeface="Times New Roman" panose="02020603050405020304" pitchFamily="18" charset="0"/>
              </a:rPr>
              <a:t>In</a:t>
            </a:r>
            <a:r>
              <a:rPr lang="en-AU" sz="2400" kern="100" dirty="0">
                <a:solidFill>
                  <a:srgbClr val="000000"/>
                </a:solidFill>
                <a:latin typeface="Times New Roman" panose="02020603050405020304" pitchFamily="18" charset="0"/>
                <a:ea typeface="+mn-ea"/>
                <a:cs typeface="Times New Roman" panose="02020603050405020304" pitchFamily="18" charset="0"/>
              </a:rPr>
              <a:t> June 2020, around 4.2 million (16%) (AIHW</a:t>
            </a:r>
            <a:r>
              <a:rPr lang="en-AU" sz="2400" kern="100" dirty="0">
                <a:solidFill>
                  <a:srgbClr val="000000"/>
                </a:solidFill>
                <a:latin typeface="Times New Roman" panose="02020603050405020304" pitchFamily="18" charset="0"/>
                <a:cs typeface="Times New Roman" panose="02020603050405020304" pitchFamily="18" charset="0"/>
              </a:rPr>
              <a:t>,</a:t>
            </a:r>
            <a:r>
              <a:rPr lang="en-AU" sz="2400" kern="100" dirty="0">
                <a:solidFill>
                  <a:srgbClr val="000000"/>
                </a:solidFill>
                <a:latin typeface="Times New Roman" panose="02020603050405020304" pitchFamily="18" charset="0"/>
                <a:ea typeface="+mn-ea"/>
                <a:cs typeface="Times New Roman" panose="02020603050405020304" pitchFamily="18" charset="0"/>
              </a:rPr>
              <a:t> 2023).</a:t>
            </a:r>
            <a:r>
              <a:rPr lang="en-AU"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indent="-342900" algn="just" defTabSz="786384">
              <a:buFont typeface="Arial" panose="020B0604020202020204" pitchFamily="34" charset="0"/>
              <a:buChar char="•"/>
            </a:pPr>
            <a:r>
              <a:rPr lang="en-AU" sz="2400" kern="0" dirty="0">
                <a:effectLst/>
                <a:latin typeface="Times New Roman" panose="02020603050405020304" pitchFamily="18" charset="0"/>
                <a:ea typeface="Times New Roman" panose="02020603050405020304" pitchFamily="18" charset="0"/>
                <a:cs typeface="Times New Roman" panose="02020603050405020304" pitchFamily="18" charset="0"/>
              </a:rPr>
              <a:t>1.2 million CALD represent over one-third (37%) (AIHW, 2023). </a:t>
            </a:r>
          </a:p>
          <a:p>
            <a:pPr marL="342900" indent="-342900" algn="just" defTabSz="786384">
              <a:buFont typeface="Arial" panose="020B0604020202020204" pitchFamily="34" charset="0"/>
              <a:buChar char="•"/>
            </a:pPr>
            <a:r>
              <a:rPr lang="en-AU" sz="2400" kern="0" dirty="0">
                <a:latin typeface="Times New Roman" panose="02020603050405020304" pitchFamily="18" charset="0"/>
                <a:ea typeface="Calibri" panose="020F0502020204030204" pitchFamily="34" charset="0"/>
                <a:cs typeface="Times New Roman" panose="02020603050405020304" pitchFamily="18" charset="0"/>
              </a:rPr>
              <a:t>Aged care services and average length of service received:</a:t>
            </a:r>
          </a:p>
          <a:p>
            <a:pPr marL="1314450" lvl="2" indent="-400050" algn="just">
              <a:buAutoNum type="romanLcParenR"/>
            </a:pPr>
            <a:r>
              <a:rPr lang="en-AU" sz="2400" kern="0" dirty="0">
                <a:latin typeface="Times New Roman" panose="02020603050405020304" pitchFamily="18" charset="0"/>
                <a:ea typeface="Calibri" panose="020F0502020204030204" pitchFamily="34" charset="0"/>
                <a:cs typeface="Times New Roman" panose="02020603050405020304" pitchFamily="18" charset="0"/>
              </a:rPr>
              <a:t>Home care packages (HCP) &amp; 17 months </a:t>
            </a:r>
          </a:p>
          <a:p>
            <a:pPr marL="1314450" lvl="2" indent="-400050" algn="just">
              <a:buAutoNum type="romanLcParenR"/>
            </a:pPr>
            <a:r>
              <a:rPr lang="en-AU" sz="2400" kern="0" dirty="0">
                <a:latin typeface="Times New Roman" panose="02020603050405020304" pitchFamily="18" charset="0"/>
                <a:ea typeface="Calibri" panose="020F0502020204030204" pitchFamily="34" charset="0"/>
                <a:cs typeface="Times New Roman" panose="02020603050405020304" pitchFamily="18" charset="0"/>
              </a:rPr>
              <a:t>Residential care (respite and permanent) &amp; 21 days and 22 months </a:t>
            </a:r>
          </a:p>
          <a:p>
            <a:pPr marL="1314450" lvl="2" indent="-400050" algn="just">
              <a:buAutoNum type="romanLcParenR"/>
            </a:pPr>
            <a:r>
              <a:rPr lang="en-AU" sz="2400" kern="0" dirty="0">
                <a:latin typeface="Times New Roman" panose="02020603050405020304" pitchFamily="18" charset="0"/>
                <a:ea typeface="Calibri" panose="020F0502020204030204" pitchFamily="34" charset="0"/>
                <a:cs typeface="Times New Roman" panose="02020603050405020304" pitchFamily="18" charset="0"/>
              </a:rPr>
              <a:t>Transition care &amp; 12 weeks </a:t>
            </a:r>
            <a:r>
              <a:rPr lang="en-AU" sz="2400" kern="0" dirty="0">
                <a:latin typeface="Times New Roman" panose="02020603050405020304" pitchFamily="18" charset="0"/>
                <a:ea typeface="Times New Roman" panose="02020603050405020304" pitchFamily="18" charset="0"/>
              </a:rPr>
              <a:t>(Khadka et al., 2019, AIHW, 2024; Department of Health and Aged Care, 2024) </a:t>
            </a:r>
            <a:endParaRPr lang="en-AU" sz="2400" kern="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defTabSz="786384">
              <a:buFont typeface="Arial" panose="020B0604020202020204" pitchFamily="34" charset="0"/>
              <a:buChar char="•"/>
            </a:pPr>
            <a:endParaRPr lang="en-AU"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2" descr="Health and Well-Being in Older Adults | The Healthcare Note">
            <a:extLst>
              <a:ext uri="{FF2B5EF4-FFF2-40B4-BE49-F238E27FC236}">
                <a16:creationId xmlns:a16="http://schemas.microsoft.com/office/drawing/2014/main" id="{92318E97-D921-CB1E-B6AC-FF771817D3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5950" y="2213409"/>
            <a:ext cx="2969128" cy="191040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CF1C85F1-CF59-B9CC-5462-232BB80C66B2}"/>
              </a:ext>
            </a:extLst>
          </p:cNvPr>
          <p:cNvSpPr txBox="1">
            <a:spLocks/>
          </p:cNvSpPr>
          <p:nvPr/>
        </p:nvSpPr>
        <p:spPr>
          <a:xfrm>
            <a:off x="8955950" y="4123809"/>
            <a:ext cx="3351913" cy="315558"/>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786384">
              <a:lnSpc>
                <a:spcPct val="150000"/>
              </a:lnSpc>
              <a:spcBef>
                <a:spcPts val="0"/>
              </a:spcBef>
              <a:spcAft>
                <a:spcPts val="600"/>
              </a:spcAft>
              <a:buNone/>
            </a:pPr>
            <a:r>
              <a:rPr lang="en-AU" sz="1548" i="1" kern="100" spc="-22" dirty="0">
                <a:solidFill>
                  <a:srgbClr val="000000"/>
                </a:solidFill>
                <a:latin typeface="Times New Roman" panose="02020603050405020304" pitchFamily="18" charset="0"/>
                <a:ea typeface="+mn-ea"/>
                <a:cs typeface="Times New Roman" panose="02020603050405020304" pitchFamily="18" charset="0"/>
              </a:rPr>
              <a:t>Courtesy: </a:t>
            </a:r>
            <a:r>
              <a:rPr lang="en-AU" sz="1548" kern="100" spc="-22" dirty="0">
                <a:solidFill>
                  <a:srgbClr val="000000"/>
                </a:solidFill>
                <a:latin typeface="Times New Roman" panose="02020603050405020304" pitchFamily="18" charset="0"/>
                <a:ea typeface="+mn-ea"/>
                <a:cs typeface="Times New Roman" panose="02020603050405020304" pitchFamily="18" charset="0"/>
              </a:rPr>
              <a:t>National Institutes of Health  </a:t>
            </a:r>
            <a:endParaRPr lang="en-AU" sz="1800" kern="100" spc="-2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Slide Number Placeholder 1">
            <a:extLst>
              <a:ext uri="{FF2B5EF4-FFF2-40B4-BE49-F238E27FC236}">
                <a16:creationId xmlns:a16="http://schemas.microsoft.com/office/drawing/2014/main" id="{434EFBA6-BC05-3F56-AAFE-8D9915DDF9BE}"/>
              </a:ext>
            </a:extLst>
          </p:cNvPr>
          <p:cNvSpPr>
            <a:spLocks noGrp="1" noChangeArrowheads="1"/>
          </p:cNvSpPr>
          <p:nvPr>
            <p:ph type="sldNum" sz="quarter" idx="12"/>
          </p:nvPr>
        </p:nvSpPr>
        <p:spPr bwMode="auto">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fld id="{E18792BF-15B7-4B0E-B9DA-2F1499429AD5}" type="slidenum">
              <a:rPr lang="en-US" altLang="en-US">
                <a:solidFill>
                  <a:schemeClr val="tx1">
                    <a:tint val="75000"/>
                  </a:schemeClr>
                </a:solidFill>
                <a:latin typeface="Times New Roman" panose="02020603050405020304" pitchFamily="18" charset="0"/>
                <a:cs typeface="Times New Roman" panose="02020603050405020304" pitchFamily="18" charset="0"/>
              </a:rPr>
              <a:pPr>
                <a:spcAft>
                  <a:spcPts val="600"/>
                </a:spcAft>
              </a:pPr>
              <a:t>7</a:t>
            </a:fld>
            <a:endParaRPr lang="en-US" altLang="en-US" dirty="0">
              <a:solidFill>
                <a:schemeClr val="tx1">
                  <a:tint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6480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3D218E-94C1-E330-FE76-CE0B231D2DBE}"/>
              </a:ext>
            </a:extLst>
          </p:cNvPr>
          <p:cNvSpPr>
            <a:spLocks noGrp="1"/>
          </p:cNvSpPr>
          <p:nvPr>
            <p:ph type="title"/>
          </p:nvPr>
        </p:nvSpPr>
        <p:spPr>
          <a:xfrm>
            <a:off x="1371599" y="294538"/>
            <a:ext cx="9895951" cy="1033669"/>
          </a:xfrm>
        </p:spPr>
        <p:txBody>
          <a:bodyPr>
            <a:normAutofit/>
          </a:bodyPr>
          <a:lstStyle/>
          <a:p>
            <a:r>
              <a:rPr lang="en-AU" sz="4000" b="1">
                <a:solidFill>
                  <a:srgbClr val="FFFFFF"/>
                </a:solidFill>
                <a:latin typeface="Times New Roman" panose="02020603050405020304" pitchFamily="18" charset="0"/>
                <a:cs typeface="Times New Roman" panose="02020603050405020304" pitchFamily="18" charset="0"/>
              </a:rPr>
              <a:t>Background  </a:t>
            </a:r>
            <a:endParaRPr lang="en-AU" sz="4000">
              <a:solidFill>
                <a:srgbClr val="FFFFFF"/>
              </a:solidFill>
            </a:endParaRPr>
          </a:p>
        </p:txBody>
      </p:sp>
      <p:sp>
        <p:nvSpPr>
          <p:cNvPr id="3" name="Content Placeholder 2">
            <a:extLst>
              <a:ext uri="{FF2B5EF4-FFF2-40B4-BE49-F238E27FC236}">
                <a16:creationId xmlns:a16="http://schemas.microsoft.com/office/drawing/2014/main" id="{D8259BC9-2F4A-72AC-5CBD-331D9BA6604F}"/>
              </a:ext>
            </a:extLst>
          </p:cNvPr>
          <p:cNvSpPr>
            <a:spLocks noGrp="1"/>
          </p:cNvSpPr>
          <p:nvPr>
            <p:ph idx="1"/>
          </p:nvPr>
        </p:nvSpPr>
        <p:spPr>
          <a:xfrm>
            <a:off x="1371600" y="3542190"/>
            <a:ext cx="7132847" cy="2994637"/>
          </a:xfrm>
        </p:spPr>
        <p:txBody>
          <a:bodyPr anchor="ctr">
            <a:noAutofit/>
          </a:bodyPr>
          <a:lstStyle/>
          <a:p>
            <a:pPr algn="just">
              <a:lnSpc>
                <a:spcPct val="100000"/>
              </a:lnSpc>
              <a:spcBef>
                <a:spcPts val="0"/>
              </a:spcBef>
            </a:pPr>
            <a:r>
              <a:rPr lang="en-AU" sz="2400" kern="0" dirty="0">
                <a:effectLst/>
                <a:latin typeface="Times New Roman" panose="02020603050405020304" pitchFamily="18" charset="0"/>
                <a:ea typeface="Calibri" panose="020F0502020204030204" pitchFamily="34" charset="0"/>
                <a:cs typeface="Times New Roman" panose="02020603050405020304" pitchFamily="18" charset="0"/>
              </a:rPr>
              <a:t>Out of 269,573 HCP</a:t>
            </a:r>
            <a:r>
              <a:rPr lang="en-AU" sz="2400" kern="0" dirty="0">
                <a:latin typeface="Times New Roman" panose="02020603050405020304" pitchFamily="18" charset="0"/>
                <a:ea typeface="Calibri" panose="020F0502020204030204" pitchFamily="34" charset="0"/>
                <a:cs typeface="Times New Roman" panose="02020603050405020304" pitchFamily="18" charset="0"/>
              </a:rPr>
              <a:t>, 89,657 in </a:t>
            </a:r>
            <a:r>
              <a:rPr lang="en-AU" sz="2400" kern="0" dirty="0">
                <a:effectLst/>
                <a:latin typeface="Times New Roman" panose="02020603050405020304" pitchFamily="18" charset="0"/>
                <a:ea typeface="Calibri" panose="020F0502020204030204" pitchFamily="34" charset="0"/>
                <a:cs typeface="Times New Roman" panose="02020603050405020304" pitchFamily="18" charset="0"/>
              </a:rPr>
              <a:t>NSW (Department of Health and Aged Care, 2024). </a:t>
            </a:r>
            <a:endParaRPr lang="en-AU" sz="2400" kern="0" dirty="0">
              <a:latin typeface="Times New Roman" panose="02020603050405020304" pitchFamily="18" charset="0"/>
              <a:ea typeface="Times New Roman" panose="02020603050405020304" pitchFamily="18" charset="0"/>
            </a:endParaRPr>
          </a:p>
          <a:p>
            <a:pPr algn="just">
              <a:lnSpc>
                <a:spcPct val="100000"/>
              </a:lnSpc>
              <a:spcBef>
                <a:spcPts val="0"/>
              </a:spcBef>
            </a:pPr>
            <a:r>
              <a:rPr lang="en-AU" sz="2400" kern="0" dirty="0">
                <a:effectLst/>
                <a:latin typeface="Times New Roman" panose="02020603050405020304" pitchFamily="18" charset="0"/>
                <a:ea typeface="Times New Roman" panose="02020603050405020304" pitchFamily="18" charset="0"/>
                <a:cs typeface="Times New Roman" panose="02020603050405020304" pitchFamily="18" charset="0"/>
              </a:rPr>
              <a:t>In June 2015, 26% of all home care recipients were older CALD Australians (Department of Health, 2019). </a:t>
            </a:r>
          </a:p>
          <a:p>
            <a:pPr algn="just">
              <a:lnSpc>
                <a:spcPct val="100000"/>
              </a:lnSpc>
              <a:spcBef>
                <a:spcPts val="0"/>
              </a:spcBef>
            </a:pPr>
            <a:r>
              <a:rPr lang="en-AU" sz="2400" kern="100" dirty="0">
                <a:effectLst/>
                <a:latin typeface="Times New Roman" panose="02020603050405020304" pitchFamily="18" charset="0"/>
                <a:ea typeface="Calibri" panose="020F0502020204030204" pitchFamily="34" charset="0"/>
                <a:cs typeface="Times New Roman" panose="02020603050405020304" pitchFamily="18" charset="0"/>
              </a:rPr>
              <a:t>HCP workforces are also growing (Pereira et al., 2022). </a:t>
            </a:r>
          </a:p>
        </p:txBody>
      </p:sp>
      <p:sp>
        <p:nvSpPr>
          <p:cNvPr id="4" name="Slide Number Placeholder 1">
            <a:extLst>
              <a:ext uri="{FF2B5EF4-FFF2-40B4-BE49-F238E27FC236}">
                <a16:creationId xmlns:a16="http://schemas.microsoft.com/office/drawing/2014/main" id="{3B323DC8-0524-EB0E-5744-00EA21F53005}"/>
              </a:ext>
            </a:extLst>
          </p:cNvPr>
          <p:cNvSpPr>
            <a:spLocks noGrp="1" noChangeArrowheads="1"/>
          </p:cNvSpPr>
          <p:nvPr>
            <p:ph type="sldNum" sz="quarter" idx="12"/>
          </p:nvPr>
        </p:nvSpPr>
        <p:spPr bwMode="auto">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fld id="{E18792BF-15B7-4B0E-B9DA-2F1499429AD5}" type="slidenum">
              <a:rPr lang="en-US" altLang="en-US">
                <a:solidFill>
                  <a:schemeClr val="tx1">
                    <a:tint val="75000"/>
                  </a:schemeClr>
                </a:solidFill>
                <a:latin typeface="Times New Roman" panose="02020603050405020304" pitchFamily="18" charset="0"/>
                <a:cs typeface="Times New Roman" panose="02020603050405020304" pitchFamily="18" charset="0"/>
              </a:rPr>
              <a:pPr>
                <a:spcAft>
                  <a:spcPts val="600"/>
                </a:spcAft>
              </a:pPr>
              <a:t>8</a:t>
            </a:fld>
            <a:endParaRPr lang="en-US" altLang="en-US" dirty="0">
              <a:solidFill>
                <a:schemeClr val="tx1">
                  <a:tint val="75000"/>
                </a:schemeClr>
              </a:solidFill>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9ECA9589-4EF9-75C8-E1E2-2CDD3B23C7A4}"/>
              </a:ext>
            </a:extLst>
          </p:cNvPr>
          <p:cNvGraphicFramePr>
            <a:graphicFrameLocks noGrp="1"/>
          </p:cNvGraphicFramePr>
          <p:nvPr>
            <p:extLst>
              <p:ext uri="{D42A27DB-BD31-4B8C-83A1-F6EECF244321}">
                <p14:modId xmlns:p14="http://schemas.microsoft.com/office/powerpoint/2010/main" val="3928859"/>
              </p:ext>
            </p:extLst>
          </p:nvPr>
        </p:nvGraphicFramePr>
        <p:xfrm>
          <a:off x="1536103" y="2115630"/>
          <a:ext cx="6950949" cy="914400"/>
        </p:xfrm>
        <a:graphic>
          <a:graphicData uri="http://schemas.openxmlformats.org/drawingml/2006/table">
            <a:tbl>
              <a:tblPr firstRow="1" bandRow="1">
                <a:tableStyleId>{5C22544A-7EE6-4342-B048-85BDC9FD1C3A}</a:tableStyleId>
              </a:tblPr>
              <a:tblGrid>
                <a:gridCol w="2316983">
                  <a:extLst>
                    <a:ext uri="{9D8B030D-6E8A-4147-A177-3AD203B41FA5}">
                      <a16:colId xmlns:a16="http://schemas.microsoft.com/office/drawing/2014/main" val="3106707343"/>
                    </a:ext>
                  </a:extLst>
                </a:gridCol>
                <a:gridCol w="2316983">
                  <a:extLst>
                    <a:ext uri="{9D8B030D-6E8A-4147-A177-3AD203B41FA5}">
                      <a16:colId xmlns:a16="http://schemas.microsoft.com/office/drawing/2014/main" val="2095167666"/>
                    </a:ext>
                  </a:extLst>
                </a:gridCol>
                <a:gridCol w="2316983">
                  <a:extLst>
                    <a:ext uri="{9D8B030D-6E8A-4147-A177-3AD203B41FA5}">
                      <a16:colId xmlns:a16="http://schemas.microsoft.com/office/drawing/2014/main" val="2382900060"/>
                    </a:ext>
                  </a:extLst>
                </a:gridCol>
              </a:tblGrid>
              <a:tr h="370840">
                <a:tc>
                  <a:txBody>
                    <a:bodyPr/>
                    <a:lstStyle/>
                    <a:p>
                      <a:pPr algn="ctr"/>
                      <a:r>
                        <a:rPr lang="en-AU" sz="2400" dirty="0">
                          <a:latin typeface="Times New Roman" panose="02020603050405020304" pitchFamily="18" charset="0"/>
                          <a:cs typeface="Times New Roman" panose="02020603050405020304" pitchFamily="18" charset="0"/>
                        </a:rPr>
                        <a:t>2017</a:t>
                      </a:r>
                    </a:p>
                  </a:txBody>
                  <a:tcPr/>
                </a:tc>
                <a:tc>
                  <a:txBody>
                    <a:bodyPr/>
                    <a:lstStyle/>
                    <a:p>
                      <a:pPr algn="ctr"/>
                      <a:r>
                        <a:rPr lang="en-AU" sz="2400" dirty="0">
                          <a:latin typeface="Times New Roman" panose="02020603050405020304" pitchFamily="18" charset="0"/>
                          <a:cs typeface="Times New Roman" panose="02020603050405020304" pitchFamily="18" charset="0"/>
                        </a:rPr>
                        <a:t>2022</a:t>
                      </a:r>
                    </a:p>
                  </a:txBody>
                  <a:tcPr/>
                </a:tc>
                <a:tc>
                  <a:txBody>
                    <a:bodyPr/>
                    <a:lstStyle/>
                    <a:p>
                      <a:pPr algn="ctr"/>
                      <a:r>
                        <a:rPr lang="en-AU" sz="2400" dirty="0">
                          <a:latin typeface="Times New Roman" panose="02020603050405020304" pitchFamily="18" charset="0"/>
                          <a:cs typeface="Times New Roman" panose="02020603050405020304" pitchFamily="18" charset="0"/>
                        </a:rPr>
                        <a:t>2023</a:t>
                      </a:r>
                    </a:p>
                  </a:txBody>
                  <a:tcPr/>
                </a:tc>
                <a:extLst>
                  <a:ext uri="{0D108BD9-81ED-4DB2-BD59-A6C34878D82A}">
                    <a16:rowId xmlns:a16="http://schemas.microsoft.com/office/drawing/2014/main" val="858278402"/>
                  </a:ext>
                </a:extLst>
              </a:tr>
              <a:tr h="370840">
                <a:tc>
                  <a:txBody>
                    <a:bodyPr/>
                    <a:lstStyle/>
                    <a:p>
                      <a:pPr algn="ctr"/>
                      <a:r>
                        <a:rPr lang="en-AU" sz="2400" dirty="0">
                          <a:latin typeface="Times New Roman" panose="02020603050405020304" pitchFamily="18" charset="0"/>
                          <a:cs typeface="Times New Roman" panose="02020603050405020304" pitchFamily="18" charset="0"/>
                        </a:rPr>
                        <a:t>69,500</a:t>
                      </a:r>
                    </a:p>
                  </a:txBody>
                  <a:tcPr/>
                </a:tc>
                <a:tc>
                  <a:txBody>
                    <a:bodyPr/>
                    <a:lstStyle/>
                    <a:p>
                      <a:pPr algn="ctr"/>
                      <a:r>
                        <a:rPr lang="en-AU" sz="2400" dirty="0">
                          <a:latin typeface="Times New Roman" panose="02020603050405020304" pitchFamily="18" charset="0"/>
                          <a:cs typeface="Times New Roman" panose="02020603050405020304" pitchFamily="18" charset="0"/>
                        </a:rPr>
                        <a:t>235,599</a:t>
                      </a:r>
                    </a:p>
                  </a:txBody>
                  <a:tcPr/>
                </a:tc>
                <a:tc>
                  <a:txBody>
                    <a:bodyPr/>
                    <a:lstStyle/>
                    <a:p>
                      <a:pPr algn="ctr"/>
                      <a:r>
                        <a:rPr lang="en-AU" sz="2400" dirty="0">
                          <a:latin typeface="Times New Roman" panose="02020603050405020304" pitchFamily="18" charset="0"/>
                          <a:cs typeface="Times New Roman" panose="02020603050405020304" pitchFamily="18" charset="0"/>
                        </a:rPr>
                        <a:t>269,573</a:t>
                      </a:r>
                    </a:p>
                  </a:txBody>
                  <a:tcPr/>
                </a:tc>
                <a:extLst>
                  <a:ext uri="{0D108BD9-81ED-4DB2-BD59-A6C34878D82A}">
                    <a16:rowId xmlns:a16="http://schemas.microsoft.com/office/drawing/2014/main" val="212809088"/>
                  </a:ext>
                </a:extLst>
              </a:tr>
            </a:tbl>
          </a:graphicData>
        </a:graphic>
      </p:graphicFrame>
      <p:sp>
        <p:nvSpPr>
          <p:cNvPr id="6" name="Content Placeholder 2">
            <a:extLst>
              <a:ext uri="{FF2B5EF4-FFF2-40B4-BE49-F238E27FC236}">
                <a16:creationId xmlns:a16="http://schemas.microsoft.com/office/drawing/2014/main" id="{6C106076-BEF9-92DE-996F-E38C67CFF672}"/>
              </a:ext>
            </a:extLst>
          </p:cNvPr>
          <p:cNvSpPr txBox="1">
            <a:spLocks/>
          </p:cNvSpPr>
          <p:nvPr/>
        </p:nvSpPr>
        <p:spPr>
          <a:xfrm>
            <a:off x="1430314" y="1583445"/>
            <a:ext cx="8723334" cy="48779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spcBef>
                <a:spcPts val="0"/>
              </a:spcBef>
            </a:pPr>
            <a:r>
              <a:rPr lang="en-AU" sz="2400" kern="0" dirty="0">
                <a:latin typeface="Times New Roman" panose="02020603050405020304" pitchFamily="18" charset="0"/>
                <a:ea typeface="Times New Roman" panose="02020603050405020304" pitchFamily="18" charset="0"/>
              </a:rPr>
              <a:t>HCP older adults </a:t>
            </a:r>
          </a:p>
        </p:txBody>
      </p:sp>
      <p:pic>
        <p:nvPicPr>
          <p:cNvPr id="8" name="Picture 7" descr="A graph with a line going up&#10;&#10;Description automatically generated">
            <a:extLst>
              <a:ext uri="{FF2B5EF4-FFF2-40B4-BE49-F238E27FC236}">
                <a16:creationId xmlns:a16="http://schemas.microsoft.com/office/drawing/2014/main" id="{0E8FF463-C5B6-EAB0-DA8E-641DB26E3C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5207" y="4148698"/>
            <a:ext cx="3146033" cy="2071127"/>
          </a:xfrm>
          <a:prstGeom prst="rect">
            <a:avLst/>
          </a:prstGeom>
        </p:spPr>
      </p:pic>
      <p:pic>
        <p:nvPicPr>
          <p:cNvPr id="7" name="Picture 6" descr="A logo for a home care package&#10;&#10;Description automatically generated">
            <a:extLst>
              <a:ext uri="{FF2B5EF4-FFF2-40B4-BE49-F238E27FC236}">
                <a16:creationId xmlns:a16="http://schemas.microsoft.com/office/drawing/2014/main" id="{9C879550-2746-F11A-7E53-AC9FA45571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5207" y="1839628"/>
            <a:ext cx="3112001" cy="1940672"/>
          </a:xfrm>
          <a:prstGeom prst="rect">
            <a:avLst/>
          </a:prstGeom>
        </p:spPr>
      </p:pic>
    </p:spTree>
    <p:extLst>
      <p:ext uri="{BB962C8B-B14F-4D97-AF65-F5344CB8AC3E}">
        <p14:creationId xmlns:p14="http://schemas.microsoft.com/office/powerpoint/2010/main" val="3420454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3D218E-94C1-E330-FE76-CE0B231D2DBE}"/>
              </a:ext>
            </a:extLst>
          </p:cNvPr>
          <p:cNvSpPr>
            <a:spLocks noGrp="1"/>
          </p:cNvSpPr>
          <p:nvPr>
            <p:ph type="title"/>
          </p:nvPr>
        </p:nvSpPr>
        <p:spPr>
          <a:xfrm>
            <a:off x="1371599" y="294538"/>
            <a:ext cx="9895951" cy="1033669"/>
          </a:xfrm>
        </p:spPr>
        <p:txBody>
          <a:bodyPr>
            <a:normAutofit/>
          </a:bodyPr>
          <a:lstStyle/>
          <a:p>
            <a:r>
              <a:rPr lang="en-AU" sz="4000" b="1" dirty="0">
                <a:solidFill>
                  <a:srgbClr val="FFFFFF"/>
                </a:solidFill>
                <a:latin typeface="Times New Roman" panose="02020603050405020304" pitchFamily="18" charset="0"/>
                <a:cs typeface="Times New Roman" panose="02020603050405020304" pitchFamily="18" charset="0"/>
              </a:rPr>
              <a:t>Background</a:t>
            </a:r>
            <a:endParaRPr lang="en-AU" sz="4000" dirty="0">
              <a:solidFill>
                <a:srgbClr val="FFFFFF"/>
              </a:solidFill>
            </a:endParaRPr>
          </a:p>
        </p:txBody>
      </p:sp>
      <p:graphicFrame>
        <p:nvGraphicFramePr>
          <p:cNvPr id="7" name="Content Placeholder 6">
            <a:extLst>
              <a:ext uri="{FF2B5EF4-FFF2-40B4-BE49-F238E27FC236}">
                <a16:creationId xmlns:a16="http://schemas.microsoft.com/office/drawing/2014/main" id="{4B4F2424-08BF-6C4A-9125-506F5AE9821E}"/>
              </a:ext>
            </a:extLst>
          </p:cNvPr>
          <p:cNvGraphicFramePr>
            <a:graphicFrameLocks noGrp="1"/>
          </p:cNvGraphicFramePr>
          <p:nvPr>
            <p:ph idx="1"/>
            <p:extLst>
              <p:ext uri="{D42A27DB-BD31-4B8C-83A1-F6EECF244321}">
                <p14:modId xmlns:p14="http://schemas.microsoft.com/office/powerpoint/2010/main" val="4286905919"/>
              </p:ext>
            </p:extLst>
          </p:nvPr>
        </p:nvGraphicFramePr>
        <p:xfrm>
          <a:off x="1371599" y="1891970"/>
          <a:ext cx="9555936" cy="3752123"/>
        </p:xfrm>
        <a:graphic>
          <a:graphicData uri="http://schemas.openxmlformats.org/drawingml/2006/table">
            <a:tbl>
              <a:tblPr firstRow="1" firstCol="1" bandRow="1">
                <a:tableStyleId>{5C22544A-7EE6-4342-B048-85BDC9FD1C3A}</a:tableStyleId>
              </a:tblPr>
              <a:tblGrid>
                <a:gridCol w="954957">
                  <a:extLst>
                    <a:ext uri="{9D8B030D-6E8A-4147-A177-3AD203B41FA5}">
                      <a16:colId xmlns:a16="http://schemas.microsoft.com/office/drawing/2014/main" val="2276104606"/>
                    </a:ext>
                  </a:extLst>
                </a:gridCol>
                <a:gridCol w="954957">
                  <a:extLst>
                    <a:ext uri="{9D8B030D-6E8A-4147-A177-3AD203B41FA5}">
                      <a16:colId xmlns:a16="http://schemas.microsoft.com/office/drawing/2014/main" val="1842415369"/>
                    </a:ext>
                  </a:extLst>
                </a:gridCol>
                <a:gridCol w="954957">
                  <a:extLst>
                    <a:ext uri="{9D8B030D-6E8A-4147-A177-3AD203B41FA5}">
                      <a16:colId xmlns:a16="http://schemas.microsoft.com/office/drawing/2014/main" val="631141711"/>
                    </a:ext>
                  </a:extLst>
                </a:gridCol>
                <a:gridCol w="954957">
                  <a:extLst>
                    <a:ext uri="{9D8B030D-6E8A-4147-A177-3AD203B41FA5}">
                      <a16:colId xmlns:a16="http://schemas.microsoft.com/office/drawing/2014/main" val="2057367385"/>
                    </a:ext>
                  </a:extLst>
                </a:gridCol>
                <a:gridCol w="956018">
                  <a:extLst>
                    <a:ext uri="{9D8B030D-6E8A-4147-A177-3AD203B41FA5}">
                      <a16:colId xmlns:a16="http://schemas.microsoft.com/office/drawing/2014/main" val="4103614868"/>
                    </a:ext>
                  </a:extLst>
                </a:gridCol>
                <a:gridCol w="956018">
                  <a:extLst>
                    <a:ext uri="{9D8B030D-6E8A-4147-A177-3AD203B41FA5}">
                      <a16:colId xmlns:a16="http://schemas.microsoft.com/office/drawing/2014/main" val="1238160690"/>
                    </a:ext>
                  </a:extLst>
                </a:gridCol>
                <a:gridCol w="956018">
                  <a:extLst>
                    <a:ext uri="{9D8B030D-6E8A-4147-A177-3AD203B41FA5}">
                      <a16:colId xmlns:a16="http://schemas.microsoft.com/office/drawing/2014/main" val="2120151266"/>
                    </a:ext>
                  </a:extLst>
                </a:gridCol>
                <a:gridCol w="956018">
                  <a:extLst>
                    <a:ext uri="{9D8B030D-6E8A-4147-A177-3AD203B41FA5}">
                      <a16:colId xmlns:a16="http://schemas.microsoft.com/office/drawing/2014/main" val="2412312751"/>
                    </a:ext>
                  </a:extLst>
                </a:gridCol>
                <a:gridCol w="956018">
                  <a:extLst>
                    <a:ext uri="{9D8B030D-6E8A-4147-A177-3AD203B41FA5}">
                      <a16:colId xmlns:a16="http://schemas.microsoft.com/office/drawing/2014/main" val="1899380027"/>
                    </a:ext>
                  </a:extLst>
                </a:gridCol>
                <a:gridCol w="956018">
                  <a:extLst>
                    <a:ext uri="{9D8B030D-6E8A-4147-A177-3AD203B41FA5}">
                      <a16:colId xmlns:a16="http://schemas.microsoft.com/office/drawing/2014/main" val="1433957841"/>
                    </a:ext>
                  </a:extLst>
                </a:gridCol>
              </a:tblGrid>
              <a:tr h="277495">
                <a:tc>
                  <a:txBody>
                    <a:bodyPr/>
                    <a:lstStyle/>
                    <a:p>
                      <a:pPr algn="just">
                        <a:lnSpc>
                          <a:spcPct val="107000"/>
                        </a:lnSpc>
                        <a:spcAft>
                          <a:spcPts val="800"/>
                        </a:spcAft>
                        <a:tabLst>
                          <a:tab pos="723900" algn="l"/>
                        </a:tabLst>
                      </a:pPr>
                      <a:r>
                        <a:rPr lang="en-US" sz="1600" kern="100">
                          <a:effectLst/>
                          <a:latin typeface="Times New Roman" panose="02020603050405020304" pitchFamily="18" charset="0"/>
                          <a:cs typeface="Times New Roman" panose="02020603050405020304" pitchFamily="18" charset="0"/>
                        </a:rPr>
                        <a:t> </a:t>
                      </a:r>
                      <a:endParaRPr lang="en-A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3">
                  <a:txBody>
                    <a:bodyPr/>
                    <a:lstStyle/>
                    <a:p>
                      <a:pPr algn="just">
                        <a:lnSpc>
                          <a:spcPct val="107000"/>
                        </a:lnSpc>
                        <a:spcAft>
                          <a:spcPts val="800"/>
                        </a:spcAft>
                        <a:tabLst>
                          <a:tab pos="723900" algn="l"/>
                        </a:tabLst>
                      </a:pPr>
                      <a:r>
                        <a:rPr lang="en-US" sz="1600" kern="100">
                          <a:effectLst/>
                          <a:latin typeface="Times New Roman" panose="02020603050405020304" pitchFamily="18" charset="0"/>
                          <a:cs typeface="Times New Roman" panose="02020603050405020304" pitchFamily="18" charset="0"/>
                        </a:rPr>
                        <a:t>Bangladeshi</a:t>
                      </a:r>
                      <a:endParaRPr lang="en-A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AU"/>
                    </a:p>
                  </a:txBody>
                  <a:tcPr/>
                </a:tc>
                <a:tc hMerge="1">
                  <a:txBody>
                    <a:bodyPr/>
                    <a:lstStyle/>
                    <a:p>
                      <a:endParaRPr lang="en-AU"/>
                    </a:p>
                  </a:txBody>
                  <a:tcPr/>
                </a:tc>
                <a:tc gridSpan="3">
                  <a:txBody>
                    <a:bodyPr/>
                    <a:lstStyle/>
                    <a:p>
                      <a:pPr algn="just">
                        <a:lnSpc>
                          <a:spcPct val="107000"/>
                        </a:lnSpc>
                        <a:spcAft>
                          <a:spcPts val="800"/>
                        </a:spcAft>
                        <a:tabLst>
                          <a:tab pos="723900" algn="l"/>
                        </a:tabLst>
                      </a:pPr>
                      <a:r>
                        <a:rPr lang="en-US" sz="1600" kern="100">
                          <a:effectLst/>
                          <a:latin typeface="Times New Roman" panose="02020603050405020304" pitchFamily="18" charset="0"/>
                          <a:cs typeface="Times New Roman" panose="02020603050405020304" pitchFamily="18" charset="0"/>
                        </a:rPr>
                        <a:t>Indian</a:t>
                      </a:r>
                      <a:endParaRPr lang="en-A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AU"/>
                    </a:p>
                  </a:txBody>
                  <a:tcPr/>
                </a:tc>
                <a:tc hMerge="1">
                  <a:txBody>
                    <a:bodyPr/>
                    <a:lstStyle/>
                    <a:p>
                      <a:endParaRPr lang="en-AU"/>
                    </a:p>
                  </a:txBody>
                  <a:tcPr/>
                </a:tc>
                <a:tc gridSpan="3">
                  <a:txBody>
                    <a:bodyPr/>
                    <a:lstStyle/>
                    <a:p>
                      <a:pPr algn="just">
                        <a:lnSpc>
                          <a:spcPct val="107000"/>
                        </a:lnSpc>
                        <a:spcAft>
                          <a:spcPts val="800"/>
                        </a:spcAft>
                        <a:tabLst>
                          <a:tab pos="723900" algn="l"/>
                        </a:tabLst>
                      </a:pPr>
                      <a:r>
                        <a:rPr lang="en-US" sz="1600" kern="100">
                          <a:effectLst/>
                          <a:latin typeface="Times New Roman" panose="02020603050405020304" pitchFamily="18" charset="0"/>
                          <a:cs typeface="Times New Roman" panose="02020603050405020304" pitchFamily="18" charset="0"/>
                        </a:rPr>
                        <a:t>Chinese</a:t>
                      </a:r>
                      <a:endParaRPr lang="en-A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4416859"/>
                  </a:ext>
                </a:extLst>
              </a:tr>
              <a:tr h="277495">
                <a:tc>
                  <a:txBody>
                    <a:bodyPr/>
                    <a:lstStyle/>
                    <a:p>
                      <a:pPr algn="just">
                        <a:lnSpc>
                          <a:spcPct val="107000"/>
                        </a:lnSpc>
                        <a:spcAft>
                          <a:spcPts val="800"/>
                        </a:spcAft>
                        <a:tabLst>
                          <a:tab pos="723900" algn="l"/>
                        </a:tabLst>
                      </a:pPr>
                      <a:r>
                        <a:rPr lang="en-US" sz="1600" kern="100">
                          <a:effectLst/>
                          <a:latin typeface="Times New Roman" panose="02020603050405020304" pitchFamily="18" charset="0"/>
                          <a:cs typeface="Times New Roman" panose="02020603050405020304" pitchFamily="18" charset="0"/>
                        </a:rPr>
                        <a:t> </a:t>
                      </a:r>
                      <a:endParaRPr lang="en-A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algn="just">
                        <a:lnSpc>
                          <a:spcPct val="107000"/>
                        </a:lnSpc>
                        <a:spcAft>
                          <a:spcPts val="800"/>
                        </a:spcAft>
                        <a:tabLst>
                          <a:tab pos="723900" algn="l"/>
                        </a:tabLst>
                      </a:pPr>
                      <a:r>
                        <a:rPr lang="en-US" sz="1600" kern="100">
                          <a:effectLst/>
                          <a:latin typeface="Times New Roman" panose="02020603050405020304" pitchFamily="18" charset="0"/>
                          <a:cs typeface="Times New Roman" panose="02020603050405020304" pitchFamily="18" charset="0"/>
                        </a:rPr>
                        <a:t>In Australia</a:t>
                      </a:r>
                      <a:endParaRPr lang="en-A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AU"/>
                    </a:p>
                  </a:txBody>
                  <a:tcPr/>
                </a:tc>
                <a:tc rowSpan="2">
                  <a:txBody>
                    <a:bodyPr/>
                    <a:lstStyle/>
                    <a:p>
                      <a:pPr algn="just">
                        <a:lnSpc>
                          <a:spcPct val="107000"/>
                        </a:lnSpc>
                        <a:spcAft>
                          <a:spcPts val="800"/>
                        </a:spcAft>
                      </a:pPr>
                      <a:r>
                        <a:rPr lang="en-US" sz="1600" kern="100">
                          <a:effectLst/>
                          <a:latin typeface="Times New Roman" panose="02020603050405020304" pitchFamily="18" charset="0"/>
                          <a:cs typeface="Times New Roman" panose="02020603050405020304" pitchFamily="18" charset="0"/>
                        </a:rPr>
                        <a:t>65</a:t>
                      </a:r>
                      <a:r>
                        <a:rPr lang="en-US" sz="1600" kern="100" baseline="30000">
                          <a:effectLst/>
                          <a:latin typeface="Times New Roman" panose="02020603050405020304" pitchFamily="18" charset="0"/>
                          <a:cs typeface="Times New Roman" panose="02020603050405020304" pitchFamily="18" charset="0"/>
                        </a:rPr>
                        <a:t>+ </a:t>
                      </a:r>
                      <a:r>
                        <a:rPr lang="en-US" sz="1600" kern="100">
                          <a:effectLst/>
                          <a:latin typeface="Times New Roman" panose="02020603050405020304" pitchFamily="18" charset="0"/>
                          <a:cs typeface="Times New Roman" panose="02020603050405020304" pitchFamily="18" charset="0"/>
                        </a:rPr>
                        <a:t>Year at NSW</a:t>
                      </a:r>
                      <a:endParaRPr lang="en-AU" sz="1600" kern="100">
                        <a:effectLst/>
                        <a:latin typeface="Times New Roman" panose="02020603050405020304" pitchFamily="18" charset="0"/>
                        <a:cs typeface="Times New Roman" panose="02020603050405020304" pitchFamily="18" charset="0"/>
                      </a:endParaRPr>
                    </a:p>
                    <a:p>
                      <a:pPr algn="just">
                        <a:lnSpc>
                          <a:spcPct val="107000"/>
                        </a:lnSpc>
                        <a:spcAft>
                          <a:spcPts val="800"/>
                        </a:spcAft>
                        <a:tabLst>
                          <a:tab pos="723900" algn="l"/>
                        </a:tabLst>
                      </a:pPr>
                      <a:r>
                        <a:rPr lang="en-US" sz="1600" kern="100">
                          <a:effectLst/>
                          <a:latin typeface="Times New Roman" panose="02020603050405020304" pitchFamily="18" charset="0"/>
                          <a:cs typeface="Times New Roman" panose="02020603050405020304" pitchFamily="18" charset="0"/>
                        </a:rPr>
                        <a:t>n</a:t>
                      </a:r>
                      <a:endParaRPr lang="en-A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algn="just">
                        <a:lnSpc>
                          <a:spcPct val="107000"/>
                        </a:lnSpc>
                        <a:spcAft>
                          <a:spcPts val="800"/>
                        </a:spcAft>
                        <a:tabLst>
                          <a:tab pos="723900" algn="l"/>
                        </a:tabLst>
                      </a:pPr>
                      <a:r>
                        <a:rPr lang="en-US" sz="1600" kern="100">
                          <a:effectLst/>
                          <a:latin typeface="Times New Roman" panose="02020603050405020304" pitchFamily="18" charset="0"/>
                          <a:cs typeface="Times New Roman" panose="02020603050405020304" pitchFamily="18" charset="0"/>
                        </a:rPr>
                        <a:t>In Australia</a:t>
                      </a:r>
                      <a:endParaRPr lang="en-A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AU"/>
                    </a:p>
                  </a:txBody>
                  <a:tcPr/>
                </a:tc>
                <a:tc rowSpan="2">
                  <a:txBody>
                    <a:bodyPr/>
                    <a:lstStyle/>
                    <a:p>
                      <a:pPr algn="just">
                        <a:lnSpc>
                          <a:spcPct val="107000"/>
                        </a:lnSpc>
                        <a:spcAft>
                          <a:spcPts val="800"/>
                        </a:spcAft>
                        <a:tabLst>
                          <a:tab pos="723900" algn="l"/>
                        </a:tabLst>
                      </a:pPr>
                      <a:r>
                        <a:rPr lang="en-US" sz="1600" kern="100">
                          <a:effectLst/>
                          <a:latin typeface="Times New Roman" panose="02020603050405020304" pitchFamily="18" charset="0"/>
                          <a:cs typeface="Times New Roman" panose="02020603050405020304" pitchFamily="18" charset="0"/>
                        </a:rPr>
                        <a:t>65</a:t>
                      </a:r>
                      <a:r>
                        <a:rPr lang="en-US" sz="1600" kern="100" baseline="30000">
                          <a:effectLst/>
                          <a:latin typeface="Times New Roman" panose="02020603050405020304" pitchFamily="18" charset="0"/>
                          <a:cs typeface="Times New Roman" panose="02020603050405020304" pitchFamily="18" charset="0"/>
                        </a:rPr>
                        <a:t>+ </a:t>
                      </a:r>
                      <a:r>
                        <a:rPr lang="en-US" sz="1600" kern="100">
                          <a:effectLst/>
                          <a:latin typeface="Times New Roman" panose="02020603050405020304" pitchFamily="18" charset="0"/>
                          <a:cs typeface="Times New Roman" panose="02020603050405020304" pitchFamily="18" charset="0"/>
                        </a:rPr>
                        <a:t>Year at</a:t>
                      </a:r>
                      <a:endParaRPr lang="en-AU" sz="1600" kern="100">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US" sz="1600" kern="100">
                          <a:effectLst/>
                          <a:latin typeface="Times New Roman" panose="02020603050405020304" pitchFamily="18" charset="0"/>
                          <a:cs typeface="Times New Roman" panose="02020603050405020304" pitchFamily="18" charset="0"/>
                        </a:rPr>
                        <a:t>NSW</a:t>
                      </a:r>
                      <a:endParaRPr lang="en-AU" sz="1600" kern="100">
                        <a:effectLst/>
                        <a:latin typeface="Times New Roman" panose="02020603050405020304" pitchFamily="18" charset="0"/>
                        <a:cs typeface="Times New Roman" panose="02020603050405020304" pitchFamily="18" charset="0"/>
                      </a:endParaRPr>
                    </a:p>
                    <a:p>
                      <a:pPr algn="just">
                        <a:lnSpc>
                          <a:spcPct val="107000"/>
                        </a:lnSpc>
                        <a:spcAft>
                          <a:spcPts val="800"/>
                        </a:spcAft>
                        <a:tabLst>
                          <a:tab pos="723900" algn="l"/>
                        </a:tabLst>
                      </a:pPr>
                      <a:r>
                        <a:rPr lang="en-US" sz="1600" kern="100">
                          <a:effectLst/>
                          <a:latin typeface="Times New Roman" panose="02020603050405020304" pitchFamily="18" charset="0"/>
                          <a:cs typeface="Times New Roman" panose="02020603050405020304" pitchFamily="18" charset="0"/>
                        </a:rPr>
                        <a:t>n</a:t>
                      </a:r>
                      <a:endParaRPr lang="en-A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algn="just">
                        <a:lnSpc>
                          <a:spcPct val="107000"/>
                        </a:lnSpc>
                        <a:spcAft>
                          <a:spcPts val="800"/>
                        </a:spcAft>
                        <a:tabLst>
                          <a:tab pos="723900" algn="l"/>
                        </a:tabLst>
                      </a:pPr>
                      <a:r>
                        <a:rPr lang="en-US" sz="1600" kern="100">
                          <a:effectLst/>
                          <a:latin typeface="Times New Roman" panose="02020603050405020304" pitchFamily="18" charset="0"/>
                          <a:cs typeface="Times New Roman" panose="02020603050405020304" pitchFamily="18" charset="0"/>
                        </a:rPr>
                        <a:t>In Australia</a:t>
                      </a:r>
                      <a:endParaRPr lang="en-A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AU"/>
                    </a:p>
                  </a:txBody>
                  <a:tcPr/>
                </a:tc>
                <a:tc rowSpan="2">
                  <a:txBody>
                    <a:bodyPr/>
                    <a:lstStyle/>
                    <a:p>
                      <a:pPr algn="just">
                        <a:lnSpc>
                          <a:spcPct val="107000"/>
                        </a:lnSpc>
                        <a:spcAft>
                          <a:spcPts val="800"/>
                        </a:spcAft>
                      </a:pPr>
                      <a:r>
                        <a:rPr lang="en-US" sz="1600" kern="100">
                          <a:effectLst/>
                          <a:latin typeface="Times New Roman" panose="02020603050405020304" pitchFamily="18" charset="0"/>
                          <a:cs typeface="Times New Roman" panose="02020603050405020304" pitchFamily="18" charset="0"/>
                        </a:rPr>
                        <a:t>65</a:t>
                      </a:r>
                      <a:r>
                        <a:rPr lang="en-US" sz="1600" kern="100" baseline="30000">
                          <a:effectLst/>
                          <a:latin typeface="Times New Roman" panose="02020603050405020304" pitchFamily="18" charset="0"/>
                          <a:cs typeface="Times New Roman" panose="02020603050405020304" pitchFamily="18" charset="0"/>
                        </a:rPr>
                        <a:t>+ </a:t>
                      </a:r>
                      <a:r>
                        <a:rPr lang="en-US" sz="1600" kern="100">
                          <a:effectLst/>
                          <a:latin typeface="Times New Roman" panose="02020603050405020304" pitchFamily="18" charset="0"/>
                          <a:cs typeface="Times New Roman" panose="02020603050405020304" pitchFamily="18" charset="0"/>
                        </a:rPr>
                        <a:t>Year at NSW</a:t>
                      </a:r>
                      <a:endParaRPr lang="en-AU" sz="1600" kern="100">
                        <a:effectLst/>
                        <a:latin typeface="Times New Roman" panose="02020603050405020304" pitchFamily="18" charset="0"/>
                        <a:cs typeface="Times New Roman" panose="02020603050405020304" pitchFamily="18" charset="0"/>
                      </a:endParaRPr>
                    </a:p>
                    <a:p>
                      <a:pPr algn="just">
                        <a:lnSpc>
                          <a:spcPct val="107000"/>
                        </a:lnSpc>
                        <a:spcAft>
                          <a:spcPts val="800"/>
                        </a:spcAft>
                        <a:tabLst>
                          <a:tab pos="723900" algn="l"/>
                        </a:tabLst>
                      </a:pPr>
                      <a:r>
                        <a:rPr lang="en-US" sz="1600" kern="100">
                          <a:effectLst/>
                          <a:latin typeface="Times New Roman" panose="02020603050405020304" pitchFamily="18" charset="0"/>
                          <a:cs typeface="Times New Roman" panose="02020603050405020304" pitchFamily="18" charset="0"/>
                        </a:rPr>
                        <a:t>n</a:t>
                      </a:r>
                      <a:endParaRPr lang="en-A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0719452"/>
                  </a:ext>
                </a:extLst>
              </a:tr>
              <a:tr h="1124391">
                <a:tc>
                  <a:txBody>
                    <a:bodyPr/>
                    <a:lstStyle/>
                    <a:p>
                      <a:pPr algn="just">
                        <a:lnSpc>
                          <a:spcPct val="107000"/>
                        </a:lnSpc>
                        <a:spcAft>
                          <a:spcPts val="800"/>
                        </a:spcAft>
                        <a:tabLst>
                          <a:tab pos="723900" algn="l"/>
                        </a:tabLst>
                      </a:pPr>
                      <a:r>
                        <a:rPr lang="en-US" sz="1600" kern="100" dirty="0">
                          <a:effectLst/>
                          <a:latin typeface="Times New Roman" panose="02020603050405020304" pitchFamily="18" charset="0"/>
                          <a:cs typeface="Times New Roman" panose="02020603050405020304" pitchFamily="18" charset="0"/>
                        </a:rPr>
                        <a:t>Census Year</a:t>
                      </a:r>
                      <a:endParaRPr lang="en-AU"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1600" kern="100" dirty="0">
                          <a:effectLst/>
                          <a:latin typeface="Times New Roman" panose="02020603050405020304" pitchFamily="18" charset="0"/>
                          <a:cs typeface="Times New Roman" panose="02020603050405020304" pitchFamily="18" charset="0"/>
                        </a:rPr>
                        <a:t>Total</a:t>
                      </a:r>
                      <a:endParaRPr lang="en-AU" sz="1600" kern="100" dirty="0">
                        <a:effectLst/>
                        <a:latin typeface="Times New Roman" panose="02020603050405020304" pitchFamily="18" charset="0"/>
                        <a:cs typeface="Times New Roman" panose="02020603050405020304" pitchFamily="18" charset="0"/>
                      </a:endParaRPr>
                    </a:p>
                    <a:p>
                      <a:pPr algn="just">
                        <a:lnSpc>
                          <a:spcPct val="107000"/>
                        </a:lnSpc>
                        <a:spcAft>
                          <a:spcPts val="800"/>
                        </a:spcAft>
                        <a:tabLst>
                          <a:tab pos="723900" algn="l"/>
                        </a:tabLst>
                      </a:pPr>
                      <a:r>
                        <a:rPr lang="en-US" sz="1600" kern="100" dirty="0">
                          <a:effectLst/>
                          <a:latin typeface="Times New Roman" panose="02020603050405020304" pitchFamily="18" charset="0"/>
                          <a:cs typeface="Times New Roman" panose="02020603050405020304" pitchFamily="18" charset="0"/>
                        </a:rPr>
                        <a:t>N</a:t>
                      </a:r>
                      <a:endParaRPr lang="en-AU"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1600" kern="100">
                          <a:effectLst/>
                          <a:latin typeface="Times New Roman" panose="02020603050405020304" pitchFamily="18" charset="0"/>
                          <a:cs typeface="Times New Roman" panose="02020603050405020304" pitchFamily="18" charset="0"/>
                        </a:rPr>
                        <a:t>65</a:t>
                      </a:r>
                      <a:r>
                        <a:rPr lang="en-US" sz="1600" kern="100" baseline="30000">
                          <a:effectLst/>
                          <a:latin typeface="Times New Roman" panose="02020603050405020304" pitchFamily="18" charset="0"/>
                          <a:cs typeface="Times New Roman" panose="02020603050405020304" pitchFamily="18" charset="0"/>
                        </a:rPr>
                        <a:t>+ </a:t>
                      </a:r>
                      <a:r>
                        <a:rPr lang="en-US" sz="1600" kern="100">
                          <a:effectLst/>
                          <a:latin typeface="Times New Roman" panose="02020603050405020304" pitchFamily="18" charset="0"/>
                          <a:cs typeface="Times New Roman" panose="02020603050405020304" pitchFamily="18" charset="0"/>
                        </a:rPr>
                        <a:t>Year</a:t>
                      </a:r>
                      <a:endParaRPr lang="en-AU" sz="1600" kern="100">
                        <a:effectLst/>
                        <a:latin typeface="Times New Roman" panose="02020603050405020304" pitchFamily="18" charset="0"/>
                        <a:cs typeface="Times New Roman" panose="02020603050405020304" pitchFamily="18" charset="0"/>
                      </a:endParaRPr>
                    </a:p>
                    <a:p>
                      <a:pPr algn="just">
                        <a:lnSpc>
                          <a:spcPct val="107000"/>
                        </a:lnSpc>
                        <a:spcAft>
                          <a:spcPts val="800"/>
                        </a:spcAft>
                        <a:tabLst>
                          <a:tab pos="723900" algn="l"/>
                        </a:tabLst>
                      </a:pPr>
                      <a:r>
                        <a:rPr lang="en-US" sz="1600" kern="100">
                          <a:effectLst/>
                          <a:latin typeface="Times New Roman" panose="02020603050405020304" pitchFamily="18" charset="0"/>
                          <a:cs typeface="Times New Roman" panose="02020603050405020304" pitchFamily="18" charset="0"/>
                        </a:rPr>
                        <a:t>n (%)</a:t>
                      </a:r>
                      <a:endParaRPr lang="en-A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AU"/>
                    </a:p>
                  </a:txBody>
                  <a:tcPr/>
                </a:tc>
                <a:tc>
                  <a:txBody>
                    <a:bodyPr/>
                    <a:lstStyle/>
                    <a:p>
                      <a:pPr algn="just">
                        <a:lnSpc>
                          <a:spcPct val="107000"/>
                        </a:lnSpc>
                        <a:spcAft>
                          <a:spcPts val="800"/>
                        </a:spcAft>
                      </a:pPr>
                      <a:r>
                        <a:rPr lang="en-US" sz="1600" kern="100">
                          <a:effectLst/>
                          <a:latin typeface="Times New Roman" panose="02020603050405020304" pitchFamily="18" charset="0"/>
                          <a:cs typeface="Times New Roman" panose="02020603050405020304" pitchFamily="18" charset="0"/>
                        </a:rPr>
                        <a:t>Total</a:t>
                      </a:r>
                      <a:endParaRPr lang="en-AU" sz="1600" kern="100">
                        <a:effectLst/>
                        <a:latin typeface="Times New Roman" panose="02020603050405020304" pitchFamily="18" charset="0"/>
                        <a:cs typeface="Times New Roman" panose="02020603050405020304" pitchFamily="18" charset="0"/>
                      </a:endParaRPr>
                    </a:p>
                    <a:p>
                      <a:pPr algn="just">
                        <a:lnSpc>
                          <a:spcPct val="107000"/>
                        </a:lnSpc>
                        <a:spcAft>
                          <a:spcPts val="800"/>
                        </a:spcAft>
                        <a:tabLst>
                          <a:tab pos="723900" algn="l"/>
                        </a:tabLst>
                      </a:pPr>
                      <a:r>
                        <a:rPr lang="en-US" sz="1600" kern="100">
                          <a:effectLst/>
                          <a:latin typeface="Times New Roman" panose="02020603050405020304" pitchFamily="18" charset="0"/>
                          <a:cs typeface="Times New Roman" panose="02020603050405020304" pitchFamily="18" charset="0"/>
                        </a:rPr>
                        <a:t>N</a:t>
                      </a:r>
                      <a:endParaRPr lang="en-A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1600" kern="100">
                          <a:effectLst/>
                          <a:latin typeface="Times New Roman" panose="02020603050405020304" pitchFamily="18" charset="0"/>
                          <a:cs typeface="Times New Roman" panose="02020603050405020304" pitchFamily="18" charset="0"/>
                        </a:rPr>
                        <a:t>65</a:t>
                      </a:r>
                      <a:r>
                        <a:rPr lang="en-US" sz="1600" kern="100" baseline="30000">
                          <a:effectLst/>
                          <a:latin typeface="Times New Roman" panose="02020603050405020304" pitchFamily="18" charset="0"/>
                          <a:cs typeface="Times New Roman" panose="02020603050405020304" pitchFamily="18" charset="0"/>
                        </a:rPr>
                        <a:t>+ </a:t>
                      </a:r>
                      <a:r>
                        <a:rPr lang="en-US" sz="1600" kern="100">
                          <a:effectLst/>
                          <a:latin typeface="Times New Roman" panose="02020603050405020304" pitchFamily="18" charset="0"/>
                          <a:cs typeface="Times New Roman" panose="02020603050405020304" pitchFamily="18" charset="0"/>
                        </a:rPr>
                        <a:t>Year</a:t>
                      </a:r>
                      <a:endParaRPr lang="en-AU" sz="1600" kern="100">
                        <a:effectLst/>
                        <a:latin typeface="Times New Roman" panose="02020603050405020304" pitchFamily="18" charset="0"/>
                        <a:cs typeface="Times New Roman" panose="02020603050405020304" pitchFamily="18" charset="0"/>
                      </a:endParaRPr>
                    </a:p>
                    <a:p>
                      <a:pPr algn="just">
                        <a:lnSpc>
                          <a:spcPct val="107000"/>
                        </a:lnSpc>
                        <a:spcAft>
                          <a:spcPts val="800"/>
                        </a:spcAft>
                        <a:tabLst>
                          <a:tab pos="723900" algn="l"/>
                        </a:tabLst>
                      </a:pPr>
                      <a:r>
                        <a:rPr lang="en-US" sz="1600" kern="100">
                          <a:effectLst/>
                          <a:latin typeface="Times New Roman" panose="02020603050405020304" pitchFamily="18" charset="0"/>
                          <a:cs typeface="Times New Roman" panose="02020603050405020304" pitchFamily="18" charset="0"/>
                        </a:rPr>
                        <a:t>n (%)</a:t>
                      </a:r>
                      <a:endParaRPr lang="en-A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AU"/>
                    </a:p>
                  </a:txBody>
                  <a:tcPr/>
                </a:tc>
                <a:tc>
                  <a:txBody>
                    <a:bodyPr/>
                    <a:lstStyle/>
                    <a:p>
                      <a:pPr algn="just">
                        <a:lnSpc>
                          <a:spcPct val="107000"/>
                        </a:lnSpc>
                        <a:spcAft>
                          <a:spcPts val="800"/>
                        </a:spcAft>
                      </a:pPr>
                      <a:r>
                        <a:rPr lang="en-US" sz="1600" kern="100">
                          <a:effectLst/>
                          <a:latin typeface="Times New Roman" panose="02020603050405020304" pitchFamily="18" charset="0"/>
                          <a:cs typeface="Times New Roman" panose="02020603050405020304" pitchFamily="18" charset="0"/>
                        </a:rPr>
                        <a:t>Total</a:t>
                      </a:r>
                      <a:endParaRPr lang="en-AU" sz="1600" kern="100">
                        <a:effectLst/>
                        <a:latin typeface="Times New Roman" panose="02020603050405020304" pitchFamily="18" charset="0"/>
                        <a:cs typeface="Times New Roman" panose="02020603050405020304" pitchFamily="18" charset="0"/>
                      </a:endParaRPr>
                    </a:p>
                    <a:p>
                      <a:pPr algn="just">
                        <a:lnSpc>
                          <a:spcPct val="107000"/>
                        </a:lnSpc>
                        <a:spcAft>
                          <a:spcPts val="800"/>
                        </a:spcAft>
                        <a:tabLst>
                          <a:tab pos="723900" algn="l"/>
                        </a:tabLst>
                      </a:pPr>
                      <a:r>
                        <a:rPr lang="en-US" sz="1600" kern="100">
                          <a:effectLst/>
                          <a:latin typeface="Times New Roman" panose="02020603050405020304" pitchFamily="18" charset="0"/>
                          <a:cs typeface="Times New Roman" panose="02020603050405020304" pitchFamily="18" charset="0"/>
                        </a:rPr>
                        <a:t>N</a:t>
                      </a:r>
                      <a:endParaRPr lang="en-A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1600" kern="100">
                          <a:effectLst/>
                          <a:latin typeface="Times New Roman" panose="02020603050405020304" pitchFamily="18" charset="0"/>
                          <a:cs typeface="Times New Roman" panose="02020603050405020304" pitchFamily="18" charset="0"/>
                        </a:rPr>
                        <a:t>65</a:t>
                      </a:r>
                      <a:r>
                        <a:rPr lang="en-US" sz="1600" kern="100" baseline="30000">
                          <a:effectLst/>
                          <a:latin typeface="Times New Roman" panose="02020603050405020304" pitchFamily="18" charset="0"/>
                          <a:cs typeface="Times New Roman" panose="02020603050405020304" pitchFamily="18" charset="0"/>
                        </a:rPr>
                        <a:t>+ </a:t>
                      </a:r>
                      <a:r>
                        <a:rPr lang="en-US" sz="1600" kern="100">
                          <a:effectLst/>
                          <a:latin typeface="Times New Roman" panose="02020603050405020304" pitchFamily="18" charset="0"/>
                          <a:cs typeface="Times New Roman" panose="02020603050405020304" pitchFamily="18" charset="0"/>
                        </a:rPr>
                        <a:t>Year</a:t>
                      </a:r>
                      <a:endParaRPr lang="en-AU" sz="1600" kern="100">
                        <a:effectLst/>
                        <a:latin typeface="Times New Roman" panose="02020603050405020304" pitchFamily="18" charset="0"/>
                        <a:cs typeface="Times New Roman" panose="02020603050405020304" pitchFamily="18" charset="0"/>
                      </a:endParaRPr>
                    </a:p>
                    <a:p>
                      <a:pPr algn="just">
                        <a:lnSpc>
                          <a:spcPct val="107000"/>
                        </a:lnSpc>
                        <a:spcAft>
                          <a:spcPts val="800"/>
                        </a:spcAft>
                        <a:tabLst>
                          <a:tab pos="723900" algn="l"/>
                        </a:tabLst>
                      </a:pPr>
                      <a:r>
                        <a:rPr lang="en-US" sz="1600" kern="100">
                          <a:effectLst/>
                          <a:latin typeface="Times New Roman" panose="02020603050405020304" pitchFamily="18" charset="0"/>
                          <a:cs typeface="Times New Roman" panose="02020603050405020304" pitchFamily="18" charset="0"/>
                        </a:rPr>
                        <a:t>n (%)</a:t>
                      </a:r>
                      <a:endParaRPr lang="en-A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AU"/>
                    </a:p>
                  </a:txBody>
                  <a:tcPr/>
                </a:tc>
                <a:extLst>
                  <a:ext uri="{0D108BD9-81ED-4DB2-BD59-A6C34878D82A}">
                    <a16:rowId xmlns:a16="http://schemas.microsoft.com/office/drawing/2014/main" val="825357644"/>
                  </a:ext>
                </a:extLst>
              </a:tr>
              <a:tr h="690914">
                <a:tc>
                  <a:txBody>
                    <a:bodyPr/>
                    <a:lstStyle/>
                    <a:p>
                      <a:pPr algn="just">
                        <a:lnSpc>
                          <a:spcPct val="107000"/>
                        </a:lnSpc>
                        <a:spcAft>
                          <a:spcPts val="800"/>
                        </a:spcAft>
                        <a:tabLst>
                          <a:tab pos="723900" algn="l"/>
                        </a:tabLst>
                      </a:pPr>
                      <a:r>
                        <a:rPr lang="en-US" sz="1600" kern="100">
                          <a:effectLst/>
                          <a:latin typeface="Times New Roman" panose="02020603050405020304" pitchFamily="18" charset="0"/>
                          <a:cs typeface="Times New Roman" panose="02020603050405020304" pitchFamily="18" charset="0"/>
                        </a:rPr>
                        <a:t>2011</a:t>
                      </a:r>
                      <a:endParaRPr lang="en-A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tabLst>
                          <a:tab pos="723900" algn="l"/>
                        </a:tabLst>
                      </a:pPr>
                      <a:r>
                        <a:rPr lang="en-US" sz="1600" kern="100">
                          <a:effectLst/>
                          <a:latin typeface="Times New Roman" panose="02020603050405020304" pitchFamily="18" charset="0"/>
                          <a:cs typeface="Times New Roman" panose="02020603050405020304" pitchFamily="18" charset="0"/>
                        </a:rPr>
                        <a:t>27808</a:t>
                      </a:r>
                      <a:endParaRPr lang="en-A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1600" kern="100">
                          <a:effectLst/>
                          <a:latin typeface="Times New Roman" panose="02020603050405020304" pitchFamily="18" charset="0"/>
                          <a:cs typeface="Times New Roman" panose="02020603050405020304" pitchFamily="18" charset="0"/>
                        </a:rPr>
                        <a:t>276</a:t>
                      </a:r>
                      <a:endParaRPr lang="en-AU" sz="1600" kern="100">
                        <a:effectLst/>
                        <a:latin typeface="Times New Roman" panose="02020603050405020304" pitchFamily="18" charset="0"/>
                        <a:cs typeface="Times New Roman" panose="02020603050405020304" pitchFamily="18" charset="0"/>
                      </a:endParaRPr>
                    </a:p>
                    <a:p>
                      <a:pPr algn="just">
                        <a:lnSpc>
                          <a:spcPct val="107000"/>
                        </a:lnSpc>
                        <a:spcAft>
                          <a:spcPts val="800"/>
                        </a:spcAft>
                        <a:tabLst>
                          <a:tab pos="723900" algn="l"/>
                        </a:tabLst>
                      </a:pPr>
                      <a:r>
                        <a:rPr lang="en-US" sz="1600" kern="100">
                          <a:effectLst/>
                          <a:latin typeface="Times New Roman" panose="02020603050405020304" pitchFamily="18" charset="0"/>
                          <a:cs typeface="Times New Roman" panose="02020603050405020304" pitchFamily="18" charset="0"/>
                        </a:rPr>
                        <a:t>(0.99)</a:t>
                      </a:r>
                      <a:endParaRPr lang="en-A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tabLst>
                          <a:tab pos="723900" algn="l"/>
                        </a:tabLst>
                      </a:pPr>
                      <a:r>
                        <a:rPr lang="en-US" sz="1600" kern="100">
                          <a:effectLst/>
                          <a:latin typeface="Times New Roman" panose="02020603050405020304" pitchFamily="18" charset="0"/>
                          <a:cs typeface="Times New Roman" panose="02020603050405020304" pitchFamily="18" charset="0"/>
                        </a:rPr>
                        <a:t>144</a:t>
                      </a:r>
                      <a:endParaRPr lang="en-A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tabLst>
                          <a:tab pos="723900" algn="l"/>
                        </a:tabLst>
                      </a:pPr>
                      <a:r>
                        <a:rPr lang="en-US" sz="1600" kern="100">
                          <a:effectLst/>
                          <a:latin typeface="Times New Roman" panose="02020603050405020304" pitchFamily="18" charset="0"/>
                          <a:cs typeface="Times New Roman" panose="02020603050405020304" pitchFamily="18" charset="0"/>
                        </a:rPr>
                        <a:t>295362</a:t>
                      </a:r>
                      <a:endParaRPr lang="en-A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1600" kern="100">
                          <a:effectLst/>
                          <a:latin typeface="Times New Roman" panose="02020603050405020304" pitchFamily="18" charset="0"/>
                          <a:cs typeface="Times New Roman" panose="02020603050405020304" pitchFamily="18" charset="0"/>
                        </a:rPr>
                        <a:t>20673</a:t>
                      </a:r>
                      <a:endParaRPr lang="en-AU" sz="1600" kern="100">
                        <a:effectLst/>
                        <a:latin typeface="Times New Roman" panose="02020603050405020304" pitchFamily="18" charset="0"/>
                        <a:cs typeface="Times New Roman" panose="02020603050405020304" pitchFamily="18" charset="0"/>
                      </a:endParaRPr>
                    </a:p>
                    <a:p>
                      <a:pPr algn="just">
                        <a:lnSpc>
                          <a:spcPct val="107000"/>
                        </a:lnSpc>
                        <a:spcAft>
                          <a:spcPts val="800"/>
                        </a:spcAft>
                        <a:tabLst>
                          <a:tab pos="723900" algn="l"/>
                        </a:tabLst>
                      </a:pPr>
                      <a:r>
                        <a:rPr lang="en-US" sz="1600" kern="100">
                          <a:effectLst/>
                          <a:latin typeface="Times New Roman" panose="02020603050405020304" pitchFamily="18" charset="0"/>
                          <a:cs typeface="Times New Roman" panose="02020603050405020304" pitchFamily="18" charset="0"/>
                        </a:rPr>
                        <a:t>(6.99)</a:t>
                      </a:r>
                      <a:endParaRPr lang="en-A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tabLst>
                          <a:tab pos="723900" algn="l"/>
                        </a:tabLst>
                      </a:pPr>
                      <a:r>
                        <a:rPr lang="en-US" sz="1600" kern="100">
                          <a:effectLst/>
                          <a:latin typeface="Times New Roman" panose="02020603050405020304" pitchFamily="18" charset="0"/>
                          <a:cs typeface="Times New Roman" panose="02020603050405020304" pitchFamily="18" charset="0"/>
                        </a:rPr>
                        <a:t>6345</a:t>
                      </a:r>
                      <a:endParaRPr lang="en-A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tabLst>
                          <a:tab pos="723900" algn="l"/>
                        </a:tabLst>
                      </a:pPr>
                      <a:r>
                        <a:rPr lang="en-US" sz="1600" kern="100">
                          <a:effectLst/>
                          <a:latin typeface="Times New Roman" panose="02020603050405020304" pitchFamily="18" charset="0"/>
                          <a:cs typeface="Times New Roman" panose="02020603050405020304" pitchFamily="18" charset="0"/>
                        </a:rPr>
                        <a:t>318969*</a:t>
                      </a:r>
                      <a:endParaRPr lang="en-A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1600" kern="100">
                          <a:effectLst/>
                          <a:latin typeface="Times New Roman" panose="02020603050405020304" pitchFamily="18" charset="0"/>
                          <a:cs typeface="Times New Roman" panose="02020603050405020304" pitchFamily="18" charset="0"/>
                        </a:rPr>
                        <a:t>31653</a:t>
                      </a:r>
                      <a:endParaRPr lang="en-AU" sz="1600" kern="100">
                        <a:effectLst/>
                        <a:latin typeface="Times New Roman" panose="02020603050405020304" pitchFamily="18" charset="0"/>
                        <a:cs typeface="Times New Roman" panose="02020603050405020304" pitchFamily="18" charset="0"/>
                      </a:endParaRPr>
                    </a:p>
                    <a:p>
                      <a:pPr algn="just">
                        <a:lnSpc>
                          <a:spcPct val="107000"/>
                        </a:lnSpc>
                        <a:spcAft>
                          <a:spcPts val="800"/>
                        </a:spcAft>
                        <a:tabLst>
                          <a:tab pos="723900" algn="l"/>
                        </a:tabLst>
                      </a:pPr>
                      <a:r>
                        <a:rPr lang="en-US" sz="1600" kern="100">
                          <a:effectLst/>
                          <a:latin typeface="Times New Roman" panose="02020603050405020304" pitchFamily="18" charset="0"/>
                          <a:cs typeface="Times New Roman" panose="02020603050405020304" pitchFamily="18" charset="0"/>
                        </a:rPr>
                        <a:t>(9.92)</a:t>
                      </a:r>
                      <a:endParaRPr lang="en-A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tabLst>
                          <a:tab pos="723900" algn="l"/>
                        </a:tabLst>
                      </a:pPr>
                      <a:r>
                        <a:rPr lang="en-US" sz="1600" kern="100">
                          <a:effectLst/>
                          <a:latin typeface="Times New Roman" panose="02020603050405020304" pitchFamily="18" charset="0"/>
                          <a:cs typeface="Times New Roman" panose="02020603050405020304" pitchFamily="18" charset="0"/>
                        </a:rPr>
                        <a:t>18810</a:t>
                      </a:r>
                      <a:endParaRPr lang="en-A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3906375"/>
                  </a:ext>
                </a:extLst>
              </a:tr>
              <a:tr h="690914">
                <a:tc>
                  <a:txBody>
                    <a:bodyPr/>
                    <a:lstStyle/>
                    <a:p>
                      <a:pPr algn="just">
                        <a:lnSpc>
                          <a:spcPct val="107000"/>
                        </a:lnSpc>
                        <a:spcAft>
                          <a:spcPts val="800"/>
                        </a:spcAft>
                        <a:tabLst>
                          <a:tab pos="723900" algn="l"/>
                        </a:tabLst>
                      </a:pPr>
                      <a:r>
                        <a:rPr lang="en-US" sz="1600" kern="100">
                          <a:effectLst/>
                          <a:latin typeface="Times New Roman" panose="02020603050405020304" pitchFamily="18" charset="0"/>
                          <a:cs typeface="Times New Roman" panose="02020603050405020304" pitchFamily="18" charset="0"/>
                        </a:rPr>
                        <a:t>2016</a:t>
                      </a:r>
                      <a:endParaRPr lang="en-A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tabLst>
                          <a:tab pos="723900" algn="l"/>
                        </a:tabLst>
                      </a:pPr>
                      <a:r>
                        <a:rPr lang="en-US" sz="1600" kern="100">
                          <a:effectLst/>
                          <a:latin typeface="Times New Roman" panose="02020603050405020304" pitchFamily="18" charset="0"/>
                          <a:cs typeface="Times New Roman" panose="02020603050405020304" pitchFamily="18" charset="0"/>
                        </a:rPr>
                        <a:t>41233</a:t>
                      </a:r>
                      <a:endParaRPr lang="en-A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tabLst>
                          <a:tab pos="723900" algn="l"/>
                        </a:tabLst>
                      </a:pPr>
                      <a:r>
                        <a:rPr lang="en-US" sz="1600" kern="100" dirty="0">
                          <a:effectLst/>
                          <a:latin typeface="Times New Roman" panose="02020603050405020304" pitchFamily="18" charset="0"/>
                          <a:cs typeface="Times New Roman" panose="02020603050405020304" pitchFamily="18" charset="0"/>
                        </a:rPr>
                        <a:t>664 (1.61)</a:t>
                      </a:r>
                      <a:endParaRPr lang="en-AU"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tabLst>
                          <a:tab pos="723900" algn="l"/>
                        </a:tabLst>
                      </a:pPr>
                      <a:r>
                        <a:rPr lang="en-US" sz="1600" kern="100">
                          <a:effectLst/>
                          <a:latin typeface="Times New Roman" panose="02020603050405020304" pitchFamily="18" charset="0"/>
                          <a:cs typeface="Times New Roman" panose="02020603050405020304" pitchFamily="18" charset="0"/>
                        </a:rPr>
                        <a:t>362</a:t>
                      </a:r>
                      <a:endParaRPr lang="en-A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tabLst>
                          <a:tab pos="723900" algn="l"/>
                        </a:tabLst>
                      </a:pPr>
                      <a:r>
                        <a:rPr lang="en-US" sz="1600" kern="100">
                          <a:effectLst/>
                          <a:latin typeface="Times New Roman" panose="02020603050405020304" pitchFamily="18" charset="0"/>
                          <a:cs typeface="Times New Roman" panose="02020603050405020304" pitchFamily="18" charset="0"/>
                        </a:rPr>
                        <a:t>455388</a:t>
                      </a:r>
                      <a:endParaRPr lang="en-A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1600" kern="100">
                          <a:effectLst/>
                          <a:latin typeface="Times New Roman" panose="02020603050405020304" pitchFamily="18" charset="0"/>
                          <a:cs typeface="Times New Roman" panose="02020603050405020304" pitchFamily="18" charset="0"/>
                        </a:rPr>
                        <a:t>28483</a:t>
                      </a:r>
                      <a:endParaRPr lang="en-AU" sz="1600" kern="100">
                        <a:effectLst/>
                        <a:latin typeface="Times New Roman" panose="02020603050405020304" pitchFamily="18" charset="0"/>
                        <a:cs typeface="Times New Roman" panose="02020603050405020304" pitchFamily="18" charset="0"/>
                      </a:endParaRPr>
                    </a:p>
                    <a:p>
                      <a:pPr algn="just">
                        <a:lnSpc>
                          <a:spcPct val="107000"/>
                        </a:lnSpc>
                        <a:spcAft>
                          <a:spcPts val="800"/>
                        </a:spcAft>
                        <a:tabLst>
                          <a:tab pos="723900" algn="l"/>
                        </a:tabLst>
                      </a:pPr>
                      <a:r>
                        <a:rPr lang="en-US" sz="1600" kern="100">
                          <a:effectLst/>
                          <a:latin typeface="Times New Roman" panose="02020603050405020304" pitchFamily="18" charset="0"/>
                          <a:cs typeface="Times New Roman" panose="02020603050405020304" pitchFamily="18" charset="0"/>
                        </a:rPr>
                        <a:t>(6.25)</a:t>
                      </a:r>
                      <a:endParaRPr lang="en-A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tabLst>
                          <a:tab pos="723900" algn="l"/>
                        </a:tabLst>
                      </a:pPr>
                      <a:r>
                        <a:rPr lang="en-US" sz="1600" kern="100">
                          <a:effectLst/>
                          <a:latin typeface="Times New Roman" panose="02020603050405020304" pitchFamily="18" charset="0"/>
                          <a:cs typeface="Times New Roman" panose="02020603050405020304" pitchFamily="18" charset="0"/>
                        </a:rPr>
                        <a:t>8913</a:t>
                      </a:r>
                      <a:endParaRPr lang="en-A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tabLst>
                          <a:tab pos="723900" algn="l"/>
                        </a:tabLst>
                      </a:pPr>
                      <a:r>
                        <a:rPr lang="en-US" sz="1600" kern="100">
                          <a:effectLst/>
                          <a:latin typeface="Times New Roman" panose="02020603050405020304" pitchFamily="18" charset="0"/>
                          <a:cs typeface="Times New Roman" panose="02020603050405020304" pitchFamily="18" charset="0"/>
                        </a:rPr>
                        <a:t>509557*</a:t>
                      </a:r>
                      <a:endParaRPr lang="en-A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1600" kern="100">
                          <a:effectLst/>
                          <a:latin typeface="Times New Roman" panose="02020603050405020304" pitchFamily="18" charset="0"/>
                          <a:cs typeface="Times New Roman" panose="02020603050405020304" pitchFamily="18" charset="0"/>
                        </a:rPr>
                        <a:t>46844</a:t>
                      </a:r>
                      <a:endParaRPr lang="en-AU" sz="1600" kern="100">
                        <a:effectLst/>
                        <a:latin typeface="Times New Roman" panose="02020603050405020304" pitchFamily="18" charset="0"/>
                        <a:cs typeface="Times New Roman" panose="02020603050405020304" pitchFamily="18" charset="0"/>
                      </a:endParaRPr>
                    </a:p>
                    <a:p>
                      <a:pPr algn="just">
                        <a:lnSpc>
                          <a:spcPct val="107000"/>
                        </a:lnSpc>
                        <a:spcAft>
                          <a:spcPts val="800"/>
                        </a:spcAft>
                        <a:tabLst>
                          <a:tab pos="723900" algn="l"/>
                        </a:tabLst>
                      </a:pPr>
                      <a:r>
                        <a:rPr lang="en-US" sz="1600" kern="100">
                          <a:effectLst/>
                          <a:latin typeface="Times New Roman" panose="02020603050405020304" pitchFamily="18" charset="0"/>
                          <a:cs typeface="Times New Roman" panose="02020603050405020304" pitchFamily="18" charset="0"/>
                        </a:rPr>
                        <a:t>(9.19)</a:t>
                      </a:r>
                      <a:endParaRPr lang="en-A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tabLst>
                          <a:tab pos="723900" algn="l"/>
                        </a:tabLst>
                      </a:pPr>
                      <a:r>
                        <a:rPr lang="en-US" sz="1600" kern="100">
                          <a:effectLst/>
                          <a:latin typeface="Times New Roman" panose="02020603050405020304" pitchFamily="18" charset="0"/>
                          <a:cs typeface="Times New Roman" panose="02020603050405020304" pitchFamily="18" charset="0"/>
                        </a:rPr>
                        <a:t>27393</a:t>
                      </a:r>
                      <a:endParaRPr lang="en-A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33178404"/>
                  </a:ext>
                </a:extLst>
              </a:tr>
              <a:tr h="690914">
                <a:tc>
                  <a:txBody>
                    <a:bodyPr/>
                    <a:lstStyle/>
                    <a:p>
                      <a:pPr algn="just">
                        <a:lnSpc>
                          <a:spcPct val="107000"/>
                        </a:lnSpc>
                        <a:spcAft>
                          <a:spcPts val="800"/>
                        </a:spcAft>
                        <a:tabLst>
                          <a:tab pos="723900" algn="l"/>
                        </a:tabLst>
                      </a:pPr>
                      <a:r>
                        <a:rPr lang="en-US" sz="1600" kern="100">
                          <a:effectLst/>
                          <a:latin typeface="Times New Roman" panose="02020603050405020304" pitchFamily="18" charset="0"/>
                          <a:cs typeface="Times New Roman" panose="02020603050405020304" pitchFamily="18" charset="0"/>
                        </a:rPr>
                        <a:t>2021</a:t>
                      </a:r>
                      <a:endParaRPr lang="en-A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tabLst>
                          <a:tab pos="723900" algn="l"/>
                        </a:tabLst>
                      </a:pPr>
                      <a:r>
                        <a:rPr lang="en-US" sz="1600" kern="100">
                          <a:effectLst/>
                          <a:latin typeface="Times New Roman" panose="02020603050405020304" pitchFamily="18" charset="0"/>
                          <a:cs typeface="Times New Roman" panose="02020603050405020304" pitchFamily="18" charset="0"/>
                        </a:rPr>
                        <a:t>51491</a:t>
                      </a:r>
                      <a:endParaRPr lang="en-A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tabLst>
                          <a:tab pos="723900" algn="l"/>
                        </a:tabLst>
                      </a:pPr>
                      <a:r>
                        <a:rPr lang="en-US" sz="1600" kern="100">
                          <a:effectLst/>
                          <a:latin typeface="Times New Roman" panose="02020603050405020304" pitchFamily="18" charset="0"/>
                          <a:cs typeface="Times New Roman" panose="02020603050405020304" pitchFamily="18" charset="0"/>
                        </a:rPr>
                        <a:t>1849 (3.59)</a:t>
                      </a:r>
                      <a:endParaRPr lang="en-A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tabLst>
                          <a:tab pos="723900" algn="l"/>
                        </a:tabLst>
                      </a:pPr>
                      <a:r>
                        <a:rPr lang="en-US" sz="1600" kern="100" dirty="0">
                          <a:effectLst/>
                          <a:latin typeface="Times New Roman" panose="02020603050405020304" pitchFamily="18" charset="0"/>
                          <a:cs typeface="Times New Roman" panose="02020603050405020304" pitchFamily="18" charset="0"/>
                        </a:rPr>
                        <a:t>1040</a:t>
                      </a:r>
                      <a:endParaRPr lang="en-AU"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tabLst>
                          <a:tab pos="723900" algn="l"/>
                        </a:tabLst>
                      </a:pPr>
                      <a:r>
                        <a:rPr lang="en-US" sz="1600" kern="100">
                          <a:effectLst/>
                          <a:latin typeface="Times New Roman" panose="02020603050405020304" pitchFamily="18" charset="0"/>
                          <a:cs typeface="Times New Roman" panose="02020603050405020304" pitchFamily="18" charset="0"/>
                        </a:rPr>
                        <a:t>673352</a:t>
                      </a:r>
                      <a:endParaRPr lang="en-A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1600" kern="100">
                          <a:effectLst/>
                          <a:latin typeface="Times New Roman" panose="02020603050405020304" pitchFamily="18" charset="0"/>
                          <a:cs typeface="Times New Roman" panose="02020603050405020304" pitchFamily="18" charset="0"/>
                        </a:rPr>
                        <a:t>42294</a:t>
                      </a:r>
                      <a:endParaRPr lang="en-AU" sz="1600" kern="100">
                        <a:effectLst/>
                        <a:latin typeface="Times New Roman" panose="02020603050405020304" pitchFamily="18" charset="0"/>
                        <a:cs typeface="Times New Roman" panose="02020603050405020304" pitchFamily="18" charset="0"/>
                      </a:endParaRPr>
                    </a:p>
                    <a:p>
                      <a:pPr algn="just">
                        <a:lnSpc>
                          <a:spcPct val="107000"/>
                        </a:lnSpc>
                        <a:spcAft>
                          <a:spcPts val="800"/>
                        </a:spcAft>
                        <a:tabLst>
                          <a:tab pos="723900" algn="l"/>
                        </a:tabLst>
                      </a:pPr>
                      <a:r>
                        <a:rPr lang="en-US" sz="1600" kern="100">
                          <a:effectLst/>
                          <a:latin typeface="Times New Roman" panose="02020603050405020304" pitchFamily="18" charset="0"/>
                          <a:cs typeface="Times New Roman" panose="02020603050405020304" pitchFamily="18" charset="0"/>
                        </a:rPr>
                        <a:t>(6.28)</a:t>
                      </a:r>
                      <a:endParaRPr lang="en-A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tabLst>
                          <a:tab pos="723900" algn="l"/>
                        </a:tabLst>
                      </a:pPr>
                      <a:r>
                        <a:rPr lang="en-US" sz="1600" kern="100" dirty="0">
                          <a:effectLst/>
                          <a:latin typeface="Times New Roman" panose="02020603050405020304" pitchFamily="18" charset="0"/>
                          <a:cs typeface="Times New Roman" panose="02020603050405020304" pitchFamily="18" charset="0"/>
                        </a:rPr>
                        <a:t>13786</a:t>
                      </a:r>
                      <a:endParaRPr lang="en-AU"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tabLst>
                          <a:tab pos="723900" algn="l"/>
                        </a:tabLst>
                      </a:pPr>
                      <a:r>
                        <a:rPr lang="en-US" sz="1600" kern="100">
                          <a:effectLst/>
                          <a:latin typeface="Times New Roman" panose="02020603050405020304" pitchFamily="18" charset="0"/>
                          <a:cs typeface="Times New Roman" panose="02020603050405020304" pitchFamily="18" charset="0"/>
                        </a:rPr>
                        <a:t>549618*</a:t>
                      </a:r>
                      <a:endParaRPr lang="en-A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1600" kern="100">
                          <a:effectLst/>
                          <a:latin typeface="Times New Roman" panose="02020603050405020304" pitchFamily="18" charset="0"/>
                          <a:cs typeface="Times New Roman" panose="02020603050405020304" pitchFamily="18" charset="0"/>
                        </a:rPr>
                        <a:t>76228</a:t>
                      </a:r>
                      <a:endParaRPr lang="en-AU" sz="1600" kern="100">
                        <a:effectLst/>
                        <a:latin typeface="Times New Roman" panose="02020603050405020304" pitchFamily="18" charset="0"/>
                        <a:cs typeface="Times New Roman" panose="02020603050405020304" pitchFamily="18" charset="0"/>
                      </a:endParaRPr>
                    </a:p>
                    <a:p>
                      <a:pPr algn="just">
                        <a:lnSpc>
                          <a:spcPct val="107000"/>
                        </a:lnSpc>
                        <a:spcAft>
                          <a:spcPts val="800"/>
                        </a:spcAft>
                        <a:tabLst>
                          <a:tab pos="723900" algn="l"/>
                        </a:tabLst>
                      </a:pPr>
                      <a:r>
                        <a:rPr lang="en-US" sz="1600" kern="100">
                          <a:effectLst/>
                          <a:latin typeface="Times New Roman" panose="02020603050405020304" pitchFamily="18" charset="0"/>
                          <a:cs typeface="Times New Roman" panose="02020603050405020304" pitchFamily="18" charset="0"/>
                        </a:rPr>
                        <a:t>(13.87)</a:t>
                      </a:r>
                      <a:endParaRPr lang="en-AU"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tabLst>
                          <a:tab pos="723900" algn="l"/>
                        </a:tabLst>
                      </a:pPr>
                      <a:r>
                        <a:rPr lang="en-US" sz="1600" kern="100" dirty="0">
                          <a:effectLst/>
                          <a:latin typeface="Times New Roman" panose="02020603050405020304" pitchFamily="18" charset="0"/>
                          <a:cs typeface="Times New Roman" panose="02020603050405020304" pitchFamily="18" charset="0"/>
                        </a:rPr>
                        <a:t>42560</a:t>
                      </a:r>
                      <a:endParaRPr lang="en-AU"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6794978"/>
                  </a:ext>
                </a:extLst>
              </a:tr>
            </a:tbl>
          </a:graphicData>
        </a:graphic>
      </p:graphicFrame>
      <p:sp>
        <p:nvSpPr>
          <p:cNvPr id="4" name="Slide Number Placeholder 1">
            <a:extLst>
              <a:ext uri="{FF2B5EF4-FFF2-40B4-BE49-F238E27FC236}">
                <a16:creationId xmlns:a16="http://schemas.microsoft.com/office/drawing/2014/main" id="{55654F5C-6C11-7CB8-7B99-179BEEB144D2}"/>
              </a:ext>
            </a:extLst>
          </p:cNvPr>
          <p:cNvSpPr>
            <a:spLocks noGrp="1" noChangeArrowheads="1"/>
          </p:cNvSpPr>
          <p:nvPr>
            <p:ph type="sldNum" sz="quarter" idx="12"/>
          </p:nvPr>
        </p:nvSpPr>
        <p:spPr bwMode="auto">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fld id="{E18792BF-15B7-4B0E-B9DA-2F1499429AD5}" type="slidenum">
              <a:rPr lang="en-US" altLang="en-US">
                <a:solidFill>
                  <a:schemeClr val="tx1">
                    <a:tint val="75000"/>
                  </a:schemeClr>
                </a:solidFill>
                <a:latin typeface="Times New Roman" panose="02020603050405020304" pitchFamily="18" charset="0"/>
                <a:cs typeface="Times New Roman" panose="02020603050405020304" pitchFamily="18" charset="0"/>
              </a:rPr>
              <a:pPr>
                <a:spcAft>
                  <a:spcPts val="600"/>
                </a:spcAft>
              </a:pPr>
              <a:t>9</a:t>
            </a:fld>
            <a:endParaRPr lang="en-US" altLang="en-US" dirty="0">
              <a:solidFill>
                <a:schemeClr val="tx1">
                  <a:tint val="75000"/>
                </a:schemeClr>
              </a:solidFill>
              <a:latin typeface="Times New Roman" panose="02020603050405020304" pitchFamily="18" charset="0"/>
              <a:cs typeface="Times New Roman" panose="02020603050405020304" pitchFamily="18" charset="0"/>
            </a:endParaRPr>
          </a:p>
        </p:txBody>
      </p:sp>
      <p:sp>
        <p:nvSpPr>
          <p:cNvPr id="8" name="Rectangle 2">
            <a:extLst>
              <a:ext uri="{FF2B5EF4-FFF2-40B4-BE49-F238E27FC236}">
                <a16:creationId xmlns:a16="http://schemas.microsoft.com/office/drawing/2014/main" id="{9303A7B9-E540-D76E-8654-9EC90FF481BE}"/>
              </a:ext>
            </a:extLst>
          </p:cNvPr>
          <p:cNvSpPr>
            <a:spLocks noChangeArrowheads="1"/>
          </p:cNvSpPr>
          <p:nvPr/>
        </p:nvSpPr>
        <p:spPr bwMode="auto">
          <a:xfrm>
            <a:off x="1371599" y="5644093"/>
            <a:ext cx="547068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AU" altLang="en-US" sz="105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*Excluding special administrative regions (SARs) and Taiwan</a:t>
            </a:r>
            <a:r>
              <a:rPr kumimoji="0" lang="en-AU"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AU" alt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160847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13983</TotalTime>
  <Words>1843</Words>
  <Application>Microsoft Office PowerPoint</Application>
  <PresentationFormat>Widescreen</PresentationFormat>
  <Paragraphs>220</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Gill Sans MT</vt:lpstr>
      <vt:lpstr>Times New Roman</vt:lpstr>
      <vt:lpstr>Wingdings</vt:lpstr>
      <vt:lpstr>Office Theme</vt:lpstr>
      <vt:lpstr>Information Journeys for CALD Older Australians when accessing Home Care Services</vt:lpstr>
      <vt:lpstr>Acknowledgement of Country </vt:lpstr>
      <vt:lpstr>Background   </vt:lpstr>
      <vt:lpstr>Background   </vt:lpstr>
      <vt:lpstr>Background</vt:lpstr>
      <vt:lpstr>Background</vt:lpstr>
      <vt:lpstr>Background  </vt:lpstr>
      <vt:lpstr>Background  </vt:lpstr>
      <vt:lpstr>Background</vt:lpstr>
      <vt:lpstr>Problem statement   </vt:lpstr>
      <vt:lpstr>Research aim, objectives and questions </vt:lpstr>
      <vt:lpstr>Research aim, objectives and questions  </vt:lpstr>
      <vt:lpstr>Methodology   </vt:lpstr>
      <vt:lpstr>Methodology   </vt:lpstr>
      <vt:lpstr>Methodology   </vt:lpstr>
      <vt:lpstr>Methodology   </vt:lpstr>
      <vt:lpstr>Research significance and expected contributions </vt:lpstr>
      <vt:lpstr>Acknowledgement  </vt:lpstr>
      <vt:lpstr>References   </vt:lpstr>
      <vt:lpstr>Questions &amp; Comments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encounter by culturally and linguistically diverse (CALD) older individuals and role of information technology: homecare receivers’ perspective on ageing experience </dc:title>
  <dc:creator>Islam, Md Shofiqul</dc:creator>
  <cp:lastModifiedBy>Islam, Md Shofiqul</cp:lastModifiedBy>
  <cp:revision>84</cp:revision>
  <cp:lastPrinted>2024-10-28T01:23:47Z</cp:lastPrinted>
  <dcterms:created xsi:type="dcterms:W3CDTF">2024-02-21T04:03:41Z</dcterms:created>
  <dcterms:modified xsi:type="dcterms:W3CDTF">2024-10-28T04:31:57Z</dcterms:modified>
</cp:coreProperties>
</file>