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75" r:id="rId4"/>
    <p:sldId id="276" r:id="rId5"/>
    <p:sldId id="258" r:id="rId6"/>
    <p:sldId id="266" r:id="rId7"/>
    <p:sldId id="269" r:id="rId8"/>
    <p:sldId id="270" r:id="rId9"/>
    <p:sldId id="271" r:id="rId10"/>
    <p:sldId id="259" r:id="rId11"/>
    <p:sldId id="260" r:id="rId12"/>
    <p:sldId id="265" r:id="rId13"/>
    <p:sldId id="261" r:id="rId14"/>
    <p:sldId id="264" r:id="rId15"/>
    <p:sldId id="279" r:id="rId16"/>
    <p:sldId id="278" r:id="rId17"/>
    <p:sldId id="26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0B1E1-EDF4-B749-8008-E02AE96176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5412C-E1CB-2C40-8E65-B162413464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16FA-22F3-EA42-A58F-FB6BE127F2E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982A3-9819-4D44-AA10-2372006AA4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4ADA0-7177-4048-911A-F074204F9A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EE25-35CB-8346-A1D2-1795A24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C5E21-A2E6-344F-8DA9-74137324C1D4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79991-2251-4B4D-9B11-69CD210A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1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BFB-5EC5-1A44-8B98-1CDCCFB68254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E5C7-8622-844B-BF4B-B9E7E5A75FA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CD7-F99B-C549-B19D-A5FFD4D0D64E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5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7103-575D-4048-8E3C-A27ACE9B0742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21DA-CFD6-BA45-A827-395C18CD3BCC}" type="datetime1">
              <a:rPr lang="en-AU" smtClean="0"/>
              <a:t>18/6/20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6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D7C6-EA28-F443-A5DB-0D090E9EF9C2}" type="datetime1">
              <a:rPr lang="en-AU" smtClean="0"/>
              <a:t>18/6/20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09C6-F9BB-744F-BAD6-D08BCAEFA1B3}" type="datetime1">
              <a:rPr lang="en-AU" smtClean="0"/>
              <a:t>18/6/20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A8CD-FAA0-F845-9A94-70F7853455C4}" type="datetime1">
              <a:rPr lang="en-AU" smtClean="0"/>
              <a:t>18/6/20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F66-E43E-B449-BDF5-2A6FDCD4C271}" type="datetime1">
              <a:rPr lang="en-AU" smtClean="0"/>
              <a:t>18/6/20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8EBC-6142-2D40-956C-8DCCC7603B1D}" type="datetime1">
              <a:rPr lang="en-AU" smtClean="0"/>
              <a:t>18/6/20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7D73-0E81-AF48-B1D7-DD9A21F26305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5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portal.arc.gov.au/NCGP/Web/Grant/Grant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626D-0DB4-7146-B540-C48C438CE0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ARC DECRA - </a:t>
            </a:r>
            <a:r>
              <a:rPr lang="en-GB" sz="3600" b="1" dirty="0"/>
              <a:t>STRATEGIC  INFORMATION SESSION </a:t>
            </a:r>
            <a:br>
              <a:rPr lang="en-GB" sz="3600" b="1" dirty="0"/>
            </a:br>
            <a:br>
              <a:rPr lang="en-GB" sz="3600" b="1" dirty="0"/>
            </a:br>
            <a:r>
              <a:rPr lang="en-GB" sz="3600" b="1" dirty="0"/>
              <a:t>JUNE 2020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FDE60-FC90-3A45-B037-B14DC1B955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Presented by Lee Williamson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D915D-5B49-3843-96CF-D8D46B131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83EC-69F7-1845-A738-0C2CD8F3CACD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BAF3-E76F-7548-9D86-2F1881EF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LWCS  for CSU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576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A48B0-AABF-5948-B177-06570C0E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SUCCESS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7FDD8-A9AB-1A4F-AF13-CA6102CDA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b="1" dirty="0"/>
              <a:t>Track Record = serious about an academic career (vs I need a job)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/>
              <a:t>Stunning (wow) project – innovative, highly relevant and will deliver impact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/>
              <a:t>Project management skills!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/>
              <a:t>What difference will a 3 year full time research fellowship make to your career!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05A12-442E-D040-967B-104A382F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DE11E-27F4-6246-8F4E-2B94590C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04407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6248-F6A6-6A4C-9CDA-9B66BFCB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Profile of successful DECRA’s – TRACK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2310-A323-6241-B39D-302722CA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Serious about an academic career  (40/40/20)</a:t>
            </a:r>
          </a:p>
          <a:p>
            <a:pPr marL="717750" lvl="3" indent="-285750">
              <a:buFont typeface="Wingdings" charset="2"/>
              <a:buChar char="Ø"/>
            </a:pPr>
            <a:r>
              <a:rPr lang="en-US" dirty="0"/>
              <a:t>Contribution to academic service (teaching / course </a:t>
            </a:r>
            <a:r>
              <a:rPr lang="en-US" dirty="0" err="1"/>
              <a:t>co-ordinator</a:t>
            </a:r>
            <a:r>
              <a:rPr lang="en-US" dirty="0"/>
              <a:t>...)</a:t>
            </a:r>
          </a:p>
          <a:p>
            <a:pPr marL="774900" lvl="3" indent="-342900">
              <a:buFont typeface="Wingdings" charset="2"/>
              <a:buChar char="Ø"/>
            </a:pPr>
            <a:r>
              <a:rPr lang="en-US" dirty="0"/>
              <a:t>Research contributions – conference organization / committees</a:t>
            </a:r>
          </a:p>
          <a:p>
            <a:pPr marL="774900" lvl="3" indent="-342900">
              <a:buFont typeface="Wingdings" charset="2"/>
              <a:buChar char="Ø"/>
            </a:pPr>
            <a:r>
              <a:rPr lang="en-US" dirty="0"/>
              <a:t>Engagement with activities outside academia (industry engagement)</a:t>
            </a:r>
          </a:p>
          <a:p>
            <a:pPr marL="774900" lvl="3" indent="-342900">
              <a:buFont typeface="Wingdings" charset="2"/>
              <a:buChar char="Ø"/>
            </a:pPr>
            <a:r>
              <a:rPr lang="en-US" dirty="0"/>
              <a:t>Won awards for excellence – teaching / papers / medals</a:t>
            </a:r>
          </a:p>
          <a:p>
            <a:pPr marL="342900" indent="-342900">
              <a:buFont typeface="+mj-lt"/>
              <a:buAutoNum type="arabicPeriod"/>
            </a:pPr>
            <a:r>
              <a:rPr lang="en-AU" b="1" dirty="0">
                <a:solidFill>
                  <a:srgbClr val="0070C0"/>
                </a:solidFill>
              </a:rPr>
              <a:t>Research leadership  - Evidence of independent thinking</a:t>
            </a:r>
          </a:p>
          <a:p>
            <a:pPr marL="742950" indent="-285750">
              <a:buFont typeface="Wingdings" charset="2"/>
              <a:buChar char="Ø"/>
            </a:pPr>
            <a:r>
              <a:rPr lang="en-AU" dirty="0"/>
              <a:t>have you left the nest?  </a:t>
            </a:r>
          </a:p>
          <a:p>
            <a:pPr marL="742950" indent="-285750">
              <a:buFont typeface="Wingdings" charset="2"/>
              <a:buChar char="Ø"/>
            </a:pPr>
            <a:r>
              <a:rPr lang="en-AU" dirty="0"/>
              <a:t>have you established your own group /program of research?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0070C0"/>
                </a:solidFill>
              </a:rPr>
              <a:t>3. Publications</a:t>
            </a: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n-AU" dirty="0"/>
              <a:t>– top ranked journals in respective discipline and /or high impact and </a:t>
            </a:r>
            <a:r>
              <a:rPr lang="en-AU" b="1" dirty="0"/>
              <a:t>your own work – </a:t>
            </a:r>
            <a:r>
              <a:rPr lang="en-AU" i="1" dirty="0"/>
              <a:t>ceased publishing with your PhD supervisor!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781CB-3D18-3145-9CA5-8E9C0820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DF84-39C3-674F-B46B-E9F37821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44080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6248-F6A6-6A4C-9CDA-9B66BFCB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Profile of successful DECRA’s - PROJECT – ‘wow/quirky  factor’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2310-A323-6241-B39D-302722CA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AU" b="1" dirty="0"/>
              <a:t>Clearly defined research problem – </a:t>
            </a:r>
            <a:r>
              <a:rPr lang="en-AU" dirty="0"/>
              <a:t>what needs to be found out, why and how!</a:t>
            </a:r>
          </a:p>
          <a:p>
            <a:pPr marL="457200" indent="-457200">
              <a:buFontTx/>
              <a:buAutoNum type="arabicPeriod"/>
            </a:pPr>
            <a:r>
              <a:rPr lang="en-AU" dirty="0"/>
              <a:t>Project is innovative and relevant to</a:t>
            </a:r>
            <a:r>
              <a:rPr lang="en-AU" b="1" dirty="0"/>
              <a:t> Australia  &amp; the broader community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r>
              <a:rPr lang="en-AU" dirty="0">
                <a:solidFill>
                  <a:srgbClr val="0000FF"/>
                </a:solidFill>
              </a:rPr>
              <a:t>   </a:t>
            </a:r>
            <a:r>
              <a:rPr lang="en-AU" b="1" dirty="0">
                <a:solidFill>
                  <a:srgbClr val="0000FF"/>
                </a:solidFill>
              </a:rPr>
              <a:t>= IMPACT</a:t>
            </a:r>
            <a:br>
              <a:rPr lang="en-AU" dirty="0">
                <a:solidFill>
                  <a:srgbClr val="0000FF"/>
                </a:solidFill>
              </a:rPr>
            </a:br>
            <a:br>
              <a:rPr lang="en-AU" dirty="0">
                <a:solidFill>
                  <a:srgbClr val="0000FF"/>
                </a:solidFill>
              </a:rPr>
            </a:br>
            <a:r>
              <a:rPr lang="en-AU" b="1" dirty="0">
                <a:solidFill>
                  <a:srgbClr val="0000FF"/>
                </a:solidFill>
              </a:rPr>
              <a:t>NOT a solution looking for a problem to solve (i.e. problem 	does not exist!)</a:t>
            </a:r>
          </a:p>
          <a:p>
            <a:pPr marL="457200" indent="-457200">
              <a:buAutoNum type="arabicPeriod"/>
            </a:pPr>
            <a:endParaRPr lang="en-AU" dirty="0">
              <a:solidFill>
                <a:srgbClr val="0000FF"/>
              </a:solidFill>
            </a:endParaRPr>
          </a:p>
          <a:p>
            <a:pPr marL="457200" indent="-457200">
              <a:buAutoNum type="arabicPeriod"/>
            </a:pPr>
            <a:r>
              <a:rPr lang="en-AU" b="1" dirty="0">
                <a:solidFill>
                  <a:srgbClr val="0000FF"/>
                </a:solidFill>
              </a:rPr>
              <a:t>Do you have the discipline expertise to complete the project?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781CB-3D18-3145-9CA5-8E9C0820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DF84-39C3-674F-B46B-E9F37821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64655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7261E-E082-D040-931F-BE8D6272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WHAT!!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E01C1-AF8A-6B45-BD59-4A2875C4C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difference will a 3 year full time research fellowship make to your career and </a:t>
            </a:r>
            <a:r>
              <a:rPr lang="en-US" b="1" dirty="0">
                <a:solidFill>
                  <a:srgbClr val="0070C0"/>
                </a:solidFill>
              </a:rPr>
              <a:t>the discipline knowledge base</a:t>
            </a:r>
            <a:r>
              <a:rPr lang="en-US" b="1" dirty="0"/>
              <a:t>?</a:t>
            </a:r>
          </a:p>
          <a:p>
            <a:r>
              <a:rPr lang="en-AU" b="1" dirty="0"/>
              <a:t>IS THE PROJECT REALLY IMPORTANT ?</a:t>
            </a:r>
            <a:r>
              <a:rPr lang="en-GB" b="1" i="1" dirty="0">
                <a:solidFill>
                  <a:srgbClr val="FE000C"/>
                </a:solidFill>
              </a:rPr>
              <a:t> A project is not important just because it has not been done before – maybe it is not just worth doing!</a:t>
            </a:r>
            <a:endParaRPr lang="en-US" dirty="0"/>
          </a:p>
          <a:p>
            <a:r>
              <a:rPr lang="en-AU" b="1" dirty="0">
                <a:solidFill>
                  <a:srgbClr val="7030A0"/>
                </a:solidFill>
              </a:rPr>
              <a:t>Why has no-one else been able to solve the problem (or are they)?</a:t>
            </a:r>
            <a:endParaRPr lang="en-US" b="1" dirty="0"/>
          </a:p>
          <a:p>
            <a:r>
              <a:rPr lang="en-US" b="1" dirty="0"/>
              <a:t>Taxpayers $$ = investment of $450K+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A3E5D-9B35-DB43-86FF-82F94334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CA1A0-AEAA-8F4F-A1D6-638B1DE3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11368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6248-F6A6-6A4C-9CDA-9B66BFCB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Profile of successful DECRA’s -</a:t>
            </a:r>
            <a:r>
              <a:rPr lang="en-US" dirty="0"/>
              <a:t> </a:t>
            </a:r>
            <a:r>
              <a:rPr lang="en-US" b="1" dirty="0"/>
              <a:t>Project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2310-A323-6241-B39D-302722CA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>
              <a:buNone/>
            </a:pPr>
            <a:r>
              <a:rPr lang="en-US" sz="2800" b="1" dirty="0">
                <a:solidFill>
                  <a:srgbClr val="0000FF"/>
                </a:solidFill>
              </a:rPr>
              <a:t>Expertise to complete the Project on time and to budget!</a:t>
            </a:r>
          </a:p>
          <a:p>
            <a:pPr marL="0" lvl="3" indent="0">
              <a:buNone/>
            </a:pPr>
            <a:endParaRPr lang="en-US" sz="2800" b="1" dirty="0"/>
          </a:p>
          <a:p>
            <a:pPr marL="0" lvl="3" indent="0">
              <a:buNone/>
            </a:pPr>
            <a:r>
              <a:rPr lang="en-US" sz="2800" b="1" dirty="0"/>
              <a:t>Indicator:</a:t>
            </a:r>
          </a:p>
          <a:p>
            <a:pPr marL="0" lvl="3" indent="0">
              <a:buNone/>
            </a:pPr>
            <a:r>
              <a:rPr lang="en-US" sz="2800" b="1" dirty="0"/>
              <a:t>successfully applied for and completed multiple small grants &amp;/or contract research as lead CI</a:t>
            </a:r>
          </a:p>
          <a:p>
            <a:r>
              <a:rPr lang="en-US" sz="4000" dirty="0"/>
              <a:t>   </a:t>
            </a:r>
            <a:r>
              <a:rPr lang="en-US" dirty="0"/>
              <a:t>(also leads to publications…&amp; preliminary data)</a:t>
            </a:r>
          </a:p>
          <a:p>
            <a:endParaRPr lang="en-US" sz="4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781CB-3D18-3145-9CA5-8E9C0820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DF84-39C3-674F-B46B-E9F37821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19027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B4FF-3DD1-294E-909D-E6C65A6D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Budget = </a:t>
            </a:r>
            <a:r>
              <a:rPr lang="en-AU" b="1" dirty="0"/>
              <a:t>Resources needed to fund the project to success!!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F330A-4797-E644-87AF-10F338FB4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do you need the $$$?</a:t>
            </a:r>
          </a:p>
          <a:p>
            <a:r>
              <a:rPr lang="en-AU" b="1" dirty="0">
                <a:solidFill>
                  <a:srgbClr val="00B050"/>
                </a:solidFill>
              </a:rPr>
              <a:t>Cross reference the ask to the project at each stage and per year </a:t>
            </a:r>
          </a:p>
          <a:p>
            <a:r>
              <a:rPr lang="en-AU" b="1" dirty="0"/>
              <a:t>On what basis have you worked out the cost? State it!</a:t>
            </a:r>
          </a:p>
          <a:p>
            <a:r>
              <a:rPr lang="en-AU" b="1" dirty="0">
                <a:solidFill>
                  <a:srgbClr val="7030A0"/>
                </a:solidFill>
              </a:rPr>
              <a:t>Travel costs !</a:t>
            </a:r>
          </a:p>
          <a:p>
            <a:r>
              <a:rPr lang="en-AU" b="1" dirty="0"/>
              <a:t>PhD stipends – have you an excellent record of supervision? Identify potential thesis topics in Project Description</a:t>
            </a:r>
          </a:p>
          <a:p>
            <a:endParaRPr lang="en-AU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DF3C4-E6DE-3C41-A2B4-2787841F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6E0A3-841F-104C-98B9-AF9F1341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878185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02C5D-BE2E-4C46-8753-7D094903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21"/>
            <a:ext cx="10515600" cy="1612867"/>
          </a:xfrm>
        </p:spPr>
        <p:txBody>
          <a:bodyPr/>
          <a:lstStyle/>
          <a:p>
            <a:r>
              <a:rPr lang="en-GB" b="1" dirty="0"/>
              <a:t>DECRA ‘urban myths’ explored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99A5F-3175-5843-B162-CF7D3364F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604"/>
            <a:ext cx="10515600" cy="48777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dirty="0"/>
              <a:t>1. </a:t>
            </a:r>
            <a:r>
              <a:rPr lang="en-AU" b="1" dirty="0"/>
              <a:t>Do not assume an expert in your specific discipline area will assess your grant ! </a:t>
            </a:r>
            <a:br>
              <a:rPr lang="en-AU" b="1" dirty="0"/>
            </a:br>
            <a:endParaRPr lang="en-AU" b="1" dirty="0"/>
          </a:p>
          <a:p>
            <a:pPr marL="0" indent="0">
              <a:buNone/>
            </a:pPr>
            <a:r>
              <a:rPr lang="en-AU" b="1" dirty="0"/>
              <a:t>2. The ARC assesses/awards on what you have written – nothing more – nothing less. </a:t>
            </a:r>
            <a:br>
              <a:rPr lang="en-AU" b="1" dirty="0"/>
            </a:br>
            <a:endParaRPr lang="en-AU" b="1" dirty="0"/>
          </a:p>
          <a:p>
            <a:pPr marL="0" indent="0">
              <a:buNone/>
            </a:pPr>
            <a:r>
              <a:rPr lang="en-AU" b="1" dirty="0"/>
              <a:t>3. Typos/formatting errors do matter:  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the large number of typos in the paper suggests that the proposal has not received careful review and/or proof-reading. ... a poorly written proposal does not inspire confidence that that author/s will put significant effort into the research, if they haven’t put significant effort into the proposal” </a:t>
            </a:r>
            <a:br>
              <a:rPr lang="en-GB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Make sure all diagrams etc are readable 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Ethics clearances &amp; Feasibility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AU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9192C-DDB4-0E41-B356-F8092CDF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63D54-A596-5D4D-A938-A2B448F7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57130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54A4-BAA3-5E40-83CC-11EE2E29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Are you competitive?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BE232-15D4-D443-BEF6-12DBA16CA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Success rate: 14%</a:t>
            </a:r>
          </a:p>
          <a:p>
            <a:endParaRPr lang="en-AU" b="1" dirty="0"/>
          </a:p>
          <a:p>
            <a:r>
              <a:rPr lang="en-AU" b="1" dirty="0"/>
              <a:t>Average no applications across all disciplines = 1200</a:t>
            </a:r>
          </a:p>
          <a:p>
            <a:endParaRPr lang="en-AU" b="1" dirty="0"/>
          </a:p>
          <a:p>
            <a:r>
              <a:rPr lang="en-AU" b="1" dirty="0">
                <a:solidFill>
                  <a:srgbClr val="7030A0"/>
                </a:solidFill>
              </a:rPr>
              <a:t>FOR codes – who was successful last round – is your track record competitive?  ARC web link:</a:t>
            </a:r>
          </a:p>
          <a:p>
            <a:endParaRPr lang="en-A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dirty="0">
                <a:hlinkClick r:id="rId2"/>
              </a:rPr>
              <a:t>https://dataportal.arc.gov.au/NCGP/Web/Grant/Grants</a:t>
            </a:r>
            <a:r>
              <a:rPr lang="en-AU" dirty="0"/>
              <a:t> </a:t>
            </a:r>
            <a:endParaRPr lang="en-AU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EA73D-4095-E444-B899-2AC413AF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D0FD9-8BC7-824B-BB52-D177AAC1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854603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577A-0787-8E49-B799-929AB222F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B16F6-3462-144F-9C12-D53DAFE6D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C7816-D6FA-9B45-9901-1948ACE3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D0284-63A0-0849-8B65-A3AFBFCA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314887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6C20-90F8-C942-A8C6-AD018690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23126-201C-1445-84BF-43C0FD71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C276E-A3B9-C947-B98A-D1E6DC5D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B929F-FAD0-784F-98D3-E2A7BEBA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57816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18B9-E277-E549-9845-DD3F6C7B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WHAT WE WILL COVER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7174C-01AF-464A-BF95-20C51CC66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Overview of ARC grant categories and DECRA grants</a:t>
            </a:r>
            <a:endParaRPr lang="en-AU" dirty="0"/>
          </a:p>
          <a:p>
            <a:pPr lvl="0"/>
            <a:r>
              <a:rPr lang="en-US" dirty="0"/>
              <a:t>Selection criteria </a:t>
            </a:r>
            <a:endParaRPr lang="en-AU" dirty="0"/>
          </a:p>
          <a:p>
            <a:pPr lvl="0"/>
            <a:r>
              <a:rPr lang="en-US" dirty="0"/>
              <a:t>The assessment process and rejoinders</a:t>
            </a:r>
            <a:endParaRPr lang="en-AU" dirty="0"/>
          </a:p>
          <a:p>
            <a:pPr lvl="0"/>
            <a:r>
              <a:rPr lang="en-US" dirty="0"/>
              <a:t>Success factors and positioning your research for success</a:t>
            </a:r>
            <a:endParaRPr lang="en-AU" dirty="0"/>
          </a:p>
          <a:p>
            <a:pPr lvl="0"/>
            <a:r>
              <a:rPr lang="en-GB" dirty="0"/>
              <a:t>DECRA ‘urban myths’ explored</a:t>
            </a:r>
            <a:endParaRPr lang="en-AU" dirty="0"/>
          </a:p>
          <a:p>
            <a:pPr lvl="0"/>
            <a:r>
              <a:rPr lang="en-GB" dirty="0"/>
              <a:t>Budgets</a:t>
            </a:r>
            <a:endParaRPr lang="en-AU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56E32-0019-A34F-AA49-19382897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6249E-7748-1344-9718-CB4EEC27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74986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39ABF-8886-F841-9305-BB5F3D97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837"/>
          </a:xfrm>
        </p:spPr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en-US" b="1" dirty="0"/>
              <a:t>Overview of ARC grant categories: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0FE7E-0F8C-0E46-8675-D7DFDFCF8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783"/>
            <a:ext cx="10515600" cy="47761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DECRA </a:t>
            </a:r>
            <a:r>
              <a:rPr lang="en-US" dirty="0">
                <a:solidFill>
                  <a:srgbClr val="0070C0"/>
                </a:solidFill>
              </a:rPr>
              <a:t>– funds CI salary + project funds – </a:t>
            </a:r>
            <a:r>
              <a:rPr lang="en-US" u="sng" dirty="0">
                <a:solidFill>
                  <a:srgbClr val="0070C0"/>
                </a:solidFill>
              </a:rPr>
              <a:t>specifically targeting ECR’s</a:t>
            </a:r>
            <a:br>
              <a:rPr lang="en-US" u="sng" dirty="0"/>
            </a:br>
            <a:endParaRPr lang="en-US" u="sng" dirty="0"/>
          </a:p>
          <a:p>
            <a:r>
              <a:rPr lang="en-US" b="1" dirty="0"/>
              <a:t>Discovery (DPs) – </a:t>
            </a:r>
            <a:r>
              <a:rPr lang="en-US" dirty="0"/>
              <a:t>project funding only – theoretical plus applied - no CI salary funding – undertaken 1 day per week + </a:t>
            </a:r>
            <a:r>
              <a:rPr lang="en-US" u="sng" dirty="0"/>
              <a:t>competing with the broader academic community </a:t>
            </a:r>
            <a:br>
              <a:rPr lang="en-US" u="sng" dirty="0"/>
            </a:br>
            <a:endParaRPr lang="en-US" u="sng" dirty="0"/>
          </a:p>
          <a:p>
            <a:r>
              <a:rPr lang="en-US" b="1" dirty="0">
                <a:solidFill>
                  <a:srgbClr val="0070C0"/>
                </a:solidFill>
              </a:rPr>
              <a:t>Future Fellowships (FTs) – </a:t>
            </a:r>
            <a:r>
              <a:rPr lang="en-US" dirty="0">
                <a:solidFill>
                  <a:srgbClr val="0070C0"/>
                </a:solidFill>
              </a:rPr>
              <a:t>funds CI salary + project funds – </a:t>
            </a:r>
            <a:r>
              <a:rPr lang="en-US" u="sng" dirty="0">
                <a:solidFill>
                  <a:srgbClr val="0070C0"/>
                </a:solidFill>
              </a:rPr>
              <a:t>specifically targets mid-career researchers ( 5 </a:t>
            </a:r>
            <a:r>
              <a:rPr lang="en-US" u="sng" dirty="0" err="1">
                <a:solidFill>
                  <a:srgbClr val="0070C0"/>
                </a:solidFill>
              </a:rPr>
              <a:t>yrs</a:t>
            </a:r>
            <a:r>
              <a:rPr lang="en-US" u="sng" dirty="0">
                <a:solidFill>
                  <a:srgbClr val="0070C0"/>
                </a:solidFill>
              </a:rPr>
              <a:t> + from PhD)</a:t>
            </a:r>
            <a:br>
              <a:rPr lang="en-US" u="sng" dirty="0">
                <a:solidFill>
                  <a:srgbClr val="0070C0"/>
                </a:solidFill>
              </a:rPr>
            </a:br>
            <a:endParaRPr lang="en-US" u="sng" dirty="0">
              <a:solidFill>
                <a:srgbClr val="0070C0"/>
              </a:solidFill>
            </a:endParaRPr>
          </a:p>
          <a:p>
            <a:r>
              <a:rPr lang="en-US" b="1" dirty="0"/>
              <a:t>Linkage</a:t>
            </a:r>
            <a:r>
              <a:rPr lang="en-US" dirty="0"/>
              <a:t> </a:t>
            </a:r>
            <a:r>
              <a:rPr lang="en-US" b="1" dirty="0"/>
              <a:t>(LPs) – </a:t>
            </a:r>
            <a:r>
              <a:rPr lang="en-US" dirty="0"/>
              <a:t>applied research – project funds only - no CI salary - needs an industry partner with $$ - </a:t>
            </a:r>
            <a:r>
              <a:rPr lang="en-US" u="sng" dirty="0"/>
              <a:t>competing with the broader academic community </a:t>
            </a:r>
          </a:p>
          <a:p>
            <a:endParaRPr lang="en-US" dirty="0"/>
          </a:p>
          <a:p>
            <a:r>
              <a:rPr lang="en-US" b="1" dirty="0"/>
              <a:t>LIEF</a:t>
            </a:r>
            <a:r>
              <a:rPr lang="en-US" dirty="0"/>
              <a:t> – major equipment purchases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D698C-6016-A845-905F-0301B96B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754C6-F3B5-584D-9F43-72C3A0E1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71377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03D8-AB02-644A-A688-36D51EEA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Specifically - What is a DECRA?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F2907-38BC-064C-9C44-22336693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DECRA = ARC Discovery Early Career Award = Fellowship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Funds 3 years salary on a full time basis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Project cost $50k pa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Apply only TWICE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Up to 5 years from PhD (2022= on or after 1 March 2016)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Only 200 DECRAs in total! Submission deadline – </a:t>
            </a:r>
            <a:r>
              <a:rPr lang="en-US" u="sng" dirty="0"/>
              <a:t>25 November 2020 </a:t>
            </a:r>
          </a:p>
          <a:p>
            <a:r>
              <a:rPr lang="en-US" i="1" dirty="0"/>
              <a:t>Dates have changed for 2022 !!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77D06-9AB6-4B48-B190-E5624779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66897-C32A-F34F-A8D6-8C1A3B3D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07782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ECE7-6DAC-8B46-9801-D705402D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DECRA 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B225D-465F-2B40-97E8-F62434D5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Project Quality and Innovation  25%</a:t>
            </a:r>
          </a:p>
          <a:p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Investigator/Capability  50%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Feasibility/Strategic Alignment  10%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Benefit	15%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AF2AC-5C0E-104E-9B10-081B38F6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62578-5F81-0948-A1EC-9E5FC683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98298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5599-60D1-1744-910A-11B38B5D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007"/>
          </a:xfrm>
        </p:spPr>
        <p:txBody>
          <a:bodyPr>
            <a:normAutofit/>
          </a:bodyPr>
          <a:lstStyle/>
          <a:p>
            <a:r>
              <a:rPr lang="en-US" sz="3200" b="1" dirty="0"/>
              <a:t>ASSESSMENT PROCESS AND REJOINDERS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81FA-AAC9-0C46-9038-23144E50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144"/>
            <a:ext cx="10515600" cy="50042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Basis for awarding grants is </a:t>
            </a:r>
            <a:r>
              <a:rPr lang="en-US" b="1" dirty="0">
                <a:solidFill>
                  <a:srgbClr val="7030A0"/>
                </a:solidFill>
              </a:rPr>
              <a:t>excellence</a:t>
            </a:r>
            <a:r>
              <a:rPr lang="en-US" b="1" dirty="0"/>
              <a:t> through a competitive peer review process based on the relevant assessment criteria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External discipline specific assessors (Detailed Assessors) provide advice to the ARC College Panel members.***</a:t>
            </a:r>
            <a:br>
              <a:rPr lang="en-AU" dirty="0"/>
            </a:br>
            <a:endParaRPr lang="en-AU" dirty="0"/>
          </a:p>
          <a:p>
            <a:pPr marL="514350" indent="-457200">
              <a:spcAft>
                <a:spcPct val="40000"/>
              </a:spcAft>
              <a:buFont typeface="+mj-lt"/>
              <a:buAutoNum type="arabicPeriod"/>
            </a:pPr>
            <a:r>
              <a:rPr lang="en-AU" dirty="0"/>
              <a:t>College members (General Assessors), informed by the detailed assessors expertise, comments and Applicants Rejoinder, meet, discuss and make a recommendations on funding. </a:t>
            </a:r>
            <a:br>
              <a:rPr lang="en-AU" dirty="0"/>
            </a:br>
            <a:endParaRPr lang="en-AU" dirty="0"/>
          </a:p>
          <a:p>
            <a:pPr marL="514350" indent="-457200">
              <a:spcAft>
                <a:spcPct val="40000"/>
              </a:spcAft>
              <a:buFont typeface="+mj-lt"/>
              <a:buAutoNum type="arabicPeriod"/>
            </a:pPr>
            <a:r>
              <a:rPr lang="en-AU" dirty="0">
                <a:solidFill>
                  <a:srgbClr val="0070C0"/>
                </a:solidFill>
              </a:rPr>
              <a:t>Final decision is with the Minister!!</a:t>
            </a:r>
          </a:p>
          <a:p>
            <a:pPr marL="514350" indent="-457200">
              <a:spcAft>
                <a:spcPct val="40000"/>
              </a:spcAft>
              <a:buNone/>
            </a:pPr>
            <a:r>
              <a:rPr lang="en-AU" dirty="0"/>
              <a:t>***NB:  Applicants see only the external assessments NOT the Panels</a:t>
            </a:r>
          </a:p>
          <a:p>
            <a:pPr marL="514350" indent="-457200">
              <a:spcAft>
                <a:spcPct val="40000"/>
              </a:spcAft>
              <a:buNone/>
            </a:pPr>
            <a:r>
              <a:rPr lang="en-AU" dirty="0"/>
              <a:t>The Panels’ assessments remain confidential as part of the panel deliberations.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D04C-59B8-864F-BB50-41255D47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95ECB-CBC8-114B-84C3-0956BDC2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29877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2925-C039-074F-8D44-0C8BEBAD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/>
              <a:t>IN PRACTICE - HOW DOES IT ALL WORK?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5FC32-A64E-0A44-B261-AD1F7C684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AU" dirty="0"/>
              <a:t>ARC College =  Expert Advisory Committees (EAC) – 5 discipline-based panels </a:t>
            </a:r>
          </a:p>
          <a:p>
            <a:pPr lvl="1">
              <a:spcAft>
                <a:spcPct val="40000"/>
              </a:spcAft>
            </a:pPr>
            <a:r>
              <a:rPr lang="en-AU" dirty="0">
                <a:solidFill>
                  <a:srgbClr val="0070C0"/>
                </a:solidFill>
              </a:rPr>
              <a:t>BSB   EIC   HCA    MPCE   SBE</a:t>
            </a:r>
          </a:p>
          <a:p>
            <a:pPr>
              <a:spcAft>
                <a:spcPct val="40000"/>
              </a:spcAft>
            </a:pPr>
            <a:r>
              <a:rPr lang="en-AU" dirty="0"/>
              <a:t>Members have broad discipline knowledge – not necessarily expert in your specific discipline (informed by external assessors whose identity they will know)</a:t>
            </a:r>
          </a:p>
          <a:p>
            <a:r>
              <a:rPr lang="en-US" dirty="0"/>
              <a:t>Conflict of Interest </a:t>
            </a:r>
          </a:p>
          <a:p>
            <a:r>
              <a:rPr lang="en-US" dirty="0">
                <a:solidFill>
                  <a:srgbClr val="7030A0"/>
                </a:solidFill>
              </a:rPr>
              <a:t>Interdisciplinary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D1649-0FEC-EF47-B3B8-9B1E4CD4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650F-58DC-1A46-ADEB-AEBD0486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6033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FD21-8F54-C949-A3F0-6E525540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PANEL AND ASSESSOR ALLOCATION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E4629-0429-2849-BB83-3D5BD812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Field of Research(</a:t>
            </a:r>
            <a:r>
              <a:rPr lang="en-AU" dirty="0" err="1">
                <a:solidFill>
                  <a:srgbClr val="0070C0"/>
                </a:solidFill>
              </a:rPr>
              <a:t>FoR</a:t>
            </a:r>
            <a:r>
              <a:rPr lang="en-AU" dirty="0">
                <a:solidFill>
                  <a:srgbClr val="0070C0"/>
                </a:solidFill>
              </a:rPr>
              <a:t>) codes determines the panel</a:t>
            </a:r>
          </a:p>
          <a:p>
            <a:endParaRPr lang="en-AU" dirty="0"/>
          </a:p>
          <a:p>
            <a:r>
              <a:rPr lang="en-AU" dirty="0"/>
              <a:t>FOR codes and expertise text within an assessor’s RMS profile </a:t>
            </a:r>
            <a:r>
              <a:rPr lang="en-AU" i="1" dirty="0"/>
              <a:t>plus</a:t>
            </a:r>
            <a:br>
              <a:rPr lang="en-AU" i="1" dirty="0"/>
            </a:br>
            <a:endParaRPr lang="en-AU" i="1" dirty="0"/>
          </a:p>
          <a:p>
            <a:r>
              <a:rPr lang="en-AU" dirty="0"/>
              <a:t>application information - FOR and Socio-economic Objective (SEO) codes and project summary (using word cloud)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6E6B9-4DFE-DB48-8943-715B8649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B90F-F2C7-854B-A5CF-E08B9EE8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11701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AA5D-3998-ED44-98D6-E7CFE495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/>
              <a:t>IN PRACTICE - HOW DOES IT ALL WORK? (2)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B500-D546-9645-B7BD-95E3E8C5D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Each application assigned to two members of the panel who</a:t>
            </a:r>
          </a:p>
          <a:p>
            <a:pPr lvl="2"/>
            <a:r>
              <a:rPr lang="en-AU" sz="2400" dirty="0"/>
              <a:t>read the applications</a:t>
            </a:r>
          </a:p>
          <a:p>
            <a:pPr lvl="2"/>
            <a:r>
              <a:rPr lang="en-AU" sz="2400" dirty="0"/>
              <a:t>develop preliminary scores </a:t>
            </a:r>
            <a:r>
              <a:rPr lang="en-AU" sz="2400" b="1" dirty="0"/>
              <a:t>AFTER </a:t>
            </a:r>
            <a:r>
              <a:rPr lang="en-AU" sz="2400" dirty="0"/>
              <a:t>external assessments and rejoinders are sighted</a:t>
            </a:r>
          </a:p>
          <a:p>
            <a:pPr lvl="2"/>
            <a:r>
              <a:rPr lang="en-AU" sz="2400" dirty="0"/>
              <a:t>discuss and agree on a preliminary draft score</a:t>
            </a:r>
          </a:p>
          <a:p>
            <a:pPr lvl="2"/>
            <a:endParaRPr lang="en-AU" dirty="0"/>
          </a:p>
          <a:p>
            <a:r>
              <a:rPr lang="en-AU" b="1" dirty="0">
                <a:solidFill>
                  <a:srgbClr val="0070C0"/>
                </a:solidFill>
              </a:rPr>
              <a:t>Panel members have between 100 – 150 DE applications to read and assess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1DB9B-662C-074D-B527-5F5C6E6C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18/6/20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49B3-8898-9D46-ABE9-82746414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30570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th LWCS" id="{8C9B5393-4D8F-7B46-8648-D54ED75F831C}" vid="{6CC24391-17DE-6E4E-8C4E-4993101344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1143</Words>
  <Application>Microsoft Macintosh PowerPoint</Application>
  <PresentationFormat>Widescreen</PresentationFormat>
  <Paragraphs>155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ARC DECRA - STRATEGIC  INFORMATION SESSION   JUNE 2020</vt:lpstr>
      <vt:lpstr>WHAT WE WILL COVER TODAY:</vt:lpstr>
      <vt:lpstr> Overview of ARC grant categories: </vt:lpstr>
      <vt:lpstr>Specifically - What is a DECRA?</vt:lpstr>
      <vt:lpstr>DECRA SELECTION CRITERIA</vt:lpstr>
      <vt:lpstr>ASSESSMENT PROCESS AND REJOINDERS</vt:lpstr>
      <vt:lpstr>IN PRACTICE - HOW DOES IT ALL WORK?</vt:lpstr>
      <vt:lpstr>PANEL AND ASSESSOR ALLOCATION</vt:lpstr>
      <vt:lpstr>IN PRACTICE - HOW DOES IT ALL WORK? (2)</vt:lpstr>
      <vt:lpstr>SUCCESS FACTORS</vt:lpstr>
      <vt:lpstr>Profile of successful DECRA’s – TRACK RECORD</vt:lpstr>
      <vt:lpstr>Profile of successful DECRA’s - PROJECT – ‘wow/quirky  factor’</vt:lpstr>
      <vt:lpstr>SO WHAT!!</vt:lpstr>
      <vt:lpstr>Profile of successful DECRA’s - Project Management</vt:lpstr>
      <vt:lpstr>Budget = Resources needed to fund the project to success!!</vt:lpstr>
      <vt:lpstr>DECRA ‘urban myths’ explored</vt:lpstr>
      <vt:lpstr>Are you competitive?</vt:lpstr>
      <vt:lpstr>Questions?</vt:lpstr>
      <vt:lpstr>Next Steps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DECRA OVERVIEW</dc:title>
  <dc:creator>Lee Williamson</dc:creator>
  <cp:lastModifiedBy>Lee Williamson</cp:lastModifiedBy>
  <cp:revision>29</cp:revision>
  <cp:lastPrinted>2020-06-18T04:29:42Z</cp:lastPrinted>
  <dcterms:created xsi:type="dcterms:W3CDTF">2019-10-14T23:50:00Z</dcterms:created>
  <dcterms:modified xsi:type="dcterms:W3CDTF">2020-06-18T04:51:34Z</dcterms:modified>
</cp:coreProperties>
</file>