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7" r:id="rId3"/>
    <p:sldId id="258" r:id="rId4"/>
    <p:sldId id="259" r:id="rId5"/>
    <p:sldId id="273" r:id="rId6"/>
    <p:sldId id="260" r:id="rId7"/>
    <p:sldId id="271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4BA4BA-6AD3-37CB-2EC3-5B30E4740C4A}" v="34" dt="2025-10-10T23:33:50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4"/>
    <p:restoredTop sz="94694"/>
  </p:normalViewPr>
  <p:slideViewPr>
    <p:cSldViewPr snapToGrid="0">
      <p:cViewPr varScale="1">
        <p:scale>
          <a:sx n="89" d="100"/>
          <a:sy n="89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all, Felicity" userId="S::fsmall@csu.edu.au::8134e50f-84d6-4238-85e4-378112e0fd38" providerId="AD" clId="Web-{8F4BA4BA-6AD3-37CB-2EC3-5B30E4740C4A}"/>
    <pc:docChg chg="modSld">
      <pc:chgData name="Small, Felicity" userId="S::fsmall@csu.edu.au::8134e50f-84d6-4238-85e4-378112e0fd38" providerId="AD" clId="Web-{8F4BA4BA-6AD3-37CB-2EC3-5B30E4740C4A}" dt="2025-10-10T23:33:50.124" v="18" actId="1076"/>
      <pc:docMkLst>
        <pc:docMk/>
      </pc:docMkLst>
      <pc:sldChg chg="addSp modSp">
        <pc:chgData name="Small, Felicity" userId="S::fsmall@csu.edu.au::8134e50f-84d6-4238-85e4-378112e0fd38" providerId="AD" clId="Web-{8F4BA4BA-6AD3-37CB-2EC3-5B30E4740C4A}" dt="2025-10-10T23:33:50.124" v="18" actId="1076"/>
        <pc:sldMkLst>
          <pc:docMk/>
          <pc:sldMk cId="949733317" sldId="259"/>
        </pc:sldMkLst>
        <pc:spChg chg="mod">
          <ac:chgData name="Small, Felicity" userId="S::fsmall@csu.edu.au::8134e50f-84d6-4238-85e4-378112e0fd38" providerId="AD" clId="Web-{8F4BA4BA-6AD3-37CB-2EC3-5B30E4740C4A}" dt="2025-10-10T23:33:50.124" v="18" actId="1076"/>
          <ac:spMkLst>
            <pc:docMk/>
            <pc:sldMk cId="949733317" sldId="259"/>
            <ac:spMk id="4" creationId="{787E8902-0E64-A76D-9150-6A13B76A19BC}"/>
          </ac:spMkLst>
        </pc:spChg>
        <pc:spChg chg="add mod">
          <ac:chgData name="Small, Felicity" userId="S::fsmall@csu.edu.au::8134e50f-84d6-4238-85e4-378112e0fd38" providerId="AD" clId="Web-{8F4BA4BA-6AD3-37CB-2EC3-5B30E4740C4A}" dt="2025-10-10T23:33:45.545" v="17" actId="1076"/>
          <ac:spMkLst>
            <pc:docMk/>
            <pc:sldMk cId="949733317" sldId="259"/>
            <ac:spMk id="5" creationId="{82227480-9C95-7A29-BCCD-F407E3A47C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28FCE-2B46-4C0F-8A46-5BA5E18558A4}" type="datetimeFigureOut">
              <a:rPr lang="en-AU" smtClean="0"/>
              <a:t>10/10/2025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29058-4238-49E7-91B9-5A405C1888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655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Og designed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42B40-0F74-489C-AE3C-5FA416B02AB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27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53B3-6BFE-F468-4114-B5274B880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CD856-F649-9A56-287D-C4442B4F8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6B03FA-AC85-ACC0-924D-F4A8858A6CD0}"/>
              </a:ext>
            </a:extLst>
          </p:cNvPr>
          <p:cNvSpPr/>
          <p:nvPr userDrawn="1"/>
        </p:nvSpPr>
        <p:spPr>
          <a:xfrm>
            <a:off x="0" y="5729469"/>
            <a:ext cx="12192000" cy="1128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Charles Sturt University">
            <a:extLst>
              <a:ext uri="{FF2B5EF4-FFF2-40B4-BE49-F238E27FC236}">
                <a16:creationId xmlns:a16="http://schemas.microsoft.com/office/drawing/2014/main" id="{B33FFB98-05CF-DF11-5864-01A616E84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6"/>
          <a:stretch/>
        </p:blipFill>
        <p:spPr bwMode="auto">
          <a:xfrm>
            <a:off x="4158615" y="5984712"/>
            <a:ext cx="1937385" cy="627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FB903D-6A0F-9622-47B0-096E95F58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24885" r="61383"/>
          <a:stretch/>
        </p:blipFill>
        <p:spPr bwMode="auto">
          <a:xfrm>
            <a:off x="6392006" y="5972012"/>
            <a:ext cx="1384300" cy="605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607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1C03-841E-EEAC-4798-433ED7B6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E50D-8B84-1251-0FF0-02E2CE10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/>
            </a:lvl1pPr>
            <a:lvl2pPr>
              <a:lnSpc>
                <a:spcPct val="100000"/>
              </a:lnSpc>
              <a:spcBef>
                <a:spcPts val="800"/>
              </a:spcBef>
              <a:defRPr/>
            </a:lvl2pPr>
            <a:lvl3pPr>
              <a:lnSpc>
                <a:spcPct val="100000"/>
              </a:lnSpc>
              <a:spcBef>
                <a:spcPts val="800"/>
              </a:spcBef>
              <a:defRPr/>
            </a:lvl3pPr>
            <a:lvl4pPr>
              <a:lnSpc>
                <a:spcPct val="100000"/>
              </a:lnSpc>
              <a:spcBef>
                <a:spcPts val="800"/>
              </a:spcBef>
              <a:defRPr/>
            </a:lvl4pPr>
            <a:lvl5pPr>
              <a:lnSpc>
                <a:spcPct val="100000"/>
              </a:lnSpc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25A275-E68C-8972-DB6A-6470C0000774}"/>
              </a:ext>
            </a:extLst>
          </p:cNvPr>
          <p:cNvSpPr/>
          <p:nvPr userDrawn="1"/>
        </p:nvSpPr>
        <p:spPr>
          <a:xfrm>
            <a:off x="0" y="6114553"/>
            <a:ext cx="6096000" cy="743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Charles Sturt University">
            <a:extLst>
              <a:ext uri="{FF2B5EF4-FFF2-40B4-BE49-F238E27FC236}">
                <a16:creationId xmlns:a16="http://schemas.microsoft.com/office/drawing/2014/main" id="{D7D5D24E-32E2-3F4F-4544-69204674F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6"/>
          <a:stretch/>
        </p:blipFill>
        <p:spPr bwMode="auto">
          <a:xfrm>
            <a:off x="6463317" y="6276363"/>
            <a:ext cx="1260196" cy="408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EEAD68-2BBE-B62E-A072-570D8842CE29}"/>
              </a:ext>
            </a:extLst>
          </p:cNvPr>
          <p:cNvSpPr txBox="1"/>
          <p:nvPr userDrawn="1"/>
        </p:nvSpPr>
        <p:spPr>
          <a:xfrm>
            <a:off x="306457" y="6356671"/>
            <a:ext cx="4553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</a:rPr>
              <a:t>Session Six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What can we (consumers) do?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2B994-E922-DA68-D14B-02FCAF419C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24885" r="61383"/>
          <a:stretch/>
        </p:blipFill>
        <p:spPr bwMode="auto">
          <a:xfrm>
            <a:off x="7870347" y="6272270"/>
            <a:ext cx="941879" cy="412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151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1C03-841E-EEAC-4798-433ED7B6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E50D-8B84-1251-0FF0-02E2CE10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8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574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1C03-841E-EEAC-4798-433ED7B6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344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31FD09-9CE1-1FFC-D67D-DE64C2A3CACC}"/>
              </a:ext>
            </a:extLst>
          </p:cNvPr>
          <p:cNvSpPr/>
          <p:nvPr userDrawn="1"/>
        </p:nvSpPr>
        <p:spPr>
          <a:xfrm>
            <a:off x="0" y="6114553"/>
            <a:ext cx="6096000" cy="743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Charles Sturt University">
            <a:extLst>
              <a:ext uri="{FF2B5EF4-FFF2-40B4-BE49-F238E27FC236}">
                <a16:creationId xmlns:a16="http://schemas.microsoft.com/office/drawing/2014/main" id="{32980176-FF52-6344-3157-A16213C0D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6"/>
          <a:stretch/>
        </p:blipFill>
        <p:spPr bwMode="auto">
          <a:xfrm>
            <a:off x="6463317" y="6276363"/>
            <a:ext cx="1260196" cy="408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C8335E-377E-F879-13BE-1F1A17D07FEC}"/>
              </a:ext>
            </a:extLst>
          </p:cNvPr>
          <p:cNvSpPr txBox="1"/>
          <p:nvPr userDrawn="1"/>
        </p:nvSpPr>
        <p:spPr>
          <a:xfrm>
            <a:off x="306457" y="6356671"/>
            <a:ext cx="4673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</a:rPr>
              <a:t>Session Six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What can we (consumers) do?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35D41E-55FF-CBD6-0E0B-1106CCE5D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24885" r="61383"/>
          <a:stretch/>
        </p:blipFill>
        <p:spPr bwMode="auto">
          <a:xfrm>
            <a:off x="7870347" y="6272270"/>
            <a:ext cx="941879" cy="412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296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6054D-DFDF-9013-18F0-4F9E244A7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317" y="0"/>
            <a:ext cx="5366621" cy="600726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821B4-CDD9-5742-3207-C647D739CB81}"/>
              </a:ext>
            </a:extLst>
          </p:cNvPr>
          <p:cNvSpPr/>
          <p:nvPr userDrawn="1"/>
        </p:nvSpPr>
        <p:spPr>
          <a:xfrm>
            <a:off x="0" y="-1"/>
            <a:ext cx="6096000" cy="6007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B3DBF-99C1-4691-2739-DE47D049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" y="2340847"/>
            <a:ext cx="5376041" cy="1325563"/>
          </a:xfrm>
        </p:spPr>
        <p:txBody>
          <a:bodyPr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AC9B4C-811C-BE69-518C-B2AF70D95475}"/>
              </a:ext>
            </a:extLst>
          </p:cNvPr>
          <p:cNvSpPr/>
          <p:nvPr userDrawn="1"/>
        </p:nvSpPr>
        <p:spPr>
          <a:xfrm>
            <a:off x="0" y="6114553"/>
            <a:ext cx="6096000" cy="743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Charles Sturt University">
            <a:extLst>
              <a:ext uri="{FF2B5EF4-FFF2-40B4-BE49-F238E27FC236}">
                <a16:creationId xmlns:a16="http://schemas.microsoft.com/office/drawing/2014/main" id="{133E0931-1124-2786-D9B1-A33C8BA93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6"/>
          <a:stretch/>
        </p:blipFill>
        <p:spPr bwMode="auto">
          <a:xfrm>
            <a:off x="6463317" y="6276363"/>
            <a:ext cx="1260196" cy="408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ECC0F-80DA-482F-F619-2A0CA0C08801}"/>
              </a:ext>
            </a:extLst>
          </p:cNvPr>
          <p:cNvSpPr txBox="1"/>
          <p:nvPr userDrawn="1"/>
        </p:nvSpPr>
        <p:spPr>
          <a:xfrm>
            <a:off x="306457" y="6356671"/>
            <a:ext cx="4663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</a:rPr>
              <a:t>Session Six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What can we (consumers) do?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57167E-0D54-ECCC-62B0-B78A0E5967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24885" r="61383"/>
          <a:stretch/>
        </p:blipFill>
        <p:spPr bwMode="auto">
          <a:xfrm>
            <a:off x="7870347" y="6272270"/>
            <a:ext cx="941879" cy="412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282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0D48-BA97-5B23-90EB-67053BA75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546BC-2FE2-96F5-DCCB-92B1D1187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2EE6B-B7F9-098E-D1A6-E335B1B4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31A-79CD-47E4-AFFF-620ED0EE78CA}" type="datetimeFigureOut">
              <a:rPr lang="en-AU" smtClean="0"/>
              <a:t>10/10/2025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BDA9B-15DD-55E3-79FF-0F47235E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DF2F-3B3B-83D0-84AB-34E4D81E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AB55-7C75-4167-914E-9CAC2ECE95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1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AA3A-A6CE-C010-AD46-986E03CE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BE05A-F647-CF2E-AC76-8140E798A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763A6-D066-50CC-27A5-C6E5C409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31A-79CD-47E4-AFFF-620ED0EE78CA}" type="datetimeFigureOut">
              <a:rPr lang="en-AU" smtClean="0"/>
              <a:t>10/10/2025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33615-6366-E606-CC50-0DFE81D0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00662-ED7B-676D-05CE-38CEA8E1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AB55-7C75-4167-914E-9CAC2ECE95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156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5F7D3-D22B-49DD-B854-5AF67D54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565B7-87E7-A12C-76E8-1C76BD06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760EE-AD95-2F39-9EF6-66D8AB2A6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B31A-79CD-47E4-AFFF-620ED0EE78CA}" type="datetimeFigureOut">
              <a:rPr lang="en-AU" smtClean="0"/>
              <a:t>10/10/2025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71E60-4656-A5F1-EAFA-7FC346055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D2C4F-CAAF-BBC6-DA2B-F9A1E9C2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AB55-7C75-4167-914E-9CAC2ECE95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38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49" r:id="rId6"/>
    <p:sldLayoutId id="214748365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c.net.au/education/digibooks/war-on-waste/101750652?vcOpensOnLoad=true&amp;vcPageId=103009168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hbs.edu/blog/post/types-of-corporate-social-responsibilit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b2do6hBuM" TargetMode="External"/><Relationship Id="rId2" Type="http://schemas.openxmlformats.org/officeDocument/2006/relationships/hyperlink" Target="https://youtu.be/JUO3sKoOX3w?feature=shared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HLPEQgLKmp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93D49-E7FA-CEB0-D158-033905B2B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741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70AC0-0A0B-BFB7-8D2C-B32CD33C9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000" b="1" dirty="0"/>
              <a:t>Section Six</a:t>
            </a:r>
            <a:endParaRPr lang="en-AU" sz="90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4872A7D-A00E-7604-64D7-62294D190B46}"/>
              </a:ext>
            </a:extLst>
          </p:cNvPr>
          <p:cNvSpPr txBox="1">
            <a:spLocks/>
          </p:cNvSpPr>
          <p:nvPr/>
        </p:nvSpPr>
        <p:spPr>
          <a:xfrm>
            <a:off x="3450771" y="3509962"/>
            <a:ext cx="4223658" cy="112236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What can we (consumers) do?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43518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2925-86F8-BCCA-8F5B-DFE4F339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the research find?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B21D-CB44-5E02-7987-F365C796A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Charles Sturt University asked real consumers about these TVCs using qualitative and quantitative research methods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Qualitative research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involves asking groups of people questions (for example in focus groups or interviews) about their feelings, beliefs, and perspectives on the research topic. 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useful because people can tell researchers about their beliefs or experiences in their own words.</a:t>
            </a:r>
            <a:endParaRPr lang="en-GB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Focus groups participants were asked what they thought of the TVCs and why they liked or did not like them.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Quantitative research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Involves collecting and analysing numerical data (for example through surveys)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Is useful for determining how many people hold a view, or how strongly they hold that view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Survey participants were asked about their shopping preferences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They were also shown a TVC and asked how strongly they agreed that they would like to buy the product after seeing the TVC.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7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AFA7B-A759-6061-EEE6-85948F5432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0363" lvl="1" indent="-22383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The Soils TVC was “boring” and had “too much information”</a:t>
            </a:r>
          </a:p>
          <a:p>
            <a:pPr marL="360363" lvl="1" indent="-22383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Some people liked the messaging linking soil and health, others thought it was boring</a:t>
            </a:r>
          </a:p>
          <a:p>
            <a:pPr marL="360363" lvl="1" indent="-22383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Rhonda was liked by some, but others thought it was “too emotive”</a:t>
            </a:r>
          </a:p>
          <a:p>
            <a:pPr marL="360363" lvl="1" indent="-22383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The Environment TVC was liked by most people.  Some people liked the messaging about climate change but others disliked this.</a:t>
            </a:r>
          </a:p>
          <a:p>
            <a:pPr marL="360363" lvl="1" indent="-22383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The Reason to Pay TVC was liked by most participants.</a:t>
            </a:r>
          </a:p>
          <a:p>
            <a:pPr marL="360363" lvl="1" indent="-22383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The Multiple TVC seen as giving a good summary of why people should care about soil, but some people thought it was boring</a:t>
            </a:r>
            <a:endParaRPr lang="en-AU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2E001-6F75-8457-D71A-25D0757D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findings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777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3B07-4960-13A1-655D-30133040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findings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2E51E-7224-2B56-AF18-A0ED27E12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survey of Australian consumers asked about shopping preferences.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survey identified 5 consumer segments. </a:t>
            </a:r>
            <a:r>
              <a:rPr lang="en-A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segment is a group of consumers who have a shared set of preferences and concerns.</a:t>
            </a:r>
            <a:endParaRPr lang="en-AU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820D95-E7F5-670C-3FA7-271A8507A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002092"/>
              </p:ext>
            </p:extLst>
          </p:nvPr>
        </p:nvGraphicFramePr>
        <p:xfrm>
          <a:off x="1012371" y="3276600"/>
          <a:ext cx="10372210" cy="184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210">
                  <a:extLst>
                    <a:ext uri="{9D8B030D-6E8A-4147-A177-3AD203B41FA5}">
                      <a16:colId xmlns:a16="http://schemas.microsoft.com/office/drawing/2014/main" val="1316546237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3552222265"/>
                    </a:ext>
                  </a:extLst>
                </a:gridCol>
                <a:gridCol w="1395715">
                  <a:extLst>
                    <a:ext uri="{9D8B030D-6E8A-4147-A177-3AD203B41FA5}">
                      <a16:colId xmlns:a16="http://schemas.microsoft.com/office/drawing/2014/main" val="1750855466"/>
                    </a:ext>
                  </a:extLst>
                </a:gridCol>
                <a:gridCol w="1941534">
                  <a:extLst>
                    <a:ext uri="{9D8B030D-6E8A-4147-A177-3AD203B41FA5}">
                      <a16:colId xmlns:a16="http://schemas.microsoft.com/office/drawing/2014/main" val="4011477531"/>
                    </a:ext>
                  </a:extLst>
                </a:gridCol>
                <a:gridCol w="2170751">
                  <a:extLst>
                    <a:ext uri="{9D8B030D-6E8A-4147-A177-3AD203B41FA5}">
                      <a16:colId xmlns:a16="http://schemas.microsoft.com/office/drawing/2014/main" val="4089138484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592109424"/>
                    </a:ext>
                  </a:extLst>
                </a:gridCol>
              </a:tblGrid>
              <a:tr h="511828">
                <a:tc>
                  <a:txBody>
                    <a:bodyPr/>
                    <a:lstStyle/>
                    <a:p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bg1"/>
                          </a:solidFill>
                          <a:effectLst/>
                        </a:rPr>
                        <a:t>Aussie-first, Marketing Sceptics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bg1"/>
                          </a:solidFill>
                          <a:effectLst/>
                        </a:rPr>
                        <a:t>Uninterested Battlers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bg1"/>
                          </a:solidFill>
                          <a:effectLst/>
                        </a:rPr>
                        <a:t>Younger, Pragmatic Jugglers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bg1"/>
                          </a:solidFill>
                          <a:effectLst/>
                        </a:rPr>
                        <a:t>Natural and Sustainable Shoppers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bg1"/>
                          </a:solidFill>
                          <a:effectLst/>
                        </a:rPr>
                        <a:t>High-end Health Conscious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47585"/>
                  </a:ext>
                </a:extLst>
              </a:tr>
              <a:tr h="1334717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Summary Preferences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Australian made, support Aussie farmers, easy and tasty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Cheap, tasty and easy to prepare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Slight preference for easy to prepare, Australian made, cheap, fine food,  unprocessed, environmentally friendly packaging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Australian made, support Aussie farmers, natural ingredients, nutrient rich and healthy food, unprocessed, env friendly packaging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Organics, healthy, natural ingredients, nutrient rich food, no processing, environmentally friendly packaging, fine food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54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15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998D-A992-504E-E1A3-120891D8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findings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74092-53F3-DA88-7740-57AA1F40C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Each segment has different socio-demographic characteristics</a:t>
            </a:r>
          </a:p>
          <a:p>
            <a:endParaRPr lang="en-GB" dirty="0"/>
          </a:p>
          <a:p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FC66F8-87A3-DA4C-9D54-A65B4DC5C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80818"/>
              </p:ext>
            </p:extLst>
          </p:nvPr>
        </p:nvGraphicFramePr>
        <p:xfrm>
          <a:off x="912000" y="2542785"/>
          <a:ext cx="10368000" cy="1910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74228119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4134830079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74788857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728534326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37942066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33416391"/>
                    </a:ext>
                  </a:extLst>
                </a:gridCol>
              </a:tblGrid>
              <a:tr h="454068">
                <a:tc>
                  <a:txBody>
                    <a:bodyPr/>
                    <a:lstStyle/>
                    <a:p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effectLst/>
                        </a:rPr>
                        <a:t>Aussie-first, Marketing Sceptics</a:t>
                      </a:r>
                      <a:endParaRPr lang="en-AU" sz="1200" dirty="0">
                        <a:solidFill>
                          <a:srgbClr val="141313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effectLst/>
                        </a:rPr>
                        <a:t>Uninterested Battlers</a:t>
                      </a:r>
                      <a:endParaRPr lang="en-AU" sz="1200" dirty="0">
                        <a:solidFill>
                          <a:srgbClr val="141313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effectLst/>
                        </a:rPr>
                        <a:t>Younger, Pragmatic Jugglers</a:t>
                      </a:r>
                      <a:endParaRPr lang="en-AU" sz="1200" dirty="0">
                        <a:solidFill>
                          <a:srgbClr val="141313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effectLst/>
                        </a:rPr>
                        <a:t>Natural and Sustainable Shoppers</a:t>
                      </a:r>
                      <a:endParaRPr lang="en-AU" sz="1200" dirty="0">
                        <a:solidFill>
                          <a:srgbClr val="141313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effectLst/>
                        </a:rPr>
                        <a:t>High-end Health Conscious</a:t>
                      </a:r>
                      <a:endParaRPr lang="en-AU" sz="1200" dirty="0">
                        <a:solidFill>
                          <a:srgbClr val="141313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81251"/>
                  </a:ext>
                </a:extLst>
              </a:tr>
              <a:tr h="1362205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Summary </a:t>
                      </a:r>
                      <a:b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socio-demographics and food expenditure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Older, mid income, more likely to be female, lower education, fewer children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Mid aged, average income, low weekly food spend, more likely to be female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Youngest cohort, lower income, more likely to be male, larger family size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Older, mid income, mid education, more likely to be female, fewer children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  <a:effectLst/>
                        </a:rPr>
                        <a:t>Mid aged, highest income and education, largest family size with segment 3, largest expenditure on food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377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33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5EBC-7E7D-24FE-5231-48382942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findings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BAD1-8F99-09EC-5737-58740F7F5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How did different segments respond to the TVCs?</a:t>
            </a:r>
          </a:p>
          <a:p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10F5C1-945C-047E-3D21-84CD851F7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92813"/>
              </p:ext>
            </p:extLst>
          </p:nvPr>
        </p:nvGraphicFramePr>
        <p:xfrm>
          <a:off x="838200" y="2623457"/>
          <a:ext cx="10260000" cy="2837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15527808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70443158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03232146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6322373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998704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00612073"/>
                    </a:ext>
                  </a:extLst>
                </a:gridCol>
              </a:tblGrid>
              <a:tr h="49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effectLst/>
                        </a:rPr>
                        <a:t> </a:t>
                      </a:r>
                      <a:endParaRPr lang="en-AU" sz="1200" kern="100" dirty="0">
                        <a:solidFill>
                          <a:srgbClr val="141313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effectLst/>
                        </a:rPr>
                        <a:t>Aussie-first, Marketing Sceptics</a:t>
                      </a:r>
                      <a:endParaRPr lang="en-AU" sz="1200" kern="100" dirty="0">
                        <a:solidFill>
                          <a:srgbClr val="141313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effectLst/>
                        </a:rPr>
                        <a:t>Uninterested Battlers</a:t>
                      </a:r>
                      <a:endParaRPr lang="en-AU" sz="1200" kern="100" dirty="0">
                        <a:solidFill>
                          <a:srgbClr val="141313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effectLst/>
                        </a:rPr>
                        <a:t>Younger, Pragmatic Jugglers</a:t>
                      </a:r>
                      <a:endParaRPr lang="en-AU" sz="1200" kern="100" dirty="0">
                        <a:solidFill>
                          <a:srgbClr val="141313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effectLst/>
                        </a:rPr>
                        <a:t>Natural and Sustainable Shoppers</a:t>
                      </a:r>
                      <a:endParaRPr lang="en-AU" sz="1200" kern="100" dirty="0">
                        <a:solidFill>
                          <a:srgbClr val="141313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effectLst/>
                        </a:rPr>
                        <a:t>High-end Health Conscious</a:t>
                      </a:r>
                      <a:endParaRPr lang="en-AU" sz="1200" kern="100" dirty="0">
                        <a:solidFill>
                          <a:srgbClr val="141313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33351"/>
                  </a:ext>
                </a:extLst>
              </a:tr>
              <a:tr h="293065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Trial ("The commercial told me about a new brand and I think I'd like to try it = strongly agree only)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81111"/>
                  </a:ext>
                </a:extLst>
              </a:tr>
              <a:tr h="29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Reason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13464"/>
                  </a:ext>
                </a:extLst>
              </a:tr>
              <a:tr h="29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Soils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29738"/>
                  </a:ext>
                </a:extLst>
              </a:tr>
              <a:tr h="29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Consumers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16369"/>
                  </a:ext>
                </a:extLst>
              </a:tr>
              <a:tr h="29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Environment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26420"/>
                  </a:ext>
                </a:extLst>
              </a:tr>
              <a:tr h="29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Rhonda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928814"/>
                  </a:ext>
                </a:extLst>
              </a:tr>
              <a:tr h="29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Costa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71641"/>
                  </a:ext>
                </a:extLst>
              </a:tr>
              <a:tr h="29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Multiple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AU" sz="1200" kern="100" dirty="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en-AU" sz="1200" kern="100" dirty="0">
                        <a:solidFill>
                          <a:schemeClr val="tx1"/>
                        </a:solidFill>
                        <a:effectLst/>
                        <a:latin typeface="Museo Slab 300"/>
                        <a:ea typeface="Times New Roman" panose="02020603050405020304" pitchFamily="18" charset="0"/>
                        <a:cs typeface="MuseoSlab-30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75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40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9E63A-DA34-C4D7-EF7E-932ADF80E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9378" y="425370"/>
            <a:ext cx="5366621" cy="60072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TVCs appealed to the Natural and Sustainable shoppers?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segments did the Rhonda TVC appeal to?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segments did the environment TVC appeal to?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segment had the most positive response to the TVCs?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segment had the least positive response to the TVCs?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were to make a marketing campaign for Nurtured Lands, which segments would you target?  </a:t>
            </a:r>
          </a:p>
          <a:p>
            <a:pPr marL="800100" lvl="1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the demographic characteristics of these segments (socio demographic profile)?</a:t>
            </a:r>
          </a:p>
          <a:p>
            <a:pPr marL="800100" lvl="1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they looking for when they go shopping (product preferences)?</a:t>
            </a: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would you go about advertising to these segments?  </a:t>
            </a: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messages would you use?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2B7E-3BF8-EDC4-76C2-72ED3A45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discussion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238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4231-37D5-BEBF-F0D3-1BFC8785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assessment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8353B-F245-83DC-B5C5-0526E378C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en-A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 a persuasive piece of communication to convince a group of </a:t>
            </a: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consumers</a:t>
            </a:r>
            <a:r>
              <a:rPr lang="en-A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importance of choosing products produced using soil stewardship practices. You should include factual information about:</a:t>
            </a:r>
          </a:p>
          <a:p>
            <a:pPr lvl="1"/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aspect of agricultural soils such as the causes of degradation and loss of productivity</a:t>
            </a:r>
          </a:p>
          <a:p>
            <a:pPr lvl="1">
              <a:spcAft>
                <a:spcPts val="1000"/>
              </a:spcAft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of the practices that farmers are using to improve their soil</a:t>
            </a:r>
          </a:p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A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emember the lessons from the CSU research – just telling people about soil is not enough. </a:t>
            </a:r>
          </a:p>
          <a:p>
            <a:pPr lvl="1">
              <a:spcAft>
                <a:spcPts val="1000"/>
              </a:spcAft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would you get them to care enough to buy a product or pay more for a product?  What messages would you use? How would you make soil relevant to them? </a:t>
            </a:r>
          </a:p>
          <a:p>
            <a:pPr>
              <a:spcBef>
                <a:spcPts val="500"/>
              </a:spcBef>
              <a:spcAft>
                <a:spcPts val="1000"/>
              </a:spcAft>
            </a:pP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0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B71EF-5E8F-130C-CFD0-4F40758B5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n-A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Communication format options: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Storyboard/script</a:t>
            </a:r>
          </a:p>
          <a:p>
            <a:pPr marL="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ilm/</a:t>
            </a:r>
            <a:r>
              <a:rPr lang="en-A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Tiktok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/Instagram reel</a:t>
            </a:r>
          </a:p>
          <a:p>
            <a:pPr marL="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oster/infographic/website</a:t>
            </a:r>
          </a:p>
          <a:p>
            <a:pPr marL="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odcast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48F59-7AB0-8CDE-6A0A-913923C2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272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BA0ED-14DA-9092-2CDB-3970A11905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Consumers have demands when they are shopping</a:t>
            </a:r>
          </a:p>
          <a:p>
            <a:r>
              <a:rPr lang="en-GB" sz="2000" dirty="0"/>
              <a:t>Businesses (retailers and manufacturers) pass these demands on to farmers</a:t>
            </a:r>
          </a:p>
          <a:p>
            <a:r>
              <a:rPr lang="en-GB" sz="2000" dirty="0"/>
              <a:t>Farmers must meet these demands to sell their produce</a:t>
            </a:r>
            <a:endParaRPr lang="en-AU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14626-D5DE-87BD-BCEF-A4B1FDCF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 driven supply chains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762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28B29-8013-8B81-2DD2-1F3E01F45A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Consumers have preferences for bananas that are not ‘too small’ or ‘too big’</a:t>
            </a:r>
          </a:p>
          <a:p>
            <a:r>
              <a:rPr lang="en-GB" sz="2000" dirty="0"/>
              <a:t>Supermarkets pass these on to farmers by setting size requirements on bananas that they will accept from farmers</a:t>
            </a:r>
          </a:p>
          <a:p>
            <a:r>
              <a:rPr lang="en-GB" sz="2000" dirty="0"/>
              <a:t>Watch Craig </a:t>
            </a:r>
            <a:r>
              <a:rPr lang="en-GB" sz="2000" dirty="0" err="1"/>
              <a:t>Reucassel</a:t>
            </a:r>
            <a:r>
              <a:rPr lang="en-GB" sz="2000" dirty="0"/>
              <a:t> help measure bananas on an Australian farm – what happens to the bananas that are the ‘wrong’ </a:t>
            </a:r>
            <a:r>
              <a:rPr lang="en-GB" sz="2000"/>
              <a:t>size’?</a:t>
            </a:r>
            <a:endParaRPr lang="en-AU" sz="1800" u="sng" kern="0" dirty="0">
              <a:solidFill>
                <a:srgbClr val="0E3A3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AU" sz="1800" u="sng" kern="0" dirty="0">
                <a:solidFill>
                  <a:srgbClr val="0E3A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https://www.abc.net.au/education/digibooks/war-on-waste/101750652?vcOpensOnLoad=true&amp;vcPageId=103009168</a:t>
            </a: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27ACE-9B63-5465-1117-4568F4BE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Bananas, bananas, bananas?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507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94FA-D789-FD43-DAC7-4825B40BF6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egeneratively farmed food (e.g., pasture-raised meats, cover-cropped grains).</a:t>
            </a:r>
          </a:p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Brands with soil carbon projects (e.g., carbon farming initiatives like ‘cool farms’).</a:t>
            </a:r>
          </a:p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Reducing food waste – Less waste = less pressure on soil to overproduce .</a:t>
            </a:r>
          </a:p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rganic produce (grown without any artificial pesticides and fertilisers).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ee-range chicken and eggs (hens are not kept in overcrowded, small cages</a:t>
            </a: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6E33F-3F54-B4A5-94BE-A2DCAD01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 demand for production practices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E8902-0E64-A76D-9150-6A13B76A19BC}"/>
              </a:ext>
            </a:extLst>
          </p:cNvPr>
          <p:cNvSpPr txBox="1"/>
          <p:nvPr/>
        </p:nvSpPr>
        <p:spPr>
          <a:xfrm>
            <a:off x="6325959" y="5115894"/>
            <a:ext cx="56413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you think of other examples of consumer demand for production practices? </a:t>
            </a:r>
            <a:endParaRPr lang="en-AU" sz="2000" b="1" dirty="0">
              <a:solidFill>
                <a:srgbClr val="92D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27480-9C95-7A29-BCCD-F407E3A47CF5}"/>
              </a:ext>
            </a:extLst>
          </p:cNvPr>
          <p:cNvSpPr txBox="1"/>
          <p:nvPr/>
        </p:nvSpPr>
        <p:spPr>
          <a:xfrm>
            <a:off x="6181275" y="350982"/>
            <a:ext cx="56413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2000" b="1" dirty="0">
                <a:solidFill>
                  <a:srgbClr val="92D050"/>
                </a:solidFill>
                <a:latin typeface="Arial"/>
                <a:ea typeface="Times New Roman" panose="02020603050405020304" pitchFamily="18" charset="0"/>
                <a:cs typeface="Arial"/>
              </a:rPr>
              <a:t>Here are some examples of consumer demand for production practices</a:t>
            </a:r>
            <a:endParaRPr lang="en-AU" sz="2000" b="1" dirty="0">
              <a:solidFill>
                <a:srgbClr val="92D050"/>
              </a:solidFill>
              <a:effectLst/>
              <a:latin typeface="Arial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73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F2BD-7D27-E43E-14DF-715BD23C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activity- Debate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5AD5-0F9A-4BEC-E49F-E63FC15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89873"/>
            <a:ext cx="10919908" cy="3297219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To prepare for your debate, read about </a:t>
            </a:r>
            <a:r>
              <a:rPr lang="en-AU" dirty="0">
                <a:hlinkClick r:id="rId2"/>
              </a:rPr>
              <a:t>Corporate Social Responsibility</a:t>
            </a:r>
            <a:endParaRPr lang="en-AU" dirty="0"/>
          </a:p>
          <a:p>
            <a:r>
              <a:rPr lang="en-AU" dirty="0"/>
              <a:t>Consider the following:</a:t>
            </a:r>
          </a:p>
          <a:p>
            <a:pPr lvl="1"/>
            <a:r>
              <a:rPr lang="en-AU" dirty="0"/>
              <a:t>What roles do organisations like superannuation and investment funds have in supporting soil health?</a:t>
            </a:r>
          </a:p>
          <a:p>
            <a:pPr lvl="1"/>
            <a:r>
              <a:rPr lang="en-AU" dirty="0"/>
              <a:t>Are the products made by farmers who invest in soil health measures worth more money? Why?</a:t>
            </a:r>
          </a:p>
          <a:p>
            <a:pPr marL="0" indent="0">
              <a:buNone/>
            </a:pPr>
            <a:br>
              <a:rPr lang="en-AU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250A1-3307-778E-E430-BCE4796AEC5E}"/>
              </a:ext>
            </a:extLst>
          </p:cNvPr>
          <p:cNvSpPr txBox="1"/>
          <p:nvPr/>
        </p:nvSpPr>
        <p:spPr>
          <a:xfrm>
            <a:off x="838200" y="1440092"/>
            <a:ext cx="10515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rgbClr val="92D050"/>
                </a:solidFill>
              </a:rPr>
              <a:t>Should financial organisations fund and invest in farmers’ projects that support sustainable soils practices?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413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2F284-92B2-C4EA-C838-A0C99490F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role can consumers play in restoring our soils?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DC41C-50DA-7951-761C-F1BB3F59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Class discussion</a:t>
            </a:r>
            <a:br>
              <a:rPr lang="en-GB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92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F2BD-7D27-E43E-14DF-715BD23C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activity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5AD5-0F9A-4BEC-E49F-E63FC1585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RESEARCH: find out which supermarkets in Australia (if any) are selling products that claim to be focus on supporting soil health.</a:t>
            </a:r>
          </a:p>
          <a:p>
            <a:pPr lvl="1"/>
            <a:r>
              <a:rPr lang="en-AU" dirty="0"/>
              <a:t>Make a note of  </a:t>
            </a:r>
          </a:p>
          <a:p>
            <a:pPr lvl="2"/>
            <a:r>
              <a:rPr lang="en-AU" dirty="0"/>
              <a:t>How many products the retailers claim they have for sale and the type of products that make these kinds of claims.</a:t>
            </a:r>
          </a:p>
          <a:p>
            <a:pPr lvl="2"/>
            <a:endParaRPr lang="en-GB" dirty="0"/>
          </a:p>
          <a:p>
            <a:r>
              <a:rPr lang="en-GB" dirty="0"/>
              <a:t>Write a letter to a brand or retailer </a:t>
            </a:r>
            <a:r>
              <a:rPr lang="en-GB" u="sng" dirty="0"/>
              <a:t>who is not currently </a:t>
            </a:r>
            <a:r>
              <a:rPr lang="en-GB" dirty="0"/>
              <a:t>selling products made with soil health techniques, asking them to support farmers to maintain and improve soil health</a:t>
            </a:r>
            <a:r>
              <a:rPr lang="en-AU" dirty="0"/>
              <a:t>. </a:t>
            </a:r>
          </a:p>
          <a:p>
            <a:r>
              <a:rPr lang="en-AU" dirty="0"/>
              <a:t>Your letter should explain</a:t>
            </a:r>
          </a:p>
          <a:p>
            <a:pPr lvl="1"/>
            <a:r>
              <a:rPr lang="en-AU" dirty="0"/>
              <a:t>Why you think this important</a:t>
            </a:r>
          </a:p>
          <a:p>
            <a:pPr lvl="1"/>
            <a:r>
              <a:rPr lang="en-AU" dirty="0"/>
              <a:t>What it is that you want them to 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71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29815-0EEA-36CA-8425-28EACBB941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A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Reason to pay: </a:t>
            </a:r>
            <a:r>
              <a:rPr lang="en-A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Watch video</a:t>
            </a:r>
            <a:endParaRPr lang="en-A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A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Consumers: </a:t>
            </a:r>
            <a:r>
              <a:rPr lang="en-A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Watch video</a:t>
            </a:r>
            <a:endParaRPr lang="en-A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A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Rhonda: </a:t>
            </a:r>
            <a:r>
              <a:rPr lang="en-A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Watch Video</a:t>
            </a:r>
            <a:endParaRPr lang="en-A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0C12B-35C7-A316-5893-3AB86E07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get consumers to care about soil?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632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3135A-2662-AA93-CC5D-3FFE62DDC0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the main messages?</a:t>
            </a:r>
            <a:endParaRPr lang="en-A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they trying to persuade shoppers to think about?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(if any) of the messages do you find persuasive yourself?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would you change to make it more persuasive?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ECF15-D5F0-8B4F-199D-3754F13C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discussion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451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rles Sturt Project">
      <a:dk1>
        <a:srgbClr val="222222"/>
      </a:dk1>
      <a:lt1>
        <a:srgbClr val="FFFFFF"/>
      </a:lt1>
      <a:dk2>
        <a:srgbClr val="222222"/>
      </a:dk2>
      <a:lt2>
        <a:srgbClr val="C7B8A0"/>
      </a:lt2>
      <a:accent1>
        <a:srgbClr val="222844"/>
      </a:accent1>
      <a:accent2>
        <a:srgbClr val="567DC3"/>
      </a:accent2>
      <a:accent3>
        <a:srgbClr val="0E3A32"/>
      </a:accent3>
      <a:accent4>
        <a:srgbClr val="519674"/>
      </a:accent4>
      <a:accent5>
        <a:srgbClr val="222844"/>
      </a:accent5>
      <a:accent6>
        <a:srgbClr val="567DC3"/>
      </a:accent6>
      <a:hlink>
        <a:srgbClr val="0E3A32"/>
      </a:hlink>
      <a:folHlink>
        <a:srgbClr val="5196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204</TotalTime>
  <Words>1352</Words>
  <Application>Microsoft Office PowerPoint</Application>
  <PresentationFormat>Widescreen</PresentationFormat>
  <Paragraphs>169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Section Six</vt:lpstr>
      <vt:lpstr>Consumer driven supply chains</vt:lpstr>
      <vt:lpstr>Bananas, bananas, bananas?</vt:lpstr>
      <vt:lpstr>Consumer demand for production practices</vt:lpstr>
      <vt:lpstr>Class activity- Debate</vt:lpstr>
      <vt:lpstr>Class discussion </vt:lpstr>
      <vt:lpstr>Class activity</vt:lpstr>
      <vt:lpstr>How can we get consumers to care about soil?</vt:lpstr>
      <vt:lpstr>Class discussion</vt:lpstr>
      <vt:lpstr>What did the research find?</vt:lpstr>
      <vt:lpstr>Qualitative findings</vt:lpstr>
      <vt:lpstr>Quantitative findings</vt:lpstr>
      <vt:lpstr>Quantitative findings</vt:lpstr>
      <vt:lpstr>Quantitative findings</vt:lpstr>
      <vt:lpstr>Class discussion</vt:lpstr>
      <vt:lpstr>Major assessment</vt:lpstr>
      <vt:lpstr>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Kirsty Mckenzie</dc:creator>
  <cp:lastModifiedBy>Small, Felicity</cp:lastModifiedBy>
  <cp:revision>27</cp:revision>
  <dcterms:created xsi:type="dcterms:W3CDTF">2024-06-18T23:04:32Z</dcterms:created>
  <dcterms:modified xsi:type="dcterms:W3CDTF">2025-10-10T23:33:59Z</dcterms:modified>
</cp:coreProperties>
</file>