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7"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6" autoAdjust="0"/>
    <p:restoredTop sz="94719"/>
  </p:normalViewPr>
  <p:slideViewPr>
    <p:cSldViewPr snapToGrid="0">
      <p:cViewPr varScale="1">
        <p:scale>
          <a:sx n="59" d="100"/>
          <a:sy n="59" d="100"/>
        </p:scale>
        <p:origin x="10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C17DD-9390-4B53-AA3B-8CBCB3483DBF}" type="datetimeFigureOut">
              <a:rPr lang="en-AU" smtClean="0"/>
              <a:t>9/01/2025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28443-5B12-4A72-B78F-3E8985F1EEA8}" type="slidenum">
              <a:rPr lang="en-AU" smtClean="0"/>
              <a:t>‹#›</a:t>
            </a:fld>
            <a:endParaRPr lang="en-AU"/>
          </a:p>
        </p:txBody>
      </p:sp>
    </p:spTree>
    <p:extLst>
      <p:ext uri="{BB962C8B-B14F-4D97-AF65-F5344CB8AC3E}">
        <p14:creationId xmlns:p14="http://schemas.microsoft.com/office/powerpoint/2010/main" val="257346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Og designed slide</a:t>
            </a:r>
          </a:p>
        </p:txBody>
      </p:sp>
      <p:sp>
        <p:nvSpPr>
          <p:cNvPr id="4" name="Slide Number Placeholder 3"/>
          <p:cNvSpPr>
            <a:spLocks noGrp="1"/>
          </p:cNvSpPr>
          <p:nvPr>
            <p:ph type="sldNum" sz="quarter" idx="5"/>
          </p:nvPr>
        </p:nvSpPr>
        <p:spPr/>
        <p:txBody>
          <a:bodyPr/>
          <a:lstStyle/>
          <a:p>
            <a:fld id="{BD642B40-0F74-489C-AE3C-5FA416B02AB7}" type="slidenum">
              <a:rPr lang="en-AU" smtClean="0"/>
              <a:t>1</a:t>
            </a:fld>
            <a:endParaRPr lang="en-AU"/>
          </a:p>
        </p:txBody>
      </p:sp>
    </p:spTree>
    <p:extLst>
      <p:ext uri="{BB962C8B-B14F-4D97-AF65-F5344CB8AC3E}">
        <p14:creationId xmlns:p14="http://schemas.microsoft.com/office/powerpoint/2010/main" val="85827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53B3-6BFE-F468-4114-B5274B880C1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38CD856-F649-9A56-287D-C4442B4F8BF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7" name="Rectangle 6">
            <a:extLst>
              <a:ext uri="{FF2B5EF4-FFF2-40B4-BE49-F238E27FC236}">
                <a16:creationId xmlns:a16="http://schemas.microsoft.com/office/drawing/2014/main" id="{BF6B03FA-AC85-ACC0-924D-F4A8858A6CD0}"/>
              </a:ext>
            </a:extLst>
          </p:cNvPr>
          <p:cNvSpPr/>
          <p:nvPr userDrawn="1"/>
        </p:nvSpPr>
        <p:spPr>
          <a:xfrm>
            <a:off x="0" y="5729469"/>
            <a:ext cx="12192000" cy="1128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Charles Sturt University">
            <a:extLst>
              <a:ext uri="{FF2B5EF4-FFF2-40B4-BE49-F238E27FC236}">
                <a16:creationId xmlns:a16="http://schemas.microsoft.com/office/drawing/2014/main" id="{B33FFB98-05CF-DF11-5864-01A616E84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4158615" y="5984712"/>
            <a:ext cx="1937385" cy="62738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EFB903D-6A0F-9622-47B0-096E95F585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6392006" y="5972012"/>
            <a:ext cx="1384300" cy="605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88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4">
            <a:extLst>
              <a:ext uri="{FF2B5EF4-FFF2-40B4-BE49-F238E27FC236}">
                <a16:creationId xmlns:a16="http://schemas.microsoft.com/office/drawing/2014/main" id="{847DBDB0-0D6F-09DD-85E4-07191C82FD1F}"/>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Charles Sturt University">
            <a:extLst>
              <a:ext uri="{FF2B5EF4-FFF2-40B4-BE49-F238E27FC236}">
                <a16:creationId xmlns:a16="http://schemas.microsoft.com/office/drawing/2014/main" id="{501E5EC7-A1FB-DC12-3FA3-7B07AE13B7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52A68A0-503C-E28E-6D8B-A4B520F43F30}"/>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Four</a:t>
            </a:r>
            <a:r>
              <a:rPr lang="en-GB" sz="1400" b="1" dirty="0">
                <a:solidFill>
                  <a:schemeClr val="bg1"/>
                </a:solidFill>
              </a:rPr>
              <a:t> </a:t>
            </a:r>
            <a:r>
              <a:rPr lang="en-GB" sz="1400" dirty="0">
                <a:solidFill>
                  <a:schemeClr val="bg1"/>
                </a:solidFill>
              </a:rPr>
              <a:t>Food security and why soil matters</a:t>
            </a:r>
          </a:p>
          <a:p>
            <a:endParaRPr lang="en-AU" sz="1400" dirty="0">
              <a:solidFill>
                <a:schemeClr val="bg1"/>
              </a:solidFill>
            </a:endParaRPr>
          </a:p>
        </p:txBody>
      </p:sp>
      <p:pic>
        <p:nvPicPr>
          <p:cNvPr id="4" name="Picture 3">
            <a:extLst>
              <a:ext uri="{FF2B5EF4-FFF2-40B4-BE49-F238E27FC236}">
                <a16:creationId xmlns:a16="http://schemas.microsoft.com/office/drawing/2014/main" id="{F57BFE5A-902A-C098-9EB6-4671EC881D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315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solidFill>
                  <a:schemeClr val="bg1"/>
                </a:solidFill>
              </a:defRPr>
            </a:lvl1pPr>
            <a:lvl2pPr>
              <a:lnSpc>
                <a:spcPct val="100000"/>
              </a:lnSpc>
              <a:spcBef>
                <a:spcPts val="800"/>
              </a:spcBef>
              <a:defRPr>
                <a:solidFill>
                  <a:schemeClr val="bg1"/>
                </a:solidFill>
              </a:defRPr>
            </a:lvl2pPr>
            <a:lvl3pPr>
              <a:lnSpc>
                <a:spcPct val="100000"/>
              </a:lnSpc>
              <a:spcBef>
                <a:spcPts val="800"/>
              </a:spcBef>
              <a:defRPr>
                <a:solidFill>
                  <a:schemeClr val="bg1"/>
                </a:solidFill>
              </a:defRPr>
            </a:lvl3pPr>
            <a:lvl4pPr>
              <a:lnSpc>
                <a:spcPct val="100000"/>
              </a:lnSpc>
              <a:spcBef>
                <a:spcPts val="800"/>
              </a:spcBef>
              <a:defRPr>
                <a:solidFill>
                  <a:schemeClr val="bg1"/>
                </a:solidFill>
              </a:defRPr>
            </a:lvl4pPr>
            <a:lvl5pPr>
              <a:lnSpc>
                <a:spcPct val="100000"/>
              </a:lnSpc>
              <a:spcBef>
                <a:spcPts val="80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0225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a:xfrm>
            <a:off x="838200" y="365126"/>
            <a:ext cx="10515600" cy="743448"/>
          </a:xfrm>
        </p:spPr>
        <p:txBody>
          <a:bodyPr>
            <a:normAutofit/>
          </a:bodyPr>
          <a:lstStyle>
            <a:lvl1pPr>
              <a:defRPr sz="4000" b="1">
                <a:solidFill>
                  <a:schemeClr val="accent2"/>
                </a:solidFill>
              </a:defRPr>
            </a:lvl1pPr>
          </a:lstStyle>
          <a:p>
            <a:r>
              <a:rPr lang="en-US" dirty="0"/>
              <a:t>Click to edit Master title style</a:t>
            </a:r>
            <a:endParaRPr lang="en-AU" dirty="0"/>
          </a:p>
        </p:txBody>
      </p:sp>
      <p:sp>
        <p:nvSpPr>
          <p:cNvPr id="3" name="Rectangle 2">
            <a:extLst>
              <a:ext uri="{FF2B5EF4-FFF2-40B4-BE49-F238E27FC236}">
                <a16:creationId xmlns:a16="http://schemas.microsoft.com/office/drawing/2014/main" id="{CD3FEE19-6D70-340C-78C3-D83AE6EE2D30}"/>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5391B23-E32B-A798-8770-17BFADC6D964}"/>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Four</a:t>
            </a:r>
            <a:r>
              <a:rPr lang="en-GB" sz="1400" b="1" dirty="0">
                <a:solidFill>
                  <a:schemeClr val="bg1"/>
                </a:solidFill>
              </a:rPr>
              <a:t> </a:t>
            </a:r>
            <a:r>
              <a:rPr lang="en-GB" sz="1400" dirty="0">
                <a:solidFill>
                  <a:schemeClr val="bg1"/>
                </a:solidFill>
              </a:rPr>
              <a:t>Food security and why soil matters</a:t>
            </a:r>
          </a:p>
          <a:p>
            <a:endParaRPr lang="en-AU" sz="1400" dirty="0">
              <a:solidFill>
                <a:schemeClr val="bg1"/>
              </a:solidFill>
            </a:endParaRPr>
          </a:p>
        </p:txBody>
      </p:sp>
      <p:pic>
        <p:nvPicPr>
          <p:cNvPr id="5" name="Picture 4" descr="Charles Sturt University">
            <a:extLst>
              <a:ext uri="{FF2B5EF4-FFF2-40B4-BE49-F238E27FC236}">
                <a16:creationId xmlns:a16="http://schemas.microsoft.com/office/drawing/2014/main" id="{4746C3C7-5111-0456-E4D2-ACC24E2BB2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FE60DE3-B3F3-8A13-9C89-3CA6C6BA88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596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56054D-DFDF-9013-18F0-4F9E244A725E}"/>
              </a:ext>
            </a:extLst>
          </p:cNvPr>
          <p:cNvSpPr>
            <a:spLocks noGrp="1"/>
          </p:cNvSpPr>
          <p:nvPr>
            <p:ph sz="half" idx="2"/>
          </p:nvPr>
        </p:nvSpPr>
        <p:spPr>
          <a:xfrm>
            <a:off x="6463317" y="0"/>
            <a:ext cx="5366621" cy="6007260"/>
          </a:xfrm>
        </p:spPr>
        <p:txBody>
          <a:bodyPr anchor="ct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AEB821B4-CDD9-5742-3207-C647D739CB81}"/>
              </a:ext>
            </a:extLst>
          </p:cNvPr>
          <p:cNvSpPr/>
          <p:nvPr userDrawn="1"/>
        </p:nvSpPr>
        <p:spPr>
          <a:xfrm>
            <a:off x="0" y="-1"/>
            <a:ext cx="6096000" cy="60072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84B3DBF-99C1-4691-2739-DE47D0495572}"/>
              </a:ext>
            </a:extLst>
          </p:cNvPr>
          <p:cNvSpPr>
            <a:spLocks noGrp="1"/>
          </p:cNvSpPr>
          <p:nvPr>
            <p:ph type="title"/>
          </p:nvPr>
        </p:nvSpPr>
        <p:spPr>
          <a:xfrm>
            <a:off x="520262" y="2340847"/>
            <a:ext cx="5376041" cy="1325563"/>
          </a:xfrm>
        </p:spPr>
        <p:txBody>
          <a:bodyPr>
            <a:noAutofit/>
          </a:bodyPr>
          <a:lstStyle>
            <a:lvl1pPr>
              <a:defRPr sz="5000" b="1">
                <a:solidFill>
                  <a:schemeClr val="bg1"/>
                </a:solidFill>
              </a:defRPr>
            </a:lvl1pPr>
          </a:lstStyle>
          <a:p>
            <a:r>
              <a:rPr lang="en-US" dirty="0"/>
              <a:t>Click to edit Master title style</a:t>
            </a:r>
            <a:endParaRPr lang="en-AU" dirty="0"/>
          </a:p>
        </p:txBody>
      </p:sp>
      <p:sp>
        <p:nvSpPr>
          <p:cNvPr id="6" name="Rectangle 5">
            <a:extLst>
              <a:ext uri="{FF2B5EF4-FFF2-40B4-BE49-F238E27FC236}">
                <a16:creationId xmlns:a16="http://schemas.microsoft.com/office/drawing/2014/main" id="{F2FAC685-5DC3-C6FD-C694-21C25A353C55}"/>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511A76F4-88B4-9636-A1C4-9336F943B389}"/>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Four</a:t>
            </a:r>
            <a:r>
              <a:rPr lang="en-GB" sz="1400" b="1" dirty="0">
                <a:solidFill>
                  <a:schemeClr val="bg1"/>
                </a:solidFill>
              </a:rPr>
              <a:t> </a:t>
            </a:r>
            <a:r>
              <a:rPr lang="en-GB" sz="1400" dirty="0">
                <a:solidFill>
                  <a:schemeClr val="bg1"/>
                </a:solidFill>
              </a:rPr>
              <a:t>Food security and why soil matters</a:t>
            </a:r>
          </a:p>
          <a:p>
            <a:endParaRPr lang="en-AU" sz="1400" dirty="0">
              <a:solidFill>
                <a:schemeClr val="bg1"/>
              </a:solidFill>
            </a:endParaRPr>
          </a:p>
        </p:txBody>
      </p:sp>
      <p:pic>
        <p:nvPicPr>
          <p:cNvPr id="3" name="Picture 2" descr="Charles Sturt University">
            <a:extLst>
              <a:ext uri="{FF2B5EF4-FFF2-40B4-BE49-F238E27FC236}">
                <a16:creationId xmlns:a16="http://schemas.microsoft.com/office/drawing/2014/main" id="{66BAD910-89CF-EF87-EEE2-F07424A6AD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735C822-E621-FA75-2CD0-56A77BEC58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053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3F4D4-D670-2183-161D-1EA0ADE36A72}"/>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D96233C-A6B7-4A9C-5AFA-B5777425F503}"/>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Four</a:t>
            </a:r>
            <a:r>
              <a:rPr lang="en-GB" sz="1400" b="1" dirty="0">
                <a:solidFill>
                  <a:schemeClr val="bg1"/>
                </a:solidFill>
              </a:rPr>
              <a:t> </a:t>
            </a:r>
            <a:r>
              <a:rPr lang="en-GB" sz="1400" dirty="0">
                <a:solidFill>
                  <a:schemeClr val="bg1"/>
                </a:solidFill>
              </a:rPr>
              <a:t>Food security and why soil matters</a:t>
            </a:r>
          </a:p>
          <a:p>
            <a:endParaRPr lang="en-AU" sz="1400" dirty="0">
              <a:solidFill>
                <a:schemeClr val="bg1"/>
              </a:solidFill>
            </a:endParaRPr>
          </a:p>
        </p:txBody>
      </p:sp>
      <p:pic>
        <p:nvPicPr>
          <p:cNvPr id="4" name="Picture 3" descr="Charles Sturt University">
            <a:extLst>
              <a:ext uri="{FF2B5EF4-FFF2-40B4-BE49-F238E27FC236}">
                <a16:creationId xmlns:a16="http://schemas.microsoft.com/office/drawing/2014/main" id="{C87E8BA6-5440-4C28-D936-DD1DA615F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9957276-0FF8-3569-A9B4-D1F17F41E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422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681BD-AE29-D22B-9C3E-5244309C0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13F16C-F9CC-039F-1C7B-3D93FCED6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D71A27F-DFC5-A3A2-AD66-09D0B9F1E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E9719-A686-41FF-9D01-F25394CC1FF3}" type="datetimeFigureOut">
              <a:rPr lang="en-AU" smtClean="0"/>
              <a:t>9/01/2025</a:t>
            </a:fld>
            <a:endParaRPr lang="en-AU"/>
          </a:p>
        </p:txBody>
      </p:sp>
      <p:sp>
        <p:nvSpPr>
          <p:cNvPr id="5" name="Footer Placeholder 4">
            <a:extLst>
              <a:ext uri="{FF2B5EF4-FFF2-40B4-BE49-F238E27FC236}">
                <a16:creationId xmlns:a16="http://schemas.microsoft.com/office/drawing/2014/main" id="{464A22AA-D0A9-72E9-B8A6-1D18F8219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C069038-C18F-AF91-EBEF-64AA95E36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EC68B-A40C-42E0-A820-26D27D7D5D3C}" type="slidenum">
              <a:rPr lang="en-AU" smtClean="0"/>
              <a:t>‹#›</a:t>
            </a:fld>
            <a:endParaRPr lang="en-AU"/>
          </a:p>
        </p:txBody>
      </p:sp>
    </p:spTree>
    <p:extLst>
      <p:ext uri="{BB962C8B-B14F-4D97-AF65-F5344CB8AC3E}">
        <p14:creationId xmlns:p14="http://schemas.microsoft.com/office/powerpoint/2010/main" val="352377867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etoffice.gov.uk/food-insecurity-inde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93D49-E7FA-CEB0-D158-033905B2B9C0}"/>
              </a:ext>
            </a:extLst>
          </p:cNvPr>
          <p:cNvPicPr>
            <a:picLocks noChangeAspect="1"/>
          </p:cNvPicPr>
          <p:nvPr/>
        </p:nvPicPr>
        <p:blipFill>
          <a:blip r:embed="rId3"/>
          <a:stretch>
            <a:fillRect/>
          </a:stretch>
        </p:blipFill>
        <p:spPr>
          <a:xfrm>
            <a:off x="0" y="0"/>
            <a:ext cx="12192000" cy="5741611"/>
          </a:xfrm>
          <a:prstGeom prst="rect">
            <a:avLst/>
          </a:prstGeom>
        </p:spPr>
      </p:pic>
      <p:sp>
        <p:nvSpPr>
          <p:cNvPr id="2" name="Title 1">
            <a:extLst>
              <a:ext uri="{FF2B5EF4-FFF2-40B4-BE49-F238E27FC236}">
                <a16:creationId xmlns:a16="http://schemas.microsoft.com/office/drawing/2014/main" id="{53470AC0-0A0B-BFB7-8D2C-B32CD33C955C}"/>
              </a:ext>
            </a:extLst>
          </p:cNvPr>
          <p:cNvSpPr>
            <a:spLocks noGrp="1"/>
          </p:cNvSpPr>
          <p:nvPr>
            <p:ph type="ctrTitle"/>
          </p:nvPr>
        </p:nvSpPr>
        <p:spPr/>
        <p:txBody>
          <a:bodyPr>
            <a:normAutofit/>
          </a:bodyPr>
          <a:lstStyle/>
          <a:p>
            <a:r>
              <a:rPr lang="en-GB" sz="9000" b="1" dirty="0"/>
              <a:t>Section Four</a:t>
            </a:r>
            <a:endParaRPr lang="en-AU" sz="9000" b="1" dirty="0"/>
          </a:p>
        </p:txBody>
      </p:sp>
      <p:sp>
        <p:nvSpPr>
          <p:cNvPr id="4" name="Subtitle 2">
            <a:extLst>
              <a:ext uri="{FF2B5EF4-FFF2-40B4-BE49-F238E27FC236}">
                <a16:creationId xmlns:a16="http://schemas.microsoft.com/office/drawing/2014/main" id="{24872A7D-A00E-7604-64D7-62294D190B46}"/>
              </a:ext>
            </a:extLst>
          </p:cNvPr>
          <p:cNvSpPr txBox="1">
            <a:spLocks/>
          </p:cNvSpPr>
          <p:nvPr/>
        </p:nvSpPr>
        <p:spPr>
          <a:xfrm>
            <a:off x="4016829" y="3509961"/>
            <a:ext cx="4016828" cy="953181"/>
          </a:xfrm>
          <a:prstGeom prst="rect">
            <a:avLst/>
          </a:prstGeom>
          <a:solidFill>
            <a:schemeClr val="accent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Food security and why soil matters</a:t>
            </a:r>
            <a:endParaRPr lang="en-AU" sz="3200" dirty="0"/>
          </a:p>
        </p:txBody>
      </p:sp>
    </p:spTree>
    <p:extLst>
      <p:ext uri="{BB962C8B-B14F-4D97-AF65-F5344CB8AC3E}">
        <p14:creationId xmlns:p14="http://schemas.microsoft.com/office/powerpoint/2010/main" val="143518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94B09-2BE5-2E67-6492-A917E1ADC69E}"/>
              </a:ext>
            </a:extLst>
          </p:cNvPr>
          <p:cNvSpPr>
            <a:spLocks noGrp="1"/>
          </p:cNvSpPr>
          <p:nvPr>
            <p:ph sz="half" idx="2"/>
          </p:nvPr>
        </p:nvSpPr>
        <p:spPr/>
        <p:txBody>
          <a:bodyPr>
            <a:normAutofit/>
          </a:bodyPr>
          <a:lstStyle/>
          <a:p>
            <a:pPr>
              <a:lnSpc>
                <a:spcPct val="115000"/>
              </a:lnSpc>
              <a:spcBef>
                <a:spcPts val="500"/>
              </a:spcBef>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Food </a:t>
            </a:r>
            <a:r>
              <a:rPr lang="en-AU" sz="1600" i="1" dirty="0">
                <a:effectLst/>
                <a:latin typeface="Arial" panose="020B0604020202020204" pitchFamily="34" charset="0"/>
                <a:ea typeface="Times New Roman" panose="02020603050405020304" pitchFamily="18" charset="0"/>
                <a:cs typeface="Arial" panose="020B0604020202020204" pitchFamily="34" charset="0"/>
              </a:rPr>
              <a:t>security</a:t>
            </a:r>
            <a:r>
              <a:rPr lang="en-AU" sz="1600" dirty="0">
                <a:effectLst/>
                <a:latin typeface="Arial" panose="020B0604020202020204" pitchFamily="34" charset="0"/>
                <a:ea typeface="Times New Roman" panose="02020603050405020304" pitchFamily="18" charset="0"/>
                <a:cs typeface="Arial" panose="020B0604020202020204" pitchFamily="34" charset="0"/>
              </a:rPr>
              <a:t> is defined by the United Nations Committee on World Food Security as </a:t>
            </a:r>
            <a:r>
              <a:rPr lang="en-AU" sz="160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the physical, social and economic access to sufficient, safe and nutritious food that meets dietary needs and food preferences for an active and healthy life.  </a:t>
            </a: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a:p>
            <a:r>
              <a:rPr lang="en-AU" sz="16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Food security is often described as having four “pillars” </a:t>
            </a:r>
          </a:p>
          <a:p>
            <a:pPr>
              <a:lnSpc>
                <a:spcPct val="115000"/>
              </a:lnSpc>
              <a:spcBef>
                <a:spcPts val="500"/>
              </a:spcBef>
            </a:pPr>
            <a:r>
              <a:rPr lang="en-AU" sz="160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Availability refers to the supply of food, including the diversity and quality of food.  Farming systems are essential for food security and must be sustainable and productive. </a:t>
            </a: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AU" sz="160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Accessibility refers to people’s physical and economic access to food and includes whether food is affordable </a:t>
            </a: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pPr>
            <a:r>
              <a:rPr lang="en-AU" sz="160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Utilisation refers to how people make use of various nutrients in food</a:t>
            </a: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AU" sz="160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Stability refers to the idea that issues such as war or drought may impact on food security </a:t>
            </a: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03806C0C-3D19-56F5-CF1C-72585D8D398E}"/>
              </a:ext>
            </a:extLst>
          </p:cNvPr>
          <p:cNvSpPr>
            <a:spLocks noGrp="1"/>
          </p:cNvSpPr>
          <p:nvPr>
            <p:ph type="title"/>
          </p:nvPr>
        </p:nvSpPr>
        <p:spPr/>
        <p:txBody>
          <a:bodyPr/>
          <a:lstStyle/>
          <a:p>
            <a:r>
              <a:rPr lang="en-GB" b="1" dirty="0"/>
              <a:t>What is food security?</a:t>
            </a:r>
            <a:endParaRPr lang="en-AU" b="1" dirty="0"/>
          </a:p>
        </p:txBody>
      </p:sp>
    </p:spTree>
    <p:extLst>
      <p:ext uri="{BB962C8B-B14F-4D97-AF65-F5344CB8AC3E}">
        <p14:creationId xmlns:p14="http://schemas.microsoft.com/office/powerpoint/2010/main" val="253561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EE4F9-6E47-1512-EAC3-282638AB2579}"/>
              </a:ext>
            </a:extLst>
          </p:cNvPr>
          <p:cNvSpPr>
            <a:spLocks noGrp="1"/>
          </p:cNvSpPr>
          <p:nvPr>
            <p:ph sz="half" idx="2"/>
          </p:nvPr>
        </p:nvSpPr>
        <p:spPr/>
        <p:txBody>
          <a:bodyPr>
            <a:normAutofit/>
          </a:bodyPr>
          <a:lstStyle/>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The FAO defines food insecurity as not having “regular access to enough safe and nutritious food for normal growth and development and an active and healthy life“ </a:t>
            </a:r>
            <a:r>
              <a:rPr lang="en-AU" sz="1000" dirty="0">
                <a:latin typeface="Arial" panose="020B0604020202020204" pitchFamily="34" charset="0"/>
                <a:ea typeface="Times New Roman" panose="02020603050405020304" pitchFamily="18" charset="0"/>
                <a:cs typeface="Arial" panose="020B0604020202020204" pitchFamily="34" charset="0"/>
              </a:rPr>
              <a:t>(https://</a:t>
            </a:r>
            <a:r>
              <a:rPr lang="en-AU" sz="1000" dirty="0" err="1">
                <a:latin typeface="Arial" panose="020B0604020202020204" pitchFamily="34" charset="0"/>
                <a:ea typeface="Times New Roman" panose="02020603050405020304" pitchFamily="18" charset="0"/>
                <a:cs typeface="Arial" panose="020B0604020202020204" pitchFamily="34" charset="0"/>
              </a:rPr>
              <a:t>www.fao.org</a:t>
            </a:r>
            <a:r>
              <a:rPr lang="en-AU" sz="1000" dirty="0">
                <a:latin typeface="Arial" panose="020B0604020202020204" pitchFamily="34" charset="0"/>
                <a:ea typeface="Times New Roman" panose="02020603050405020304" pitchFamily="18" charset="0"/>
                <a:cs typeface="Arial" panose="020B0604020202020204" pitchFamily="34" charset="0"/>
              </a:rPr>
              <a:t>/hunger/</a:t>
            </a:r>
            <a:r>
              <a:rPr lang="en-AU" sz="1000" dirty="0" err="1">
                <a:latin typeface="Arial" panose="020B0604020202020204" pitchFamily="34" charset="0"/>
                <a:ea typeface="Times New Roman" panose="02020603050405020304" pitchFamily="18" charset="0"/>
                <a:cs typeface="Arial" panose="020B0604020202020204" pitchFamily="34" charset="0"/>
              </a:rPr>
              <a:t>en</a:t>
            </a:r>
            <a:r>
              <a:rPr lang="en-AU" sz="1000" dirty="0">
                <a:latin typeface="Arial" panose="020B0604020202020204" pitchFamily="34" charset="0"/>
                <a:ea typeface="Times New Roman" panose="02020603050405020304" pitchFamily="18" charset="0"/>
                <a:cs typeface="Arial" panose="020B0604020202020204" pitchFamily="34" charset="0"/>
              </a:rPr>
              <a:t>/). </a:t>
            </a:r>
          </a:p>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Food insecurity can range from mild (some uncertainty about the ability to obtain food) to severe (not having access to food for more than a day). </a:t>
            </a:r>
          </a:p>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Moderate food insecurity ranges from compromising on food quality and variety to reducing food quantity and occasionally skipping meals. </a:t>
            </a:r>
          </a:p>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The United Nations Sustainable Development Goals include a focus on food security. SDG2 aims to: </a:t>
            </a:r>
          </a:p>
          <a:p>
            <a:pPr marL="457200" lvl="1" indent="0">
              <a:lnSpc>
                <a:spcPct val="115000"/>
              </a:lnSpc>
              <a:spcAft>
                <a:spcPts val="1000"/>
              </a:spcAft>
              <a:buNone/>
            </a:pPr>
            <a:r>
              <a:rPr lang="en-AU" sz="1600" dirty="0">
                <a:latin typeface="Arial" panose="020B0604020202020204" pitchFamily="34" charset="0"/>
                <a:ea typeface="Times New Roman" panose="02020603050405020304" pitchFamily="18" charset="0"/>
                <a:cs typeface="Arial" panose="020B0604020202020204" pitchFamily="34" charset="0"/>
              </a:rPr>
              <a:t>“End hunger, achieve food security and improved nutrition, and promote sustainable agriculture”, and ensure “ “access by all people…to safe, nutritious and sufficient food all year round” by 2030 </a:t>
            </a:r>
            <a:r>
              <a:rPr lang="en-AU" sz="1000" dirty="0">
                <a:latin typeface="Arial" panose="020B0604020202020204" pitchFamily="34" charset="0"/>
                <a:ea typeface="Times New Roman" panose="02020603050405020304" pitchFamily="18" charset="0"/>
                <a:cs typeface="Arial" panose="020B0604020202020204" pitchFamily="34" charset="0"/>
              </a:rPr>
              <a:t>(https://</a:t>
            </a:r>
            <a:r>
              <a:rPr lang="en-AU" sz="1000" dirty="0" err="1">
                <a:latin typeface="Arial" panose="020B0604020202020204" pitchFamily="34" charset="0"/>
                <a:ea typeface="Times New Roman" panose="02020603050405020304" pitchFamily="18" charset="0"/>
                <a:cs typeface="Arial" panose="020B0604020202020204" pitchFamily="34" charset="0"/>
              </a:rPr>
              <a:t>sdgs.un.org</a:t>
            </a:r>
            <a:r>
              <a:rPr lang="en-AU" sz="1000" dirty="0">
                <a:latin typeface="Arial" panose="020B0604020202020204" pitchFamily="34" charset="0"/>
                <a:ea typeface="Times New Roman" panose="02020603050405020304" pitchFamily="18" charset="0"/>
                <a:cs typeface="Arial" panose="020B0604020202020204" pitchFamily="34" charset="0"/>
              </a:rPr>
              <a:t>/goals/goal2).  </a:t>
            </a:r>
          </a:p>
        </p:txBody>
      </p:sp>
      <p:sp>
        <p:nvSpPr>
          <p:cNvPr id="2" name="Title 1">
            <a:extLst>
              <a:ext uri="{FF2B5EF4-FFF2-40B4-BE49-F238E27FC236}">
                <a16:creationId xmlns:a16="http://schemas.microsoft.com/office/drawing/2014/main" id="{8B69AE0D-34A5-E5DF-4119-FCA2725BFC3E}"/>
              </a:ext>
            </a:extLst>
          </p:cNvPr>
          <p:cNvSpPr>
            <a:spLocks noGrp="1"/>
          </p:cNvSpPr>
          <p:nvPr>
            <p:ph type="title"/>
          </p:nvPr>
        </p:nvSpPr>
        <p:spPr/>
        <p:txBody>
          <a:bodyPr/>
          <a:lstStyle/>
          <a:p>
            <a:r>
              <a:rPr lang="en-GB" dirty="0"/>
              <a:t>What is food insecurity?</a:t>
            </a:r>
            <a:endParaRPr lang="en-AU" dirty="0"/>
          </a:p>
        </p:txBody>
      </p:sp>
    </p:spTree>
    <p:extLst>
      <p:ext uri="{BB962C8B-B14F-4D97-AF65-F5344CB8AC3E}">
        <p14:creationId xmlns:p14="http://schemas.microsoft.com/office/powerpoint/2010/main" val="397084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1364-6799-76CC-DFDD-DC0A7EE82411}"/>
              </a:ext>
            </a:extLst>
          </p:cNvPr>
          <p:cNvSpPr>
            <a:spLocks noGrp="1"/>
          </p:cNvSpPr>
          <p:nvPr>
            <p:ph type="title"/>
          </p:nvPr>
        </p:nvSpPr>
        <p:spPr/>
        <p:txBody>
          <a:bodyPr/>
          <a:lstStyle/>
          <a:p>
            <a:r>
              <a:rPr lang="en-GB" b="1" dirty="0">
                <a:solidFill>
                  <a:schemeClr val="accent2"/>
                </a:solidFill>
              </a:rPr>
              <a:t>Food insecurity around the world</a:t>
            </a:r>
            <a:endParaRPr lang="en-AU" b="1" dirty="0">
              <a:solidFill>
                <a:schemeClr val="accent2"/>
              </a:solidFill>
            </a:endParaRPr>
          </a:p>
        </p:txBody>
      </p:sp>
      <p:sp>
        <p:nvSpPr>
          <p:cNvPr id="3" name="Content Placeholder 2">
            <a:extLst>
              <a:ext uri="{FF2B5EF4-FFF2-40B4-BE49-F238E27FC236}">
                <a16:creationId xmlns:a16="http://schemas.microsoft.com/office/drawing/2014/main" id="{ECB7C773-A549-0ED9-50ED-776FC2A2D8ED}"/>
              </a:ext>
            </a:extLst>
          </p:cNvPr>
          <p:cNvSpPr>
            <a:spLocks noGrp="1"/>
          </p:cNvSpPr>
          <p:nvPr>
            <p:ph idx="1"/>
          </p:nvPr>
        </p:nvSpPr>
        <p:spPr>
          <a:xfrm>
            <a:off x="6544519" y="1647585"/>
            <a:ext cx="5257800" cy="4192934"/>
          </a:xfrm>
        </p:spPr>
        <p:txBody>
          <a:bodyPr>
            <a:noAutofit/>
          </a:bodyPr>
          <a:lstStyle/>
          <a:p>
            <a:pPr>
              <a:lnSpc>
                <a:spcPct val="115000"/>
              </a:lnSpc>
              <a:spcBef>
                <a:spcPts val="0"/>
              </a:spcBef>
              <a:spcAft>
                <a:spcPts val="500"/>
              </a:spcAft>
            </a:pPr>
            <a:r>
              <a:rPr lang="en-AU" sz="1400" dirty="0">
                <a:latin typeface="Arial" panose="020B0604020202020204" pitchFamily="34" charset="0"/>
                <a:ea typeface="Times New Roman" panose="02020603050405020304" pitchFamily="18" charset="0"/>
                <a:cs typeface="Arial" panose="020B0604020202020204" pitchFamily="34" charset="0"/>
              </a:rPr>
              <a:t>Food insecurity is expected to increase due to climate change and the increasing world population. </a:t>
            </a:r>
          </a:p>
          <a:p>
            <a:pPr>
              <a:lnSpc>
                <a:spcPct val="115000"/>
              </a:lnSpc>
              <a:spcBef>
                <a:spcPts val="0"/>
              </a:spcBef>
              <a:spcAft>
                <a:spcPts val="500"/>
              </a:spcAft>
            </a:pPr>
            <a:r>
              <a:rPr lang="en-AU" sz="1400" dirty="0">
                <a:latin typeface="Arial" panose="020B0604020202020204" pitchFamily="34" charset="0"/>
                <a:ea typeface="Times New Roman" panose="02020603050405020304" pitchFamily="18" charset="0"/>
                <a:cs typeface="Arial" panose="020B0604020202020204" pitchFamily="34" charset="0"/>
              </a:rPr>
              <a:t>This interactive map is a useful demonstration of the impact of climate change on food security </a:t>
            </a:r>
          </a:p>
          <a:p>
            <a:pPr>
              <a:lnSpc>
                <a:spcPct val="115000"/>
              </a:lnSpc>
              <a:spcBef>
                <a:spcPts val="0"/>
              </a:spcBef>
              <a:spcAft>
                <a:spcPts val="500"/>
              </a:spcAft>
            </a:pPr>
            <a:r>
              <a:rPr lang="en-AU" sz="1400" dirty="0">
                <a:latin typeface="Arial" panose="020B0604020202020204" pitchFamily="34" charset="0"/>
                <a:ea typeface="Times New Roman" panose="02020603050405020304" pitchFamily="18" charset="0"/>
                <a:cs typeface="Arial" panose="020B0604020202020204" pitchFamily="34" charset="0"/>
              </a:rPr>
              <a:t>The United Nations Sustainable Development Goals include a focus on food security. SDG2 aims to:</a:t>
            </a:r>
          </a:p>
          <a:p>
            <a:pPr marL="457200" lvl="1" indent="0">
              <a:lnSpc>
                <a:spcPct val="115000"/>
              </a:lnSpc>
              <a:spcBef>
                <a:spcPts val="0"/>
              </a:spcBef>
              <a:spcAft>
                <a:spcPts val="500"/>
              </a:spcAft>
              <a:buNone/>
            </a:pPr>
            <a:r>
              <a:rPr lang="en-AU" sz="1400" dirty="0">
                <a:latin typeface="Arial" panose="020B0604020202020204" pitchFamily="34" charset="0"/>
                <a:ea typeface="Times New Roman" panose="02020603050405020304" pitchFamily="18" charset="0"/>
                <a:cs typeface="Arial" panose="020B0604020202020204" pitchFamily="34" charset="0"/>
              </a:rPr>
              <a:t>“End hunger, achieve food security and improved nutrition, and promote sustainable agriculture”, and ensure “ “access by all people…to safe, nutritious and sufficient food all year round” by 2030 </a:t>
            </a:r>
            <a:r>
              <a:rPr lang="en-AU" sz="1000" dirty="0">
                <a:latin typeface="Arial" panose="020B0604020202020204" pitchFamily="34" charset="0"/>
                <a:ea typeface="Times New Roman" panose="02020603050405020304" pitchFamily="18" charset="0"/>
                <a:cs typeface="Arial" panose="020B0604020202020204" pitchFamily="34" charset="0"/>
              </a:rPr>
              <a:t>(https://</a:t>
            </a:r>
            <a:r>
              <a:rPr lang="en-AU" sz="1000" dirty="0" err="1">
                <a:latin typeface="Arial" panose="020B0604020202020204" pitchFamily="34" charset="0"/>
                <a:ea typeface="Times New Roman" panose="02020603050405020304" pitchFamily="18" charset="0"/>
                <a:cs typeface="Arial" panose="020B0604020202020204" pitchFamily="34" charset="0"/>
              </a:rPr>
              <a:t>sdgs.un.org</a:t>
            </a:r>
            <a:r>
              <a:rPr lang="en-AU" sz="1000" dirty="0">
                <a:latin typeface="Arial" panose="020B0604020202020204" pitchFamily="34" charset="0"/>
                <a:ea typeface="Times New Roman" panose="02020603050405020304" pitchFamily="18" charset="0"/>
                <a:cs typeface="Arial" panose="020B0604020202020204" pitchFamily="34" charset="0"/>
              </a:rPr>
              <a:t>/goals/goal2).  </a:t>
            </a:r>
          </a:p>
          <a:p>
            <a:pPr>
              <a:lnSpc>
                <a:spcPct val="115000"/>
              </a:lnSpc>
              <a:spcBef>
                <a:spcPts val="0"/>
              </a:spcBef>
              <a:spcAft>
                <a:spcPts val="500"/>
              </a:spcAft>
            </a:pPr>
            <a:r>
              <a:rPr lang="en-AU" sz="1400" dirty="0">
                <a:latin typeface="Arial" panose="020B0604020202020204" pitchFamily="34" charset="0"/>
                <a:ea typeface="Times New Roman" panose="02020603050405020304" pitchFamily="18" charset="0"/>
                <a:cs typeface="Arial" panose="020B0604020202020204" pitchFamily="34" charset="0"/>
              </a:rPr>
              <a:t>The FAO uses the prevalence of people who have moderate or severe food insecurity to help assess the worlds’ progress towards the UN Sustainability Goals (SDG2). Worldwide, 11.7% of people experienced severe food insecurity in 2021.</a:t>
            </a:r>
          </a:p>
        </p:txBody>
      </p:sp>
      <p:pic>
        <p:nvPicPr>
          <p:cNvPr id="7" name="Picture 6" descr="A screenshot of a map&#10;&#10;Description automatically generated">
            <a:hlinkClick r:id="rId2"/>
            <a:extLst>
              <a:ext uri="{FF2B5EF4-FFF2-40B4-BE49-F238E27FC236}">
                <a16:creationId xmlns:a16="http://schemas.microsoft.com/office/drawing/2014/main" id="{43F6C3C9-EC17-E572-EB36-90F0B505E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23" y="1690688"/>
            <a:ext cx="5088038" cy="3966141"/>
          </a:xfrm>
          <a:prstGeom prst="rect">
            <a:avLst/>
          </a:prstGeom>
        </p:spPr>
      </p:pic>
    </p:spTree>
    <p:extLst>
      <p:ext uri="{BB962C8B-B14F-4D97-AF65-F5344CB8AC3E}">
        <p14:creationId xmlns:p14="http://schemas.microsoft.com/office/powerpoint/2010/main" val="423725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9A57DE-705C-6E3D-36D3-5C6A37056F16}"/>
              </a:ext>
            </a:extLst>
          </p:cNvPr>
          <p:cNvSpPr>
            <a:spLocks noGrp="1"/>
          </p:cNvSpPr>
          <p:nvPr>
            <p:ph sz="half" idx="2"/>
          </p:nvPr>
        </p:nvSpPr>
        <p:spPr/>
        <p:txBody>
          <a:bodyPr>
            <a:normAutofit/>
          </a:bodyPr>
          <a:lstStyle/>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Australia is one of the most food secure countries in the world. </a:t>
            </a:r>
          </a:p>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In 2020, Australia was ranked 10th in the world for food availability, and 7th for food affordability.</a:t>
            </a:r>
          </a:p>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The rate of severe food insecurity in Australia in 2020 was 3.6% </a:t>
            </a:r>
          </a:p>
          <a:p>
            <a:pPr>
              <a:lnSpc>
                <a:spcPct val="115000"/>
              </a:lnSpc>
              <a:spcBef>
                <a:spcPts val="500"/>
              </a:spcBef>
              <a:spcAft>
                <a:spcPts val="1000"/>
              </a:spcAft>
            </a:pPr>
            <a:r>
              <a:rPr lang="en-AU" sz="1600" dirty="0">
                <a:latin typeface="Arial" panose="020B0604020202020204" pitchFamily="34" charset="0"/>
                <a:ea typeface="Times New Roman" panose="02020603050405020304" pitchFamily="18" charset="0"/>
                <a:cs typeface="Arial" panose="020B0604020202020204" pitchFamily="34" charset="0"/>
              </a:rPr>
              <a:t>Food insecurity has increased due to rising cost of living (including food).  In 2023, 31% of Australians experienced moderate food insecurity.</a:t>
            </a:r>
          </a:p>
        </p:txBody>
      </p:sp>
      <p:sp>
        <p:nvSpPr>
          <p:cNvPr id="2" name="Title 1">
            <a:extLst>
              <a:ext uri="{FF2B5EF4-FFF2-40B4-BE49-F238E27FC236}">
                <a16:creationId xmlns:a16="http://schemas.microsoft.com/office/drawing/2014/main" id="{D74D36F1-0F7C-69B7-225F-467EBD529D3F}"/>
              </a:ext>
            </a:extLst>
          </p:cNvPr>
          <p:cNvSpPr>
            <a:spLocks noGrp="1"/>
          </p:cNvSpPr>
          <p:nvPr>
            <p:ph type="title"/>
          </p:nvPr>
        </p:nvSpPr>
        <p:spPr/>
        <p:txBody>
          <a:bodyPr/>
          <a:lstStyle/>
          <a:p>
            <a:r>
              <a:rPr lang="en-GB" dirty="0"/>
              <a:t>Food insecurity in Australia</a:t>
            </a:r>
            <a:endParaRPr lang="en-AU" dirty="0"/>
          </a:p>
        </p:txBody>
      </p:sp>
    </p:spTree>
    <p:extLst>
      <p:ext uri="{BB962C8B-B14F-4D97-AF65-F5344CB8AC3E}">
        <p14:creationId xmlns:p14="http://schemas.microsoft.com/office/powerpoint/2010/main" val="174663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0136-8C08-FE1C-DFB7-A02562F49C96}"/>
              </a:ext>
            </a:extLst>
          </p:cNvPr>
          <p:cNvSpPr>
            <a:spLocks noGrp="1"/>
          </p:cNvSpPr>
          <p:nvPr>
            <p:ph type="title"/>
          </p:nvPr>
        </p:nvSpPr>
        <p:spPr/>
        <p:txBody>
          <a:bodyPr/>
          <a:lstStyle/>
          <a:p>
            <a:r>
              <a:rPr lang="en-GB" dirty="0"/>
              <a:t>Soil and food security</a:t>
            </a:r>
            <a:endParaRPr lang="en-AU" dirty="0"/>
          </a:p>
        </p:txBody>
      </p:sp>
      <p:sp>
        <p:nvSpPr>
          <p:cNvPr id="3" name="Content Placeholder 2">
            <a:extLst>
              <a:ext uri="{FF2B5EF4-FFF2-40B4-BE49-F238E27FC236}">
                <a16:creationId xmlns:a16="http://schemas.microsoft.com/office/drawing/2014/main" id="{3C1694E6-0035-035A-9C18-6448947B35BC}"/>
              </a:ext>
            </a:extLst>
          </p:cNvPr>
          <p:cNvSpPr>
            <a:spLocks noGrp="1"/>
          </p:cNvSpPr>
          <p:nvPr>
            <p:ph idx="1"/>
          </p:nvPr>
        </p:nvSpPr>
        <p:spPr/>
        <p:txBody>
          <a:bodyPr>
            <a:normAutofit/>
          </a:bodyPr>
          <a:lstStyle/>
          <a:p>
            <a:r>
              <a:rPr lang="en-AU" sz="1800" kern="0" dirty="0">
                <a:effectLst/>
                <a:latin typeface="Arial" panose="020B0604020202020204" pitchFamily="34" charset="0"/>
                <a:ea typeface="Times New Roman" panose="02020603050405020304" pitchFamily="18" charset="0"/>
                <a:cs typeface="Arial" panose="020B0604020202020204" pitchFamily="34" charset="0"/>
              </a:rPr>
              <a:t>Agriculture is essential for the </a:t>
            </a:r>
            <a:r>
              <a:rPr lang="en-AU" sz="1800" i="1" kern="0" dirty="0">
                <a:effectLst/>
                <a:latin typeface="Arial" panose="020B0604020202020204" pitchFamily="34" charset="0"/>
                <a:ea typeface="Times New Roman" panose="02020603050405020304" pitchFamily="18" charset="0"/>
                <a:cs typeface="Arial" panose="020B0604020202020204" pitchFamily="34" charset="0"/>
              </a:rPr>
              <a:t>availability</a:t>
            </a:r>
            <a:r>
              <a:rPr lang="en-AU" sz="1800" kern="0" dirty="0">
                <a:effectLst/>
                <a:latin typeface="Arial" panose="020B0604020202020204" pitchFamily="34" charset="0"/>
                <a:ea typeface="Times New Roman" panose="02020603050405020304" pitchFamily="18" charset="0"/>
                <a:cs typeface="Arial" panose="020B0604020202020204" pitchFamily="34" charset="0"/>
              </a:rPr>
              <a:t> pillar of food security. Without a productive agricultural system, the ability to produce sufficient food is reduced, leading to food insecurity. </a:t>
            </a:r>
            <a:endParaRPr lang="en-AU" sz="1800" kern="0" dirty="0">
              <a:latin typeface="Arial" panose="020B0604020202020204" pitchFamily="34" charset="0"/>
              <a:cs typeface="Arial" panose="020B0604020202020204" pitchFamily="34" charset="0"/>
            </a:endParaRPr>
          </a:p>
          <a:p>
            <a:r>
              <a:rPr lang="en-AU" sz="1800" kern="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Soil degradation is a key threat to sustainable food security because it reduces the capacity of the land to produce quality, nutritious food. </a:t>
            </a:r>
            <a:endParaRPr lang="en-AU" sz="1800" kern="0" dirty="0">
              <a:highlight>
                <a:srgbClr val="FFFFFF"/>
              </a:highlight>
              <a:latin typeface="Arial" panose="020B0604020202020204" pitchFamily="34" charset="0"/>
              <a:cs typeface="Arial" panose="020B0604020202020204" pitchFamily="34" charset="0"/>
            </a:endParaRPr>
          </a:p>
          <a:p>
            <a:pPr>
              <a:lnSpc>
                <a:spcPct val="115000"/>
              </a:lnSpc>
              <a:spcBef>
                <a:spcPts val="500"/>
              </a:spcBef>
              <a:spcAft>
                <a:spcPts val="1000"/>
              </a:spcAft>
            </a:pPr>
            <a:r>
              <a:rPr lang="en-AU" sz="18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Because of the importance of soil for food security, improving soil health is part of the UNSDG2 to end world hunger and food insecurity by 2030. T</a:t>
            </a:r>
            <a:r>
              <a:rPr lang="en-AU" sz="1800" dirty="0">
                <a:effectLst/>
                <a:latin typeface="Arial" panose="020B0604020202020204" pitchFamily="34" charset="0"/>
                <a:ea typeface="Times New Roman" panose="02020603050405020304" pitchFamily="18" charset="0"/>
                <a:cs typeface="Arial" panose="020B0604020202020204" pitchFamily="34" charset="0"/>
              </a:rPr>
              <a:t>arget 2.4 is: </a:t>
            </a:r>
          </a:p>
          <a:p>
            <a:pPr lvl="1" indent="0">
              <a:lnSpc>
                <a:spcPct val="115000"/>
              </a:lnSpc>
              <a:spcBef>
                <a:spcPts val="500"/>
              </a:spcBef>
              <a:spcAft>
                <a:spcPts val="1000"/>
              </a:spcAft>
              <a:buNone/>
            </a:pPr>
            <a:r>
              <a:rPr lang="en-AU" sz="18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a:t>
            </a:r>
            <a:r>
              <a:rPr lang="en-AU" sz="1800" dirty="0">
                <a:solidFill>
                  <a:schemeClr val="accent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By 2030, ensure sustainable food production systems and implement resilient agricultural practices that increase productivity and production, that help maintain ecosystems, that strengthen capacity for adaptation to climate change, extreme weather, drought, flooding and other disasters and that progressively improve land and soil quality”.</a:t>
            </a:r>
            <a:endParaRPr lang="en-AU" sz="1800"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7756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1578-1B22-5304-628E-3E30C8B90ACB}"/>
              </a:ext>
            </a:extLst>
          </p:cNvPr>
          <p:cNvSpPr>
            <a:spLocks noGrp="1"/>
          </p:cNvSpPr>
          <p:nvPr>
            <p:ph type="title"/>
          </p:nvPr>
        </p:nvSpPr>
        <p:spPr/>
        <p:txBody>
          <a:bodyPr>
            <a:noAutofit/>
          </a:bodyPr>
          <a:lstStyle/>
          <a:p>
            <a:r>
              <a:rPr lang="en-GB" dirty="0"/>
              <a:t>Factors leading to soil degradation and food insecurity</a:t>
            </a:r>
            <a:endParaRPr lang="en-AU" dirty="0"/>
          </a:p>
        </p:txBody>
      </p:sp>
      <p:sp>
        <p:nvSpPr>
          <p:cNvPr id="14" name="Content Placeholder 2">
            <a:extLst>
              <a:ext uri="{FF2B5EF4-FFF2-40B4-BE49-F238E27FC236}">
                <a16:creationId xmlns:a16="http://schemas.microsoft.com/office/drawing/2014/main" id="{0C9BE353-008E-096C-D3F6-1A5391883105}"/>
              </a:ext>
            </a:extLst>
          </p:cNvPr>
          <p:cNvSpPr>
            <a:spLocks noGrp="1"/>
          </p:cNvSpPr>
          <p:nvPr>
            <p:ph sz="half" idx="2"/>
          </p:nvPr>
        </p:nvSpPr>
        <p:spPr>
          <a:xfrm>
            <a:off x="6463317" y="0"/>
            <a:ext cx="5366621" cy="6007260"/>
          </a:xfrm>
        </p:spPr>
        <p:txBody>
          <a:bodyPr>
            <a:normAutofit/>
          </a:bodyPr>
          <a:lstStyle/>
          <a:p>
            <a:pPr marL="0" indent="0">
              <a:lnSpc>
                <a:spcPct val="115000"/>
              </a:lnSpc>
              <a:spcBef>
                <a:spcPts val="0"/>
              </a:spcBef>
              <a:buNone/>
            </a:pPr>
            <a:r>
              <a:rPr lang="en-AU" sz="1600" dirty="0">
                <a:effectLst/>
                <a:latin typeface="Arial" panose="020B0604020202020204" pitchFamily="34" charset="0"/>
                <a:ea typeface="Times New Roman" panose="02020603050405020304" pitchFamily="18" charset="0"/>
                <a:cs typeface="Arial" panose="020B0604020202020204" pitchFamily="34" charset="0"/>
              </a:rPr>
              <a:t>Agricultural practices </a:t>
            </a:r>
          </a:p>
          <a:p>
            <a:pPr>
              <a:lnSpc>
                <a:spcPct val="115000"/>
              </a:lnSpc>
              <a:spcBef>
                <a:spcPts val="0"/>
              </a:spcBef>
            </a:pPr>
            <a:r>
              <a:rPr lang="en-AU" sz="1600" dirty="0">
                <a:effectLst/>
                <a:latin typeface="Arial" panose="020B0604020202020204" pitchFamily="34" charset="0"/>
                <a:ea typeface="Times New Roman" panose="02020603050405020304" pitchFamily="18" charset="0"/>
                <a:cs typeface="Arial" panose="020B0604020202020204" pitchFamily="34" charset="0"/>
              </a:rPr>
              <a:t>tillage</a:t>
            </a:r>
          </a:p>
          <a:p>
            <a:pPr>
              <a:lnSpc>
                <a:spcPct val="115000"/>
              </a:lnSpc>
              <a:spcBef>
                <a:spcPts val="0"/>
              </a:spcBef>
            </a:pPr>
            <a:r>
              <a:rPr lang="en-AU" sz="1600" dirty="0">
                <a:effectLst/>
                <a:latin typeface="Arial" panose="020B0604020202020204" pitchFamily="34" charset="0"/>
                <a:ea typeface="Times New Roman" panose="02020603050405020304" pitchFamily="18" charset="0"/>
                <a:cs typeface="Arial" panose="020B0604020202020204" pitchFamily="34" charset="0"/>
              </a:rPr>
              <a:t>land-clearing</a:t>
            </a:r>
          </a:p>
          <a:p>
            <a:pPr>
              <a:lnSpc>
                <a:spcPct val="115000"/>
              </a:lnSpc>
              <a:spcBef>
                <a:spcPts val="0"/>
              </a:spcBef>
            </a:pPr>
            <a:r>
              <a:rPr lang="en-AU" sz="1600" dirty="0">
                <a:effectLst/>
                <a:latin typeface="Arial" panose="020B0604020202020204" pitchFamily="34" charset="0"/>
                <a:ea typeface="Times New Roman" panose="02020603050405020304" pitchFamily="18" charset="0"/>
                <a:cs typeface="Arial" panose="020B0604020202020204" pitchFamily="34" charset="0"/>
              </a:rPr>
              <a:t>over-use of fertiliser</a:t>
            </a:r>
          </a:p>
          <a:p>
            <a:pPr>
              <a:lnSpc>
                <a:spcPct val="115000"/>
              </a:lnSpc>
              <a:spcBef>
                <a:spcPts val="0"/>
              </a:spcBef>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over-grazing </a:t>
            </a:r>
          </a:p>
          <a:p>
            <a:pPr marL="0" indent="0">
              <a:lnSpc>
                <a:spcPct val="115000"/>
              </a:lnSpc>
              <a:spcBef>
                <a:spcPts val="0"/>
              </a:spcBef>
              <a:buNone/>
            </a:pPr>
            <a:r>
              <a:rPr lang="en-AU" sz="1600" dirty="0">
                <a:effectLst/>
                <a:latin typeface="Arial" panose="020B0604020202020204" pitchFamily="34" charset="0"/>
                <a:ea typeface="Times New Roman" panose="02020603050405020304" pitchFamily="18" charset="0"/>
                <a:cs typeface="Arial" panose="020B0604020202020204" pitchFamily="34" charset="0"/>
              </a:rPr>
              <a:t>Climate factors </a:t>
            </a:r>
          </a:p>
          <a:p>
            <a:pPr>
              <a:lnSpc>
                <a:spcPct val="115000"/>
              </a:lnSpc>
              <a:spcBef>
                <a:spcPts val="0"/>
              </a:spcBef>
            </a:pPr>
            <a:r>
              <a:rPr lang="en-AU" sz="1600">
                <a:effectLst/>
                <a:latin typeface="Arial" panose="020B0604020202020204" pitchFamily="34" charset="0"/>
                <a:ea typeface="Times New Roman" panose="02020603050405020304" pitchFamily="18" charset="0"/>
                <a:cs typeface="Arial" panose="020B0604020202020204" pitchFamily="34" charset="0"/>
              </a:rPr>
              <a:t>drought</a:t>
            </a: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0"/>
              </a:spcBef>
              <a:spcAft>
                <a:spcPts val="100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flooding  </a:t>
            </a:r>
          </a:p>
          <a:p>
            <a:pPr marL="0" indent="0">
              <a:lnSpc>
                <a:spcPct val="115000"/>
              </a:lnSpc>
              <a:spcBef>
                <a:spcPts val="0"/>
              </a:spcBef>
              <a:buNone/>
            </a:pPr>
            <a:r>
              <a:rPr lang="en-AU" sz="1600" dirty="0">
                <a:effectLst/>
                <a:latin typeface="Arial" panose="020B0604020202020204" pitchFamily="34" charset="0"/>
                <a:ea typeface="Times New Roman" panose="02020603050405020304" pitchFamily="18" charset="0"/>
                <a:cs typeface="Arial" panose="020B0604020202020204" pitchFamily="34" charset="0"/>
              </a:rPr>
              <a:t>Desertification and climate change are major threats to food security.</a:t>
            </a:r>
          </a:p>
        </p:txBody>
      </p:sp>
    </p:spTree>
    <p:extLst>
      <p:ext uri="{BB962C8B-B14F-4D97-AF65-F5344CB8AC3E}">
        <p14:creationId xmlns:p14="http://schemas.microsoft.com/office/powerpoint/2010/main" val="197474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9700-500B-D5F6-9B98-F319A0105999}"/>
              </a:ext>
            </a:extLst>
          </p:cNvPr>
          <p:cNvSpPr>
            <a:spLocks noGrp="1"/>
          </p:cNvSpPr>
          <p:nvPr>
            <p:ph type="title"/>
          </p:nvPr>
        </p:nvSpPr>
        <p:spPr/>
        <p:txBody>
          <a:bodyPr>
            <a:normAutofit fontScale="90000"/>
          </a:bodyPr>
          <a:lstStyle/>
          <a:p>
            <a:r>
              <a:rPr lang="en-GB" dirty="0"/>
              <a:t>Soil and food insecurity mind map</a:t>
            </a:r>
            <a:endParaRPr lang="en-AU" dirty="0"/>
          </a:p>
        </p:txBody>
      </p:sp>
      <p:sp>
        <p:nvSpPr>
          <p:cNvPr id="6" name="Content Placeholder 5">
            <a:extLst>
              <a:ext uri="{FF2B5EF4-FFF2-40B4-BE49-F238E27FC236}">
                <a16:creationId xmlns:a16="http://schemas.microsoft.com/office/drawing/2014/main" id="{448518AE-2C64-7A50-AECD-D2EF928B99DE}"/>
              </a:ext>
            </a:extLst>
          </p:cNvPr>
          <p:cNvSpPr>
            <a:spLocks noGrp="1"/>
          </p:cNvSpPr>
          <p:nvPr>
            <p:ph idx="1"/>
          </p:nvPr>
        </p:nvSpPr>
        <p:spPr>
          <a:xfrm>
            <a:off x="838200" y="1563955"/>
            <a:ext cx="3494307" cy="699852"/>
          </a:xfrm>
        </p:spPr>
        <p:txBody>
          <a:bodyPr>
            <a:normAutofit/>
          </a:bodyPr>
          <a:lstStyle/>
          <a:p>
            <a:pPr marL="0" indent="0">
              <a:lnSpc>
                <a:spcPct val="107000"/>
              </a:lnSpc>
              <a:spcAft>
                <a:spcPts val="800"/>
              </a:spcAft>
              <a:buNone/>
            </a:pPr>
            <a:r>
              <a:rPr lang="en-AU" sz="1000" kern="100" dirty="0">
                <a:effectLst/>
                <a:latin typeface="Arial" panose="020B0604020202020204" pitchFamily="34" charset="0"/>
                <a:ea typeface="Calibri" panose="020F0502020204030204" pitchFamily="34" charset="0"/>
                <a:cs typeface="Arial" panose="020B0604020202020204" pitchFamily="34" charset="0"/>
              </a:rPr>
              <a:t>Add at least one item from each column to the mind map below. Draw arrows to indicate the relationship between them, and how they increase food insecurity. </a:t>
            </a:r>
          </a:p>
        </p:txBody>
      </p:sp>
      <p:graphicFrame>
        <p:nvGraphicFramePr>
          <p:cNvPr id="11" name="Table 10">
            <a:extLst>
              <a:ext uri="{FF2B5EF4-FFF2-40B4-BE49-F238E27FC236}">
                <a16:creationId xmlns:a16="http://schemas.microsoft.com/office/drawing/2014/main" id="{72AC0713-C40F-35C0-DACC-F7EC3E312DBF}"/>
              </a:ext>
            </a:extLst>
          </p:cNvPr>
          <p:cNvGraphicFramePr>
            <a:graphicFrameLocks noGrp="1"/>
          </p:cNvGraphicFramePr>
          <p:nvPr>
            <p:extLst>
              <p:ext uri="{D42A27DB-BD31-4B8C-83A1-F6EECF244321}">
                <p14:modId xmlns:p14="http://schemas.microsoft.com/office/powerpoint/2010/main" val="3120861464"/>
              </p:ext>
            </p:extLst>
          </p:nvPr>
        </p:nvGraphicFramePr>
        <p:xfrm>
          <a:off x="926976" y="2297371"/>
          <a:ext cx="1816638" cy="1109043"/>
        </p:xfrm>
        <a:graphic>
          <a:graphicData uri="http://schemas.openxmlformats.org/drawingml/2006/table">
            <a:tbl>
              <a:tblPr firstRow="1" firstCol="1" bandRow="1">
                <a:tableStyleId>{5C22544A-7EE6-4342-B048-85BDC9FD1C3A}</a:tableStyleId>
              </a:tblPr>
              <a:tblGrid>
                <a:gridCol w="1816638">
                  <a:extLst>
                    <a:ext uri="{9D8B030D-6E8A-4147-A177-3AD203B41FA5}">
                      <a16:colId xmlns:a16="http://schemas.microsoft.com/office/drawing/2014/main" val="930398523"/>
                    </a:ext>
                  </a:extLst>
                </a:gridCol>
              </a:tblGrid>
              <a:tr h="194643">
                <a:tc>
                  <a:txBody>
                    <a:bodyPr/>
                    <a:lstStyle/>
                    <a:p>
                      <a:pPr>
                        <a:lnSpc>
                          <a:spcPct val="100000"/>
                        </a:lnSpc>
                        <a:spcAft>
                          <a:spcPts val="800"/>
                        </a:spcAft>
                      </a:pPr>
                      <a:r>
                        <a:rPr lang="en-AU" sz="1000" b="0" kern="100" dirty="0">
                          <a:solidFill>
                            <a:schemeClr val="bg1"/>
                          </a:solidFill>
                          <a:effectLst/>
                        </a:rPr>
                        <a:t>Agricultural practices</a:t>
                      </a:r>
                      <a:endParaRPr lang="en-AU"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29622921"/>
                  </a:ext>
                </a:extLst>
              </a:tr>
              <a:tr h="789862">
                <a:tc>
                  <a:txBody>
                    <a:bodyPr/>
                    <a:lstStyle/>
                    <a:p>
                      <a:pPr>
                        <a:lnSpc>
                          <a:spcPct val="100000"/>
                        </a:lnSpc>
                        <a:spcAft>
                          <a:spcPts val="800"/>
                        </a:spcAft>
                      </a:pPr>
                      <a:r>
                        <a:rPr lang="en-AU" sz="1000" b="0" kern="100" dirty="0">
                          <a:solidFill>
                            <a:schemeClr val="accent2"/>
                          </a:solidFill>
                          <a:effectLst/>
                        </a:rPr>
                        <a:t>Over-use of Nitrogen fertiliser</a:t>
                      </a:r>
                      <a:endParaRPr lang="en-AU" sz="1100" b="0" kern="100" dirty="0">
                        <a:solidFill>
                          <a:schemeClr val="accent2"/>
                        </a:solidFill>
                        <a:effectLst/>
                      </a:endParaRPr>
                    </a:p>
                    <a:p>
                      <a:pPr>
                        <a:lnSpc>
                          <a:spcPct val="100000"/>
                        </a:lnSpc>
                        <a:spcAft>
                          <a:spcPts val="800"/>
                        </a:spcAft>
                      </a:pPr>
                      <a:r>
                        <a:rPr lang="en-AU" sz="1000" b="0" kern="100" dirty="0">
                          <a:solidFill>
                            <a:schemeClr val="accent2"/>
                          </a:solidFill>
                          <a:effectLst/>
                        </a:rPr>
                        <a:t>Land-clearing</a:t>
                      </a:r>
                      <a:endParaRPr lang="en-AU" sz="1100" b="0" kern="100" dirty="0">
                        <a:solidFill>
                          <a:schemeClr val="accent2"/>
                        </a:solidFill>
                        <a:effectLst/>
                      </a:endParaRPr>
                    </a:p>
                    <a:p>
                      <a:pPr>
                        <a:lnSpc>
                          <a:spcPct val="100000"/>
                        </a:lnSpc>
                        <a:spcAft>
                          <a:spcPts val="800"/>
                        </a:spcAft>
                      </a:pPr>
                      <a:r>
                        <a:rPr lang="en-AU" sz="1000" b="0" kern="100" dirty="0">
                          <a:solidFill>
                            <a:schemeClr val="accent2"/>
                          </a:solidFill>
                          <a:effectLst/>
                        </a:rPr>
                        <a:t>Over-grazing</a:t>
                      </a:r>
                      <a:endParaRPr lang="en-AU" sz="1100" b="0" kern="100" dirty="0">
                        <a:solidFill>
                          <a:schemeClr val="accent2"/>
                        </a:solidFill>
                        <a:effectLst/>
                      </a:endParaRPr>
                    </a:p>
                    <a:p>
                      <a:pPr>
                        <a:lnSpc>
                          <a:spcPct val="100000"/>
                        </a:lnSpc>
                        <a:spcAft>
                          <a:spcPts val="800"/>
                        </a:spcAft>
                      </a:pPr>
                      <a:r>
                        <a:rPr lang="en-AU" sz="1000" b="0" kern="100" dirty="0">
                          <a:solidFill>
                            <a:schemeClr val="accent2"/>
                          </a:solidFill>
                          <a:effectLst/>
                        </a:rPr>
                        <a:t>Intensive Tillage</a:t>
                      </a:r>
                      <a:endParaRPr lang="en-AU" sz="1100" b="0"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093181"/>
                  </a:ext>
                </a:extLst>
              </a:tr>
            </a:tbl>
          </a:graphicData>
        </a:graphic>
      </p:graphicFrame>
      <p:sp>
        <p:nvSpPr>
          <p:cNvPr id="12" name="Oval 11">
            <a:extLst>
              <a:ext uri="{FF2B5EF4-FFF2-40B4-BE49-F238E27FC236}">
                <a16:creationId xmlns:a16="http://schemas.microsoft.com/office/drawing/2014/main" id="{DF66E48B-F018-19BC-923E-9AC6AFDB6DB0}"/>
              </a:ext>
            </a:extLst>
          </p:cNvPr>
          <p:cNvSpPr/>
          <p:nvPr/>
        </p:nvSpPr>
        <p:spPr>
          <a:xfrm>
            <a:off x="5522546" y="1680045"/>
            <a:ext cx="1485900" cy="91440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3" name="Oval 12">
            <a:extLst>
              <a:ext uri="{FF2B5EF4-FFF2-40B4-BE49-F238E27FC236}">
                <a16:creationId xmlns:a16="http://schemas.microsoft.com/office/drawing/2014/main" id="{6EF9B089-8697-A407-B6E8-BE92B02CE7B2}"/>
              </a:ext>
            </a:extLst>
          </p:cNvPr>
          <p:cNvSpPr/>
          <p:nvPr/>
        </p:nvSpPr>
        <p:spPr>
          <a:xfrm>
            <a:off x="5522546" y="2731433"/>
            <a:ext cx="1485900" cy="91440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4" name="Oval 13">
            <a:extLst>
              <a:ext uri="{FF2B5EF4-FFF2-40B4-BE49-F238E27FC236}">
                <a16:creationId xmlns:a16="http://schemas.microsoft.com/office/drawing/2014/main" id="{A3B9028F-ED36-A058-529E-41006070A092}"/>
              </a:ext>
            </a:extLst>
          </p:cNvPr>
          <p:cNvSpPr/>
          <p:nvPr/>
        </p:nvSpPr>
        <p:spPr>
          <a:xfrm>
            <a:off x="5521911" y="3868718"/>
            <a:ext cx="1485900" cy="91440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5" name="Oval 14">
            <a:extLst>
              <a:ext uri="{FF2B5EF4-FFF2-40B4-BE49-F238E27FC236}">
                <a16:creationId xmlns:a16="http://schemas.microsoft.com/office/drawing/2014/main" id="{4218DE32-C02C-D6C0-E87C-FA9BE4D925DB}"/>
              </a:ext>
            </a:extLst>
          </p:cNvPr>
          <p:cNvSpPr/>
          <p:nvPr/>
        </p:nvSpPr>
        <p:spPr>
          <a:xfrm>
            <a:off x="5522546" y="4899209"/>
            <a:ext cx="1485900" cy="914400"/>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6AE4543C-F52E-6873-505F-4CB08B71C188}"/>
              </a:ext>
            </a:extLst>
          </p:cNvPr>
          <p:cNvSpPr/>
          <p:nvPr/>
        </p:nvSpPr>
        <p:spPr>
          <a:xfrm>
            <a:off x="10212021" y="1685125"/>
            <a:ext cx="1485900" cy="914400"/>
          </a:xfrm>
          <a:prstGeom prst="ellipse">
            <a:avLst/>
          </a:prstGeom>
          <a:ln>
            <a:solidFill>
              <a:srgbClr val="F0572A"/>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7" name="Oval 16">
            <a:extLst>
              <a:ext uri="{FF2B5EF4-FFF2-40B4-BE49-F238E27FC236}">
                <a16:creationId xmlns:a16="http://schemas.microsoft.com/office/drawing/2014/main" id="{5DB5F233-C057-89D5-24E9-4B7EC5EC2306}"/>
              </a:ext>
            </a:extLst>
          </p:cNvPr>
          <p:cNvSpPr/>
          <p:nvPr/>
        </p:nvSpPr>
        <p:spPr>
          <a:xfrm>
            <a:off x="10212021" y="2736513"/>
            <a:ext cx="1485900" cy="914400"/>
          </a:xfrm>
          <a:prstGeom prst="ellipse">
            <a:avLst/>
          </a:prstGeom>
          <a:ln>
            <a:solidFill>
              <a:srgbClr val="F0572A"/>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8" name="Oval 17">
            <a:extLst>
              <a:ext uri="{FF2B5EF4-FFF2-40B4-BE49-F238E27FC236}">
                <a16:creationId xmlns:a16="http://schemas.microsoft.com/office/drawing/2014/main" id="{D51F66C0-2595-1194-5DFD-0EB87AC2DBC4}"/>
              </a:ext>
            </a:extLst>
          </p:cNvPr>
          <p:cNvSpPr/>
          <p:nvPr/>
        </p:nvSpPr>
        <p:spPr>
          <a:xfrm>
            <a:off x="10211386" y="3873798"/>
            <a:ext cx="1485900" cy="914400"/>
          </a:xfrm>
          <a:prstGeom prst="ellipse">
            <a:avLst/>
          </a:prstGeom>
          <a:ln>
            <a:solidFill>
              <a:srgbClr val="F0572A"/>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19" name="Oval 18">
            <a:extLst>
              <a:ext uri="{FF2B5EF4-FFF2-40B4-BE49-F238E27FC236}">
                <a16:creationId xmlns:a16="http://schemas.microsoft.com/office/drawing/2014/main" id="{3815BC7B-1618-2A06-1D4C-4A2CA5B6F72D}"/>
              </a:ext>
            </a:extLst>
          </p:cNvPr>
          <p:cNvSpPr/>
          <p:nvPr/>
        </p:nvSpPr>
        <p:spPr>
          <a:xfrm>
            <a:off x="10212021" y="4904289"/>
            <a:ext cx="1485900" cy="91440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20" name="Oval 19">
            <a:extLst>
              <a:ext uri="{FF2B5EF4-FFF2-40B4-BE49-F238E27FC236}">
                <a16:creationId xmlns:a16="http://schemas.microsoft.com/office/drawing/2014/main" id="{61D86D75-C025-9558-198C-391C18528511}"/>
              </a:ext>
            </a:extLst>
          </p:cNvPr>
          <p:cNvSpPr/>
          <p:nvPr/>
        </p:nvSpPr>
        <p:spPr>
          <a:xfrm>
            <a:off x="7095441" y="1682585"/>
            <a:ext cx="1485900" cy="91440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21" name="Oval 20">
            <a:extLst>
              <a:ext uri="{FF2B5EF4-FFF2-40B4-BE49-F238E27FC236}">
                <a16:creationId xmlns:a16="http://schemas.microsoft.com/office/drawing/2014/main" id="{8CC42C42-2972-F554-261E-D570B3BDF688}"/>
              </a:ext>
            </a:extLst>
          </p:cNvPr>
          <p:cNvSpPr/>
          <p:nvPr/>
        </p:nvSpPr>
        <p:spPr>
          <a:xfrm>
            <a:off x="8677861" y="1682585"/>
            <a:ext cx="1485900" cy="914400"/>
          </a:xfrm>
          <a:prstGeom prst="ellipse">
            <a:avLst/>
          </a:prstGeom>
          <a:ln>
            <a:solidFill>
              <a:srgbClr val="F0572A"/>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22" name="Oval 21">
            <a:extLst>
              <a:ext uri="{FF2B5EF4-FFF2-40B4-BE49-F238E27FC236}">
                <a16:creationId xmlns:a16="http://schemas.microsoft.com/office/drawing/2014/main" id="{613D5B49-BEC8-C825-2265-D71AFAE67245}"/>
              </a:ext>
            </a:extLst>
          </p:cNvPr>
          <p:cNvSpPr/>
          <p:nvPr/>
        </p:nvSpPr>
        <p:spPr>
          <a:xfrm>
            <a:off x="7094806" y="4905559"/>
            <a:ext cx="1485900" cy="91440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23" name="Oval 22">
            <a:extLst>
              <a:ext uri="{FF2B5EF4-FFF2-40B4-BE49-F238E27FC236}">
                <a16:creationId xmlns:a16="http://schemas.microsoft.com/office/drawing/2014/main" id="{002CC8F5-2FEA-E9A8-C09E-81F7FAD8E107}"/>
              </a:ext>
            </a:extLst>
          </p:cNvPr>
          <p:cNvSpPr/>
          <p:nvPr/>
        </p:nvSpPr>
        <p:spPr>
          <a:xfrm>
            <a:off x="8677226" y="4905559"/>
            <a:ext cx="1485900" cy="914400"/>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24" name="Oval 23">
            <a:extLst>
              <a:ext uri="{FF2B5EF4-FFF2-40B4-BE49-F238E27FC236}">
                <a16:creationId xmlns:a16="http://schemas.microsoft.com/office/drawing/2014/main" id="{0FEC14B3-23E1-36DE-A877-F82AC4192EB3}"/>
              </a:ext>
            </a:extLst>
          </p:cNvPr>
          <p:cNvSpPr/>
          <p:nvPr/>
        </p:nvSpPr>
        <p:spPr>
          <a:xfrm>
            <a:off x="7340551" y="2876877"/>
            <a:ext cx="2567305" cy="1748790"/>
          </a:xfrm>
          <a:prstGeom prst="ellipse">
            <a:avLst/>
          </a:prstGeom>
          <a:solidFill>
            <a:schemeClr val="accent4"/>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700" kern="100" dirty="0">
                <a:effectLst/>
                <a:ea typeface="Calibri" panose="020F0502020204030204" pitchFamily="34" charset="0"/>
                <a:cs typeface="Times New Roman" panose="02020603050405020304" pitchFamily="18" charset="0"/>
              </a:rPr>
              <a:t> </a:t>
            </a:r>
            <a:r>
              <a:rPr lang="en-GB" sz="1700"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Reduced food production capacity of soil</a:t>
            </a:r>
            <a:endParaRPr lang="en-AU" sz="1100" kern="100" dirty="0">
              <a:effectLst/>
              <a:ea typeface="Calibri" panose="020F0502020204030204" pitchFamily="34" charset="0"/>
              <a:cs typeface="Times New Roman" panose="02020603050405020304" pitchFamily="18" charset="0"/>
            </a:endParaRPr>
          </a:p>
        </p:txBody>
      </p:sp>
      <p:graphicFrame>
        <p:nvGraphicFramePr>
          <p:cNvPr id="25" name="Table 24">
            <a:extLst>
              <a:ext uri="{FF2B5EF4-FFF2-40B4-BE49-F238E27FC236}">
                <a16:creationId xmlns:a16="http://schemas.microsoft.com/office/drawing/2014/main" id="{F7E21E14-B090-6495-B8E0-BCE7B466CE58}"/>
              </a:ext>
            </a:extLst>
          </p:cNvPr>
          <p:cNvGraphicFramePr>
            <a:graphicFrameLocks noGrp="1"/>
          </p:cNvGraphicFramePr>
          <p:nvPr>
            <p:extLst>
              <p:ext uri="{D42A27DB-BD31-4B8C-83A1-F6EECF244321}">
                <p14:modId xmlns:p14="http://schemas.microsoft.com/office/powerpoint/2010/main" val="790265948"/>
              </p:ext>
            </p:extLst>
          </p:nvPr>
        </p:nvGraphicFramePr>
        <p:xfrm>
          <a:off x="926975" y="3480441"/>
          <a:ext cx="1816223" cy="1081526"/>
        </p:xfrm>
        <a:graphic>
          <a:graphicData uri="http://schemas.openxmlformats.org/drawingml/2006/table">
            <a:tbl>
              <a:tblPr firstRow="1" firstCol="1" bandRow="1">
                <a:tableStyleId>{5C22544A-7EE6-4342-B048-85BDC9FD1C3A}</a:tableStyleId>
              </a:tblPr>
              <a:tblGrid>
                <a:gridCol w="1816223">
                  <a:extLst>
                    <a:ext uri="{9D8B030D-6E8A-4147-A177-3AD203B41FA5}">
                      <a16:colId xmlns:a16="http://schemas.microsoft.com/office/drawing/2014/main" val="1375387975"/>
                    </a:ext>
                  </a:extLst>
                </a:gridCol>
              </a:tblGrid>
              <a:tr h="167126">
                <a:tc>
                  <a:txBody>
                    <a:bodyPr/>
                    <a:lstStyle/>
                    <a:p>
                      <a:pPr>
                        <a:lnSpc>
                          <a:spcPct val="100000"/>
                        </a:lnSpc>
                        <a:spcAft>
                          <a:spcPts val="800"/>
                        </a:spcAft>
                      </a:pPr>
                      <a:r>
                        <a:rPr lang="en-AU" sz="1000" b="0" kern="100" dirty="0">
                          <a:solidFill>
                            <a:schemeClr val="bg1"/>
                          </a:solidFill>
                          <a:effectLst/>
                        </a:rPr>
                        <a:t>Soil health</a:t>
                      </a:r>
                      <a:endParaRPr lang="en-AU"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2232952"/>
                  </a:ext>
                </a:extLst>
              </a:tr>
              <a:tr h="678199">
                <a:tc>
                  <a:txBody>
                    <a:bodyPr/>
                    <a:lstStyle/>
                    <a:p>
                      <a:pPr>
                        <a:lnSpc>
                          <a:spcPct val="100000"/>
                        </a:lnSpc>
                        <a:spcAft>
                          <a:spcPts val="800"/>
                        </a:spcAft>
                      </a:pPr>
                      <a:r>
                        <a:rPr lang="en-AU" sz="1000" b="0" kern="100" dirty="0">
                          <a:solidFill>
                            <a:schemeClr val="accent1"/>
                          </a:solidFill>
                          <a:effectLst/>
                        </a:rPr>
                        <a:t>Soil acidification</a:t>
                      </a:r>
                      <a:endParaRPr lang="en-AU" sz="1100" b="0" kern="100" dirty="0">
                        <a:solidFill>
                          <a:schemeClr val="accent1"/>
                        </a:solidFill>
                        <a:effectLst/>
                      </a:endParaRPr>
                    </a:p>
                    <a:p>
                      <a:pPr>
                        <a:lnSpc>
                          <a:spcPct val="100000"/>
                        </a:lnSpc>
                        <a:spcAft>
                          <a:spcPts val="800"/>
                        </a:spcAft>
                      </a:pPr>
                      <a:r>
                        <a:rPr lang="en-AU" sz="1000" b="0" kern="100" dirty="0">
                          <a:solidFill>
                            <a:schemeClr val="accent1"/>
                          </a:solidFill>
                          <a:effectLst/>
                        </a:rPr>
                        <a:t>Poor water penetration</a:t>
                      </a:r>
                      <a:endParaRPr lang="en-AU" sz="1100" b="0" kern="100" dirty="0">
                        <a:solidFill>
                          <a:schemeClr val="accent1"/>
                        </a:solidFill>
                        <a:effectLst/>
                      </a:endParaRPr>
                    </a:p>
                    <a:p>
                      <a:pPr>
                        <a:lnSpc>
                          <a:spcPct val="100000"/>
                        </a:lnSpc>
                        <a:spcAft>
                          <a:spcPts val="800"/>
                        </a:spcAft>
                      </a:pPr>
                      <a:r>
                        <a:rPr lang="en-AU" sz="1000" b="0" kern="100" dirty="0">
                          <a:solidFill>
                            <a:schemeClr val="accent1"/>
                          </a:solidFill>
                          <a:effectLst/>
                        </a:rPr>
                        <a:t>Erosion</a:t>
                      </a:r>
                      <a:endParaRPr lang="en-AU" sz="1100" b="0" kern="100" dirty="0">
                        <a:solidFill>
                          <a:schemeClr val="accent1"/>
                        </a:solidFill>
                        <a:effectLst/>
                      </a:endParaRPr>
                    </a:p>
                    <a:p>
                      <a:pPr>
                        <a:lnSpc>
                          <a:spcPct val="100000"/>
                        </a:lnSpc>
                        <a:spcAft>
                          <a:spcPts val="800"/>
                        </a:spcAft>
                      </a:pPr>
                      <a:r>
                        <a:rPr lang="en-AU" sz="1000" b="0" kern="100" dirty="0">
                          <a:solidFill>
                            <a:schemeClr val="accent1"/>
                          </a:solidFill>
                          <a:effectLst/>
                        </a:rPr>
                        <a:t>Reduced soil fertility</a:t>
                      </a:r>
                      <a:endParaRPr lang="en-AU" sz="1100" b="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854838"/>
                  </a:ext>
                </a:extLst>
              </a:tr>
            </a:tbl>
          </a:graphicData>
        </a:graphic>
      </p:graphicFrame>
      <p:graphicFrame>
        <p:nvGraphicFramePr>
          <p:cNvPr id="26" name="Table 25">
            <a:extLst>
              <a:ext uri="{FF2B5EF4-FFF2-40B4-BE49-F238E27FC236}">
                <a16:creationId xmlns:a16="http://schemas.microsoft.com/office/drawing/2014/main" id="{63876232-0EE5-1DDD-262A-0DBA7BC295C1}"/>
              </a:ext>
            </a:extLst>
          </p:cNvPr>
          <p:cNvGraphicFramePr>
            <a:graphicFrameLocks noGrp="1"/>
          </p:cNvGraphicFramePr>
          <p:nvPr>
            <p:extLst>
              <p:ext uri="{D42A27DB-BD31-4B8C-83A1-F6EECF244321}">
                <p14:modId xmlns:p14="http://schemas.microsoft.com/office/powerpoint/2010/main" val="3276196621"/>
              </p:ext>
            </p:extLst>
          </p:nvPr>
        </p:nvGraphicFramePr>
        <p:xfrm>
          <a:off x="926977" y="4635994"/>
          <a:ext cx="1816222" cy="1175775"/>
        </p:xfrm>
        <a:graphic>
          <a:graphicData uri="http://schemas.openxmlformats.org/drawingml/2006/table">
            <a:tbl>
              <a:tblPr firstRow="1" firstCol="1" bandRow="1">
                <a:tableStyleId>{5C22544A-7EE6-4342-B048-85BDC9FD1C3A}</a:tableStyleId>
              </a:tblPr>
              <a:tblGrid>
                <a:gridCol w="1816222">
                  <a:extLst>
                    <a:ext uri="{9D8B030D-6E8A-4147-A177-3AD203B41FA5}">
                      <a16:colId xmlns:a16="http://schemas.microsoft.com/office/drawing/2014/main" val="2193361446"/>
                    </a:ext>
                  </a:extLst>
                </a:gridCol>
              </a:tblGrid>
              <a:tr h="176078">
                <a:tc>
                  <a:txBody>
                    <a:bodyPr/>
                    <a:lstStyle/>
                    <a:p>
                      <a:pPr>
                        <a:lnSpc>
                          <a:spcPct val="100000"/>
                        </a:lnSpc>
                        <a:spcAft>
                          <a:spcPts val="800"/>
                        </a:spcAft>
                      </a:pPr>
                      <a:r>
                        <a:rPr lang="en-AU" sz="1000" b="0" kern="100" dirty="0">
                          <a:solidFill>
                            <a:schemeClr val="bg1"/>
                          </a:solidFill>
                          <a:effectLst/>
                        </a:rPr>
                        <a:t>Climate and weather</a:t>
                      </a:r>
                      <a:endParaRPr lang="en-AU" sz="1100" b="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05629"/>
                    </a:solidFill>
                  </a:tcPr>
                </a:tc>
                <a:extLst>
                  <a:ext uri="{0D108BD9-81ED-4DB2-BD59-A6C34878D82A}">
                    <a16:rowId xmlns:a16="http://schemas.microsoft.com/office/drawing/2014/main" val="4206263946"/>
                  </a:ext>
                </a:extLst>
              </a:tr>
              <a:tr h="999697">
                <a:tc>
                  <a:txBody>
                    <a:bodyPr/>
                    <a:lstStyle/>
                    <a:p>
                      <a:pPr>
                        <a:lnSpc>
                          <a:spcPct val="100000"/>
                        </a:lnSpc>
                        <a:spcAft>
                          <a:spcPts val="800"/>
                        </a:spcAft>
                      </a:pPr>
                      <a:r>
                        <a:rPr lang="en-AU" sz="1000" b="0" kern="100" dirty="0">
                          <a:solidFill>
                            <a:srgbClr val="F05629"/>
                          </a:solidFill>
                          <a:effectLst/>
                        </a:rPr>
                        <a:t>Climate change</a:t>
                      </a:r>
                      <a:endParaRPr lang="en-AU" sz="1100" b="0" kern="100" dirty="0">
                        <a:solidFill>
                          <a:srgbClr val="F05629"/>
                        </a:solidFill>
                        <a:effectLst/>
                      </a:endParaRPr>
                    </a:p>
                    <a:p>
                      <a:pPr>
                        <a:lnSpc>
                          <a:spcPct val="100000"/>
                        </a:lnSpc>
                        <a:spcAft>
                          <a:spcPts val="800"/>
                        </a:spcAft>
                      </a:pPr>
                      <a:r>
                        <a:rPr lang="en-AU" sz="1000" b="0" kern="100" dirty="0">
                          <a:solidFill>
                            <a:srgbClr val="F05629"/>
                          </a:solidFill>
                          <a:effectLst/>
                        </a:rPr>
                        <a:t>Flooding</a:t>
                      </a:r>
                      <a:endParaRPr lang="en-AU" sz="1100" b="0" kern="100" dirty="0">
                        <a:solidFill>
                          <a:srgbClr val="F05629"/>
                        </a:solidFill>
                        <a:effectLst/>
                      </a:endParaRPr>
                    </a:p>
                    <a:p>
                      <a:pPr>
                        <a:lnSpc>
                          <a:spcPct val="100000"/>
                        </a:lnSpc>
                        <a:spcAft>
                          <a:spcPts val="800"/>
                        </a:spcAft>
                      </a:pPr>
                      <a:r>
                        <a:rPr lang="en-AU" sz="1000" b="0" kern="100" dirty="0">
                          <a:solidFill>
                            <a:srgbClr val="F05629"/>
                          </a:solidFill>
                          <a:effectLst/>
                        </a:rPr>
                        <a:t>Drought</a:t>
                      </a:r>
                      <a:endParaRPr lang="en-AU" sz="1100" b="0" kern="100" dirty="0">
                        <a:solidFill>
                          <a:srgbClr val="F05629"/>
                        </a:solidFill>
                        <a:effectLst/>
                      </a:endParaRPr>
                    </a:p>
                    <a:p>
                      <a:pPr>
                        <a:lnSpc>
                          <a:spcPct val="100000"/>
                        </a:lnSpc>
                        <a:spcAft>
                          <a:spcPts val="800"/>
                        </a:spcAft>
                      </a:pPr>
                      <a:r>
                        <a:rPr lang="en-AU" sz="1000" b="0" kern="100" dirty="0">
                          <a:solidFill>
                            <a:srgbClr val="F05629"/>
                          </a:solidFill>
                          <a:effectLst/>
                        </a:rPr>
                        <a:t>Desertification</a:t>
                      </a:r>
                      <a:endParaRPr lang="en-AU" sz="1100" b="0" kern="100" dirty="0">
                        <a:solidFill>
                          <a:srgbClr val="F0562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217484"/>
                  </a:ext>
                </a:extLst>
              </a:tr>
            </a:tbl>
          </a:graphicData>
        </a:graphic>
      </p:graphicFrame>
      <p:cxnSp>
        <p:nvCxnSpPr>
          <p:cNvPr id="4" name="Straight Arrow Connector 3">
            <a:extLst>
              <a:ext uri="{FF2B5EF4-FFF2-40B4-BE49-F238E27FC236}">
                <a16:creationId xmlns:a16="http://schemas.microsoft.com/office/drawing/2014/main" id="{4397DC49-3F7F-86CC-B8BD-6A46E418CC9E}"/>
              </a:ext>
            </a:extLst>
          </p:cNvPr>
          <p:cNvCxnSpPr>
            <a:cxnSpLocks/>
          </p:cNvCxnSpPr>
          <p:nvPr/>
        </p:nvCxnSpPr>
        <p:spPr>
          <a:xfrm flipV="1">
            <a:off x="3347050" y="4699290"/>
            <a:ext cx="0" cy="105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68C133B-1463-0156-0881-CF05935791B5}"/>
              </a:ext>
            </a:extLst>
          </p:cNvPr>
          <p:cNvCxnSpPr>
            <a:cxnSpLocks/>
          </p:cNvCxnSpPr>
          <p:nvPr/>
        </p:nvCxnSpPr>
        <p:spPr>
          <a:xfrm flipV="1">
            <a:off x="3525329" y="4699290"/>
            <a:ext cx="0" cy="105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921DBF-8F01-CE73-9B6B-04D748AD4C41}"/>
              </a:ext>
            </a:extLst>
          </p:cNvPr>
          <p:cNvCxnSpPr>
            <a:cxnSpLocks/>
          </p:cNvCxnSpPr>
          <p:nvPr/>
        </p:nvCxnSpPr>
        <p:spPr>
          <a:xfrm flipV="1">
            <a:off x="3689231" y="4699290"/>
            <a:ext cx="0" cy="105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E799B2D-20B8-FD0A-3D64-0A66169DA55F}"/>
              </a:ext>
            </a:extLst>
          </p:cNvPr>
          <p:cNvCxnSpPr>
            <a:cxnSpLocks/>
          </p:cNvCxnSpPr>
          <p:nvPr/>
        </p:nvCxnSpPr>
        <p:spPr>
          <a:xfrm flipV="1">
            <a:off x="3853133" y="4699290"/>
            <a:ext cx="0" cy="105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E70A94-EB92-3097-4919-519594CDDEDB}"/>
              </a:ext>
            </a:extLst>
          </p:cNvPr>
          <p:cNvCxnSpPr>
            <a:cxnSpLocks/>
          </p:cNvCxnSpPr>
          <p:nvPr/>
        </p:nvCxnSpPr>
        <p:spPr>
          <a:xfrm flipV="1">
            <a:off x="4031412" y="4699290"/>
            <a:ext cx="0" cy="105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9D3590A-0369-E7B7-B38A-4A6B1A83370B}"/>
              </a:ext>
            </a:extLst>
          </p:cNvPr>
          <p:cNvCxnSpPr>
            <a:cxnSpLocks/>
          </p:cNvCxnSpPr>
          <p:nvPr/>
        </p:nvCxnSpPr>
        <p:spPr>
          <a:xfrm flipV="1">
            <a:off x="4195314" y="4699290"/>
            <a:ext cx="0" cy="105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353234"/>
      </p:ext>
    </p:extLst>
  </p:cSld>
  <p:clrMapOvr>
    <a:masterClrMapping/>
  </p:clrMapOvr>
</p:sld>
</file>

<file path=ppt/theme/theme1.xml><?xml version="1.0" encoding="utf-8"?>
<a:theme xmlns:a="http://schemas.openxmlformats.org/drawingml/2006/main" name="Office Theme">
  <a:themeElements>
    <a:clrScheme name="Charles Sturt Project">
      <a:dk1>
        <a:srgbClr val="222222"/>
      </a:dk1>
      <a:lt1>
        <a:srgbClr val="FFFFFF"/>
      </a:lt1>
      <a:dk2>
        <a:srgbClr val="222222"/>
      </a:dk2>
      <a:lt2>
        <a:srgbClr val="C7B8A0"/>
      </a:lt2>
      <a:accent1>
        <a:srgbClr val="222844"/>
      </a:accent1>
      <a:accent2>
        <a:srgbClr val="567DC3"/>
      </a:accent2>
      <a:accent3>
        <a:srgbClr val="0E3A32"/>
      </a:accent3>
      <a:accent4>
        <a:srgbClr val="519674"/>
      </a:accent4>
      <a:accent5>
        <a:srgbClr val="222844"/>
      </a:accent5>
      <a:accent6>
        <a:srgbClr val="567DC3"/>
      </a:accent6>
      <a:hlink>
        <a:srgbClr val="0E3A32"/>
      </a:hlink>
      <a:folHlink>
        <a:srgbClr val="5196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792</Words>
  <Application>Microsoft Office PowerPoint</Application>
  <PresentationFormat>Widescreen</PresentationFormat>
  <Paragraphs>73</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Section Four</vt:lpstr>
      <vt:lpstr>What is food security?</vt:lpstr>
      <vt:lpstr>What is food insecurity?</vt:lpstr>
      <vt:lpstr>Food insecurity around the world</vt:lpstr>
      <vt:lpstr>Food insecurity in Australia</vt:lpstr>
      <vt:lpstr>Soil and food security</vt:lpstr>
      <vt:lpstr>Factors leading to soil degradation and food insecurity</vt:lpstr>
      <vt:lpstr>Soil and food insecurity mind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Mckenzie</dc:creator>
  <cp:lastModifiedBy>Kirsty Mckenzie</cp:lastModifiedBy>
  <cp:revision>13</cp:revision>
  <dcterms:created xsi:type="dcterms:W3CDTF">2024-06-18T03:13:06Z</dcterms:created>
  <dcterms:modified xsi:type="dcterms:W3CDTF">2025-01-09T04:30:07Z</dcterms:modified>
</cp:coreProperties>
</file>