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0" r:id="rId2"/>
    <p:sldId id="281" r:id="rId3"/>
    <p:sldId id="282" r:id="rId4"/>
    <p:sldId id="335" r:id="rId5"/>
    <p:sldId id="337" r:id="rId6"/>
    <p:sldId id="338" r:id="rId7"/>
    <p:sldId id="362" r:id="rId8"/>
    <p:sldId id="364" r:id="rId9"/>
    <p:sldId id="365" r:id="rId10"/>
    <p:sldId id="363" r:id="rId11"/>
    <p:sldId id="361" r:id="rId12"/>
    <p:sldId id="258" r:id="rId13"/>
    <p:sldId id="256" r:id="rId14"/>
    <p:sldId id="366" r:id="rId15"/>
    <p:sldId id="257" r:id="rId16"/>
    <p:sldId id="259" r:id="rId17"/>
    <p:sldId id="336" r:id="rId18"/>
    <p:sldId id="275" r:id="rId19"/>
    <p:sldId id="267" r:id="rId20"/>
    <p:sldId id="268" r:id="rId21"/>
    <p:sldId id="277" r:id="rId22"/>
    <p:sldId id="278" r:id="rId23"/>
    <p:sldId id="270" r:id="rId24"/>
    <p:sldId id="279" r:id="rId25"/>
    <p:sldId id="266" r:id="rId26"/>
    <p:sldId id="27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108" d="100"/>
          <a:sy n="108" d="100"/>
        </p:scale>
        <p:origin x="85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58064-1FCD-4CFF-B924-C3B8E8EB2BE9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23DB7-8086-4657-A4C8-BE33DBA88DF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243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4154329A-A85F-4D67-889C-C323B4B7DE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FA6CF4BC-A7CC-BFBE-40D8-073290ECAD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4C94203B-FEAD-2133-D2AD-284D852623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EC6588-42A4-47B1-9D38-E52AEF3D72D0}" type="slidenum">
              <a:rPr lang="en-AU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AU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ECB3E-636C-4CDD-B26F-D45F8041B242}" type="slidenum">
              <a:rPr lang="en-AU" smtClean="0"/>
              <a:pPr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253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9B366-738D-41AD-AF10-C4F9A2DA8432}" type="datetimeFigureOut">
              <a:rPr lang="en-AU" smtClean="0"/>
              <a:pPr/>
              <a:t>23/10/2024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74D38-73B6-40E9-81BC-2848DC264FD8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FLuduKmnW0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sfX9JEVFv4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jasondw\Documents\The%20Most%20Powerful%20Arm%20Ever%20Invented%20!.wmv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642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"/>
            <a:ext cx="9144001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4784" y="248038"/>
            <a:ext cx="529779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 Journey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29374" y="390832"/>
            <a:ext cx="2425189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Twisting road thorugh hills and a valley at sunset">
            <a:extLst>
              <a:ext uri="{FF2B5EF4-FFF2-40B4-BE49-F238E27FC236}">
                <a16:creationId xmlns:a16="http://schemas.microsoft.com/office/drawing/2014/main" id="{B5B299C8-D7BB-4CED-80A8-CCCDE09E5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03" b="-1"/>
          <a:stretch/>
        </p:blipFill>
        <p:spPr>
          <a:xfrm>
            <a:off x="324168" y="2222925"/>
            <a:ext cx="8495662" cy="39388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88A1-3093-0C3E-5087-170CC214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building with a sign in front of it&#10;&#10;Description automatically generated">
            <a:extLst>
              <a:ext uri="{FF2B5EF4-FFF2-40B4-BE49-F238E27FC236}">
                <a16:creationId xmlns:a16="http://schemas.microsoft.com/office/drawing/2014/main" id="{DAF8209E-2871-1A0D-D269-DC2708F0C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7704856" cy="5136999"/>
          </a:xfr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83B7E38-EB3B-5BEF-8DDB-F339D265B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47373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78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http://upload.wikimedia.org/wikipedia/commons/b/b7/Old_Arts_Building._Parkville_Campus_of_University_of_Melbourne.JPG">
            <a:extLst>
              <a:ext uri="{FF2B5EF4-FFF2-40B4-BE49-F238E27FC236}">
                <a16:creationId xmlns:a16="http://schemas.microsoft.com/office/drawing/2014/main" id="{281BB15C-5451-2980-53E2-2C0D3355A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3200400"/>
            <a:ext cx="440531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1">
            <a:extLst>
              <a:ext uri="{FF2B5EF4-FFF2-40B4-BE49-F238E27FC236}">
                <a16:creationId xmlns:a16="http://schemas.microsoft.com/office/drawing/2014/main" id="{AA42196F-12F0-7D09-BBE0-F1597BD96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06363"/>
            <a:ext cx="617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400"/>
              </a:spcBef>
              <a:spcAft>
                <a:spcPts val="1000"/>
              </a:spcAft>
              <a:buFontTx/>
              <a:buNone/>
            </a:pPr>
            <a:r>
              <a:rPr lang="en-US" altLang="en-US" b="1">
                <a:solidFill>
                  <a:schemeClr val="bg1"/>
                </a:solidFill>
              </a:rPr>
              <a:t>Parkville Campus</a:t>
            </a:r>
          </a:p>
        </p:txBody>
      </p:sp>
      <p:pic>
        <p:nvPicPr>
          <p:cNvPr id="28676" name="Picture 4" descr="http://engage.unimelb.edu.au/files/site/styles/large/public/images/aboutus.jpg?itok=RygNG73Z">
            <a:extLst>
              <a:ext uri="{FF2B5EF4-FFF2-40B4-BE49-F238E27FC236}">
                <a16:creationId xmlns:a16="http://schemas.microsoft.com/office/drawing/2014/main" id="{7D5DE5A6-D9CB-394E-500A-2681E812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5626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" descr="http://upload.wikimedia.org/wikipedia/commons/e/e1/Alan_Gilbert_Building,_University_of_Melbourne.jpg">
            <a:extLst>
              <a:ext uri="{FF2B5EF4-FFF2-40B4-BE49-F238E27FC236}">
                <a16:creationId xmlns:a16="http://schemas.microsoft.com/office/drawing/2014/main" id="{2A6B0AD3-E040-5600-5C0F-468FB1716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050"/>
            <a:ext cx="4867275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4" descr="http://yarratrams.com.au/media/64150/2-centre-island-platform-s.jpg">
            <a:extLst>
              <a:ext uri="{FF2B5EF4-FFF2-40B4-BE49-F238E27FC236}">
                <a16:creationId xmlns:a16="http://schemas.microsoft.com/office/drawing/2014/main" id="{D27B401C-3402-C181-4E6C-C3AA874F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14400"/>
            <a:ext cx="373856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blue sign with white text&#10;&#10;Description automatically generated">
            <a:extLst>
              <a:ext uri="{FF2B5EF4-FFF2-40B4-BE49-F238E27FC236}">
                <a16:creationId xmlns:a16="http://schemas.microsoft.com/office/drawing/2014/main" id="{94D94419-154E-DC09-D1D9-E94CD0AE46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26" y="362"/>
            <a:ext cx="4370774" cy="14539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Picture 34" descr="In Focus: Murdoch Children's Research Institute | The Kids' Cancer Project">
            <a:extLst>
              <a:ext uri="{FF2B5EF4-FFF2-40B4-BE49-F238E27FC236}">
                <a16:creationId xmlns:a16="http://schemas.microsoft.com/office/drawing/2014/main" id="{D1724307-1D84-4F5C-97E3-C68D780B2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1339454"/>
            <a:ext cx="4120754" cy="22836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Murdoch Children's Research Institute">
            <a:extLst>
              <a:ext uri="{FF2B5EF4-FFF2-40B4-BE49-F238E27FC236}">
                <a16:creationId xmlns:a16="http://schemas.microsoft.com/office/drawing/2014/main" id="{2B7E2F5A-659C-4FB1-8AD2-094B09F6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" y="3679031"/>
            <a:ext cx="4120754" cy="18395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scle Disorders - Murdoch Children&amp;#39;s Research Institute">
            <a:extLst>
              <a:ext uri="{FF2B5EF4-FFF2-40B4-BE49-F238E27FC236}">
                <a16:creationId xmlns:a16="http://schemas.microsoft.com/office/drawing/2014/main" id="{A4C0517E-3B37-45FC-8F5E-CAACA7AE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339454"/>
            <a:ext cx="1950244" cy="12787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The Royal Children's Hospital and The Murdoch Children's Research Institute  (Melbourne, Australia) | World Allergy Organization">
            <a:extLst>
              <a:ext uri="{FF2B5EF4-FFF2-40B4-BE49-F238E27FC236}">
                <a16:creationId xmlns:a16="http://schemas.microsoft.com/office/drawing/2014/main" id="{BD1D1D1D-3B79-4329-8CFA-1D6C39EA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41" y="1339454"/>
            <a:ext cx="1951435" cy="12787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stablishment of the MDA Research Fellowship at MCRI - Murdoch Children's  Research Institute">
            <a:extLst>
              <a:ext uri="{FF2B5EF4-FFF2-40B4-BE49-F238E27FC236}">
                <a16:creationId xmlns:a16="http://schemas.microsoft.com/office/drawing/2014/main" id="{4C51B3FC-0C11-444A-B9B6-EFF9802F2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674144"/>
            <a:ext cx="3956447" cy="1483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A60419-D35D-420A-AB84-16CFEBAC1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538" y="4213623"/>
            <a:ext cx="1740694" cy="1303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0DA6EA-E5B4-4F8C-8157-2026D7622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191" y="4213623"/>
            <a:ext cx="2159794" cy="130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6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CFF56836-2529-4142-9C2B-CDFD51917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1"/>
          <a:stretch/>
        </p:blipFill>
        <p:spPr>
          <a:xfrm>
            <a:off x="15" y="857249"/>
            <a:ext cx="9143985" cy="5143500"/>
          </a:xfrm>
          <a:prstGeom prst="rect">
            <a:avLst/>
          </a:prstGeom>
        </p:spPr>
      </p:pic>
      <p:pic>
        <p:nvPicPr>
          <p:cNvPr id="1026" name="Picture 2" descr="Transparent Yale University Logo, HD Png Download - kindpng">
            <a:extLst>
              <a:ext uri="{FF2B5EF4-FFF2-40B4-BE49-F238E27FC236}">
                <a16:creationId xmlns:a16="http://schemas.microsoft.com/office/drawing/2014/main" id="{A9A2A9B0-25E9-4781-B850-6D61BEDE2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1"/>
          <a:stretch/>
        </p:blipFill>
        <p:spPr bwMode="auto">
          <a:xfrm>
            <a:off x="15" y="1474647"/>
            <a:ext cx="2770617" cy="1954530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AA06F4B-F9A4-4721-A637-9E913C3E4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50" r="-2" b="20699"/>
          <a:stretch/>
        </p:blipFill>
        <p:spPr>
          <a:xfrm>
            <a:off x="3240670" y="857251"/>
            <a:ext cx="3003804" cy="2221992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pic>
        <p:nvPicPr>
          <p:cNvPr id="13" name="Picture 1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0AD8630-DECA-4261-B762-98DC1CAE1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26" r="15326"/>
          <a:stretch/>
        </p:blipFill>
        <p:spPr>
          <a:xfrm>
            <a:off x="6709410" y="1475137"/>
            <a:ext cx="2434590" cy="3545586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6612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logo on a blue background&#10;&#10;Description automatically generated">
            <a:extLst>
              <a:ext uri="{FF2B5EF4-FFF2-40B4-BE49-F238E27FC236}">
                <a16:creationId xmlns:a16="http://schemas.microsoft.com/office/drawing/2014/main" id="{4BB22846-C973-51A0-B69D-FB4D696A3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2" y="1726753"/>
            <a:ext cx="2507401" cy="250740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tall tower in a city&#10;&#10;Description automatically generated">
            <a:extLst>
              <a:ext uri="{FF2B5EF4-FFF2-40B4-BE49-F238E27FC236}">
                <a16:creationId xmlns:a16="http://schemas.microsoft.com/office/drawing/2014/main" id="{C4F7AE55-F895-444C-ABA4-1A7B3D2AF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33" y="2981743"/>
            <a:ext cx="4515547" cy="14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3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ldhood cancer targeted by Sanger Institute and St Jude Children's  Research Hospital data-sharing agreement – Wellcome Sanger Institute">
            <a:extLst>
              <a:ext uri="{FF2B5EF4-FFF2-40B4-BE49-F238E27FC236}">
                <a16:creationId xmlns:a16="http://schemas.microsoft.com/office/drawing/2014/main" id="{E36348E4-6F84-4828-A4FE-8C75FDA41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r="24137"/>
          <a:stretch/>
        </p:blipFill>
        <p:spPr bwMode="auto">
          <a:xfrm>
            <a:off x="144396" y="986037"/>
            <a:ext cx="2844951" cy="48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terview Insider: How to Get a Job at St. Jude Children&amp;#39;s Research Hospital">
            <a:extLst>
              <a:ext uri="{FF2B5EF4-FFF2-40B4-BE49-F238E27FC236}">
                <a16:creationId xmlns:a16="http://schemas.microsoft.com/office/drawing/2014/main" id="{168E3657-A9D1-41C2-8AC5-3416CAFCC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2" r="50447" b="1"/>
          <a:stretch/>
        </p:blipFill>
        <p:spPr bwMode="auto">
          <a:xfrm>
            <a:off x="3138404" y="986037"/>
            <a:ext cx="2867193" cy="488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B32436-F1D1-4330-ACC1-4817ABDBEE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38" r="14924" b="-3"/>
          <a:stretch/>
        </p:blipFill>
        <p:spPr>
          <a:xfrm>
            <a:off x="6141025" y="986037"/>
            <a:ext cx="2849255" cy="48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71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21C6D-C0EB-4052-8E81-C694F42170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08" b="4116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3C9A82-3035-4456-B42F-02CA256B9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7" b="20099"/>
          <a:stretch/>
        </p:blipFill>
        <p:spPr>
          <a:xfrm>
            <a:off x="3797317" y="857251"/>
            <a:ext cx="5346685" cy="5140093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772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BDD518-BE0E-44D4-A3B9-E1934D0A94C6}"/>
              </a:ext>
            </a:extLst>
          </p:cNvPr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162CE-0EE3-4904-AB25-E2AECC72A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97" y="1542787"/>
            <a:ext cx="2993649" cy="37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45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/>
              <a:t>Control of muscle activity</a:t>
            </a:r>
          </a:p>
        </p:txBody>
      </p:sp>
      <p:pic>
        <p:nvPicPr>
          <p:cNvPr id="17" name="Online Media 16" title="Usain Bolt 9.58 - 100m World Record [50 fps]">
            <a:hlinkClick r:id="" action="ppaction://media"/>
            <a:extLst>
              <a:ext uri="{FF2B5EF4-FFF2-40B4-BE49-F238E27FC236}">
                <a16:creationId xmlns:a16="http://schemas.microsoft.com/office/drawing/2014/main" id="{96551C22-2680-4257-8A47-2234D75D401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6276" y="4921823"/>
            <a:ext cx="3703452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Control of skeletal muscle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swimming.jpg"/>
          <p:cNvPicPr>
            <a:picLocks noChangeAspect="1"/>
          </p:cNvPicPr>
          <p:nvPr/>
        </p:nvPicPr>
        <p:blipFill rotWithShape="1">
          <a:blip r:embed="rId2" cstate="print"/>
          <a:srcRect l="6192" r="7556" b="2"/>
          <a:stretch/>
        </p:blipFill>
        <p:spPr>
          <a:xfrm>
            <a:off x="934929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6" name="Picture 15" descr="tennis.jpg"/>
          <p:cNvPicPr>
            <a:picLocks noChangeAspect="1"/>
          </p:cNvPicPr>
          <p:nvPr/>
        </p:nvPicPr>
        <p:blipFill rotWithShape="1">
          <a:blip r:embed="rId3" cstate="print"/>
          <a:srcRect l="34187" r="26881" b="1"/>
          <a:stretch/>
        </p:blipFill>
        <p:spPr>
          <a:xfrm>
            <a:off x="20" y="2288330"/>
            <a:ext cx="2673457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71905" y="303879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88831" y="2382976"/>
            <a:ext cx="144018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hockey.jpg"/>
          <p:cNvPicPr>
            <a:picLocks noChangeAspect="1"/>
          </p:cNvPicPr>
          <p:nvPr/>
        </p:nvPicPr>
        <p:blipFill rotWithShape="1">
          <a:blip r:embed="rId4" cstate="print"/>
          <a:srcRect l="15088" r="37308" b="5"/>
          <a:stretch/>
        </p:blipFill>
        <p:spPr>
          <a:xfrm>
            <a:off x="2812275" y="2547568"/>
            <a:ext cx="1193292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r="22017" b="-2"/>
          <a:stretch/>
        </p:blipFill>
        <p:spPr>
          <a:xfrm>
            <a:off x="4195349" y="468471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26" y="-4332"/>
            <a:ext cx="2579574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Jordan.jpg"/>
          <p:cNvPicPr>
            <a:picLocks noChangeAspect="1"/>
          </p:cNvPicPr>
          <p:nvPr/>
        </p:nvPicPr>
        <p:blipFill rotWithShape="1">
          <a:blip r:embed="rId6" cstate="print"/>
          <a:srcRect l="1347" r="1926" b="3"/>
          <a:stretch/>
        </p:blipFill>
        <p:spPr>
          <a:xfrm>
            <a:off x="6689070" y="-4330"/>
            <a:ext cx="2454929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9498" y="3907418"/>
            <a:ext cx="2244502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ablett.jpg"/>
          <p:cNvPicPr>
            <a:picLocks noGrp="1" noChangeAspect="1"/>
          </p:cNvPicPr>
          <p:nvPr>
            <p:ph idx="1"/>
          </p:nvPr>
        </p:nvPicPr>
        <p:blipFill rotWithShape="1">
          <a:blip r:embed="rId7" cstate="print"/>
          <a:srcRect l="19750" r="37472" b="-2"/>
          <a:stretch/>
        </p:blipFill>
        <p:spPr>
          <a:xfrm>
            <a:off x="7022428" y="4071322"/>
            <a:ext cx="2121574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2057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2" name="Rectangle 2061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4" name="Freeform: Shape 2063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496635" y="2862471"/>
            <a:ext cx="2281352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Bachelor of Applied Science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Honours</a:t>
            </a:r>
          </a:p>
        </p:txBody>
      </p:sp>
      <p:pic>
        <p:nvPicPr>
          <p:cNvPr id="2051" name="Picture 4" descr="CSU Li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50780" y="1483127"/>
            <a:ext cx="2540683" cy="1690709"/>
          </a:xfrm>
          <a:prstGeom prst="rect">
            <a:avLst/>
          </a:prstGeom>
          <a:noFill/>
        </p:spPr>
      </p:pic>
      <p:pic>
        <p:nvPicPr>
          <p:cNvPr id="2052" name="Picture 5" descr="CSU Front Ga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0447" y="2191778"/>
            <a:ext cx="2564650" cy="982056"/>
          </a:xfrm>
          <a:prstGeom prst="rect">
            <a:avLst/>
          </a:prstGeom>
          <a:noFill/>
        </p:spPr>
      </p:pic>
      <p:pic>
        <p:nvPicPr>
          <p:cNvPr id="2050" name="Picture 3" descr="CSU Log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50780" y="3429000"/>
            <a:ext cx="5334317" cy="1579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ckho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863725"/>
            <a:ext cx="2308225" cy="2308225"/>
          </a:xfrm>
        </p:spPr>
      </p:pic>
      <p:pic>
        <p:nvPicPr>
          <p:cNvPr id="9" name="Picture 8" descr="surge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8313" y="1863725"/>
            <a:ext cx="3506788" cy="2308225"/>
          </a:xfrm>
          <a:prstGeom prst="rect">
            <a:avLst/>
          </a:prstGeom>
        </p:spPr>
      </p:pic>
      <p:pic>
        <p:nvPicPr>
          <p:cNvPr id="5" name="Picture 4" descr="backho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0" y="4243388"/>
            <a:ext cx="2882900" cy="1893888"/>
          </a:xfrm>
          <a:prstGeom prst="rect">
            <a:avLst/>
          </a:prstGeom>
        </p:spPr>
      </p:pic>
      <p:pic>
        <p:nvPicPr>
          <p:cNvPr id="7" name="Picture 6" descr="phys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4243388"/>
            <a:ext cx="2932113" cy="1893888"/>
          </a:xfrm>
          <a:prstGeom prst="rect">
            <a:avLst/>
          </a:prstGeom>
        </p:spPr>
      </p:pic>
      <p:pic>
        <p:nvPicPr>
          <p:cNvPr id="8" name="Picture 7" descr="typis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6538" y="1863725"/>
            <a:ext cx="1927225" cy="1439863"/>
          </a:xfrm>
          <a:prstGeom prst="rect">
            <a:avLst/>
          </a:prstGeom>
        </p:spPr>
      </p:pic>
      <p:pic>
        <p:nvPicPr>
          <p:cNvPr id="6" name="Picture 5" descr="scientis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6538" y="3375025"/>
            <a:ext cx="1927225" cy="1316038"/>
          </a:xfrm>
          <a:prstGeom prst="rect">
            <a:avLst/>
          </a:prstGeom>
        </p:spPr>
      </p:pic>
      <p:pic>
        <p:nvPicPr>
          <p:cNvPr id="10" name="Picture 9" descr="bom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6538" y="4762500"/>
            <a:ext cx="1927225" cy="1374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AU" dirty="0"/>
              <a:t>Control of skeletal muscle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Muscle Injury</a:t>
            </a:r>
          </a:p>
        </p:txBody>
      </p:sp>
      <p:pic>
        <p:nvPicPr>
          <p:cNvPr id="6" name="Online Media 5" title="Darcy Moore injures hamstring - AFL">
            <a:hlinkClick r:id="" action="ppaction://media"/>
            <a:extLst>
              <a:ext uri="{FF2B5EF4-FFF2-40B4-BE49-F238E27FC236}">
                <a16:creationId xmlns:a16="http://schemas.microsoft.com/office/drawing/2014/main" id="{77DCBA33-C6EB-46B9-A136-2ECFDAC95FB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DMD Ar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348880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dirty="0"/>
              <a:t>Duchenne muscular dystrophy</a:t>
            </a:r>
          </a:p>
        </p:txBody>
      </p:sp>
      <p:pic>
        <p:nvPicPr>
          <p:cNvPr id="5124" name="Picture 3" descr="progress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276872"/>
            <a:ext cx="2819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539552" y="134076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Constant cycles of muscle injury</a:t>
            </a:r>
          </a:p>
        </p:txBody>
      </p:sp>
      <p:pic>
        <p:nvPicPr>
          <p:cNvPr id="6" name="The Most Powerful Arm Ever Invented !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411760" y="4365104"/>
            <a:ext cx="3810000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Jacob Thomas team GB bowls paralympcs.jpg"/>
          <p:cNvPicPr>
            <a:picLocks noChangeAspect="1"/>
          </p:cNvPicPr>
          <p:nvPr/>
        </p:nvPicPr>
        <p:blipFill rotWithShape="1">
          <a:blip r:embed="rId3" cstate="print">
            <a:alphaModFix amt="40000"/>
          </a:blip>
          <a:srcRect l="8276" r="2722" b="-2"/>
          <a:stretch/>
        </p:blipFill>
        <p:spPr>
          <a:xfrm>
            <a:off x="-18" y="-3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650" y="1113157"/>
            <a:ext cx="3598015" cy="31030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Slowing Muscle Down</a:t>
            </a:r>
          </a:p>
        </p:txBody>
      </p:sp>
      <p:pic>
        <p:nvPicPr>
          <p:cNvPr id="18" name="Picture 17" descr="elite-daily-usain-bolt-2012-olympics.jpg"/>
          <p:cNvPicPr>
            <a:picLocks noChangeAspect="1"/>
          </p:cNvPicPr>
          <p:nvPr/>
        </p:nvPicPr>
        <p:blipFill rotWithShape="1">
          <a:blip r:embed="rId4" cstate="print"/>
          <a:srcRect l="12592" r="11315" b="-2"/>
          <a:stretch/>
        </p:blipFill>
        <p:spPr>
          <a:xfrm>
            <a:off x="4283129" y="10"/>
            <a:ext cx="486086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4" name="Picture 3" descr="11-124_postfix_sol_X10.jpg"/>
          <p:cNvPicPr>
            <a:picLocks noChangeAspect="1"/>
          </p:cNvPicPr>
          <p:nvPr/>
        </p:nvPicPr>
        <p:blipFill rotWithShape="1">
          <a:blip r:embed="rId5" cstate="print"/>
          <a:srcRect l="6230" r="3022" b="-3"/>
          <a:stretch/>
        </p:blipFill>
        <p:spPr>
          <a:xfrm>
            <a:off x="3808603" y="4323898"/>
            <a:ext cx="3076370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10" name="Picture 9" descr="mo.JPG"/>
          <p:cNvPicPr>
            <a:picLocks noChangeAspect="1"/>
          </p:cNvPicPr>
          <p:nvPr/>
        </p:nvPicPr>
        <p:blipFill rotWithShape="1">
          <a:blip r:embed="rId6" cstate="print"/>
          <a:srcRect t="3513" r="3" b="5996"/>
          <a:stretch/>
        </p:blipFill>
        <p:spPr>
          <a:xfrm>
            <a:off x="6980757" y="4323902"/>
            <a:ext cx="2163245" cy="253410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Bears Frogs M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620713"/>
            <a:ext cx="463708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do bears have to do with it?</a:t>
            </a:r>
          </a:p>
        </p:txBody>
      </p:sp>
      <p:pic>
        <p:nvPicPr>
          <p:cNvPr id="4" name="Content Placeholder 3" descr="Bear walk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268760"/>
            <a:ext cx="2543175" cy="1800225"/>
          </a:xfrm>
        </p:spPr>
      </p:pic>
      <p:pic>
        <p:nvPicPr>
          <p:cNvPr id="5" name="Picture 4" descr="Bear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40968"/>
            <a:ext cx="2428875" cy="1885950"/>
          </a:xfrm>
          <a:prstGeom prst="rect">
            <a:avLst/>
          </a:prstGeom>
        </p:spPr>
      </p:pic>
      <p:pic>
        <p:nvPicPr>
          <p:cNvPr id="6" name="Picture 5" descr="bear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4653136"/>
            <a:ext cx="2390775" cy="1914525"/>
          </a:xfrm>
          <a:prstGeom prst="rect">
            <a:avLst/>
          </a:prstGeom>
        </p:spPr>
      </p:pic>
      <p:pic>
        <p:nvPicPr>
          <p:cNvPr id="7" name="Picture 6" descr="bear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797152"/>
            <a:ext cx="2762250" cy="1657350"/>
          </a:xfrm>
          <a:prstGeom prst="rect">
            <a:avLst/>
          </a:prstGeom>
        </p:spPr>
      </p:pic>
      <p:pic>
        <p:nvPicPr>
          <p:cNvPr id="11" name="Picture 10" descr="bear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789040"/>
            <a:ext cx="2314575" cy="1295400"/>
          </a:xfrm>
          <a:prstGeom prst="rect">
            <a:avLst/>
          </a:prstGeom>
        </p:spPr>
      </p:pic>
      <p:sp>
        <p:nvSpPr>
          <p:cNvPr id="12" name="Striped Right Arrow 11"/>
          <p:cNvSpPr/>
          <p:nvPr/>
        </p:nvSpPr>
        <p:spPr>
          <a:xfrm rot="5400000">
            <a:off x="4283968" y="3140968"/>
            <a:ext cx="720080" cy="57606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Making muscle into meat</a:t>
            </a:r>
          </a:p>
        </p:txBody>
      </p:sp>
      <p:pic>
        <p:nvPicPr>
          <p:cNvPr id="5" name="Picture 4" descr="stea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268760"/>
            <a:ext cx="2419350" cy="1895475"/>
          </a:xfrm>
          <a:prstGeom prst="rect">
            <a:avLst/>
          </a:prstGeom>
        </p:spPr>
      </p:pic>
      <p:pic>
        <p:nvPicPr>
          <p:cNvPr id="6" name="Picture 5" descr="go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4437112"/>
            <a:ext cx="2000250" cy="2286000"/>
          </a:xfrm>
          <a:prstGeom prst="rect">
            <a:avLst/>
          </a:prstGeom>
        </p:spPr>
      </p:pic>
      <p:pic>
        <p:nvPicPr>
          <p:cNvPr id="9" name="Content Placeholder 3" descr="c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437112"/>
            <a:ext cx="2886075" cy="1581150"/>
          </a:xfrm>
          <a:prstGeom prst="rect">
            <a:avLst/>
          </a:prstGeom>
        </p:spPr>
      </p:pic>
      <p:pic>
        <p:nvPicPr>
          <p:cNvPr id="10" name="Picture 9" descr="shee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4365104"/>
            <a:ext cx="2495550" cy="1838325"/>
          </a:xfrm>
          <a:prstGeom prst="rect">
            <a:avLst/>
          </a:prstGeom>
        </p:spPr>
      </p:pic>
      <p:sp>
        <p:nvSpPr>
          <p:cNvPr id="11" name="Striped Right Arrow 10"/>
          <p:cNvSpPr/>
          <p:nvPr/>
        </p:nvSpPr>
        <p:spPr>
          <a:xfrm rot="5400000">
            <a:off x="3779912" y="3429000"/>
            <a:ext cx="720080" cy="57606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 descr="ml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556792"/>
            <a:ext cx="3095625" cy="1476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2" name="Rectangle 3081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4" name="Rectangle 3083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6" name="Rectangle 3085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2900" y="8482"/>
            <a:ext cx="2676207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8" name="Freeform: Shape 3087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90" name="Rectangle 3089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496635" y="2862471"/>
            <a:ext cx="2281352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PhD at St Vincent's</a:t>
            </a:r>
          </a:p>
        </p:txBody>
      </p:sp>
      <p:pic>
        <p:nvPicPr>
          <p:cNvPr id="3076" name="Picture 3" descr="St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4714" y="478713"/>
            <a:ext cx="1796748" cy="2695123"/>
          </a:xfrm>
          <a:prstGeom prst="rect">
            <a:avLst/>
          </a:prstGeom>
          <a:noFill/>
        </p:spPr>
      </p:pic>
      <p:pic>
        <p:nvPicPr>
          <p:cNvPr id="3074" name="Content Placeholder 7" descr="Old messeng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20447" y="1314464"/>
            <a:ext cx="2564650" cy="1859371"/>
          </a:xfrm>
          <a:prstGeom prst="rect">
            <a:avLst/>
          </a:prstGeom>
          <a:noFill/>
        </p:spPr>
      </p:pic>
      <p:pic>
        <p:nvPicPr>
          <p:cNvPr id="3075" name="Picture 2" descr="StV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450780" y="3429000"/>
            <a:ext cx="5334317" cy="1871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>
            <a:extLst>
              <a:ext uri="{FF2B5EF4-FFF2-40B4-BE49-F238E27FC236}">
                <a16:creationId xmlns:a16="http://schemas.microsoft.com/office/drawing/2014/main" id="{E69760C0-F603-48FC-8A43-F426A66F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329" y="1767726"/>
            <a:ext cx="2415095" cy="128633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altLang="en-US" sz="2700">
                <a:solidFill>
                  <a:srgbClr val="FFFFFF"/>
                </a:solidFill>
              </a:rPr>
              <a:t>Circa 1997</a:t>
            </a:r>
          </a:p>
        </p:txBody>
      </p:sp>
      <p:pic>
        <p:nvPicPr>
          <p:cNvPr id="15364" name="Content Placeholder 7" descr="Old messenger.jpg">
            <a:extLst>
              <a:ext uri="{FF2B5EF4-FFF2-40B4-BE49-F238E27FC236}">
                <a16:creationId xmlns:a16="http://schemas.microsoft.com/office/drawing/2014/main" id="{F6FF26C0-D0B4-4791-8A52-5EEA505C4D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2" b="1"/>
          <a:stretch/>
        </p:blipFill>
        <p:spPr>
          <a:xfrm>
            <a:off x="603076" y="1460326"/>
            <a:ext cx="5047917" cy="3937349"/>
          </a:xfrm>
          <a:prstGeom prst="rect">
            <a:avLst/>
          </a:prstGeom>
        </p:spPr>
      </p:pic>
      <p:sp>
        <p:nvSpPr>
          <p:cNvPr id="15363" name="Content Placeholder 4">
            <a:extLst>
              <a:ext uri="{FF2B5EF4-FFF2-40B4-BE49-F238E27FC236}">
                <a16:creationId xmlns:a16="http://schemas.microsoft.com/office/drawing/2014/main" id="{6F64894A-E9EF-475C-B4A5-D03079079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6329" y="3161406"/>
            <a:ext cx="2448687" cy="1995513"/>
          </a:xfrm>
        </p:spPr>
        <p:txBody>
          <a:bodyPr vert="horz" lIns="68580" tIns="34290" rIns="68580" bIns="34290" rtlCol="0" anchor="t">
            <a:normAutofit/>
          </a:bodyPr>
          <a:lstStyle/>
          <a:p>
            <a:endParaRPr lang="en-US" altLang="en-US" sz="1500">
              <a:solidFill>
                <a:srgbClr val="FFFFFF"/>
              </a:solidFill>
            </a:endParaRPr>
          </a:p>
          <a:p>
            <a:endParaRPr lang="en-US" altLang="en-US" sz="1500">
              <a:solidFill>
                <a:srgbClr val="FFFFFF"/>
              </a:solidFill>
            </a:endParaRPr>
          </a:p>
          <a:p>
            <a:endParaRPr lang="en-US" altLang="en-US" sz="1500">
              <a:solidFill>
                <a:srgbClr val="FFFFFF"/>
              </a:solidFill>
            </a:endParaRPr>
          </a:p>
          <a:p>
            <a:r>
              <a:rPr lang="en-US" altLang="en-US" sz="1500">
                <a:solidFill>
                  <a:srgbClr val="FFFFFF"/>
                </a:solidFill>
              </a:rPr>
              <a:t>PhD at St Vincents 1995-1998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id="{C233E504-C06E-4FC1-B9FE-3774525E2B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6" y="857250"/>
            <a:ext cx="75223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59176625-E301-478C-9C67-8FA4170CA7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r="8773" b="1"/>
          <a:stretch/>
        </p:blipFill>
        <p:spPr>
          <a:xfrm>
            <a:off x="241300" y="1098550"/>
            <a:ext cx="4256171" cy="2273132"/>
          </a:xfrm>
          <a:prstGeom prst="rect">
            <a:avLst/>
          </a:prstGeom>
        </p:spPr>
      </p:pic>
      <p:pic>
        <p:nvPicPr>
          <p:cNvPr id="7" name="Picture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096592A-A86F-48AA-8CEF-184B221691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r="13959" b="1"/>
          <a:stretch/>
        </p:blipFill>
        <p:spPr>
          <a:xfrm>
            <a:off x="241302" y="3500467"/>
            <a:ext cx="2007434" cy="2082388"/>
          </a:xfrm>
          <a:prstGeom prst="rect">
            <a:avLst/>
          </a:prstGeom>
        </p:spPr>
      </p:pic>
      <p:pic>
        <p:nvPicPr>
          <p:cNvPr id="3" name="Picture 2" descr="A picture containing road, outdoor, person, street&#10;&#10;Description automatically generated">
            <a:extLst>
              <a:ext uri="{FF2B5EF4-FFF2-40B4-BE49-F238E27FC236}">
                <a16:creationId xmlns:a16="http://schemas.microsoft.com/office/drawing/2014/main" id="{04BCEB7A-DC65-463F-8B77-B2FF68AD45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r="14318" b="5"/>
          <a:stretch/>
        </p:blipFill>
        <p:spPr>
          <a:xfrm>
            <a:off x="2369665" y="3493392"/>
            <a:ext cx="2127807" cy="2089463"/>
          </a:xfrm>
          <a:prstGeom prst="rect">
            <a:avLst/>
          </a:prstGeom>
        </p:spPr>
      </p:pic>
      <p:pic>
        <p:nvPicPr>
          <p:cNvPr id="5" name="Picture 4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FFB85B17-D5D9-4904-AC60-76F6DA68BA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7" r="7837" b="1"/>
          <a:stretch/>
        </p:blipFill>
        <p:spPr>
          <a:xfrm>
            <a:off x="4646530" y="1098550"/>
            <a:ext cx="4256169" cy="44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59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51D1-DD61-7A47-35A3-C2ABA512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building with a clock tower and a pool surrounded by trees&#10;&#10;Description automatically generated">
            <a:extLst>
              <a:ext uri="{FF2B5EF4-FFF2-40B4-BE49-F238E27FC236}">
                <a16:creationId xmlns:a16="http://schemas.microsoft.com/office/drawing/2014/main" id="{AA1DA580-2BF5-BB57-77A4-A7BCBB68B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7" name="Picture 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F1B76616-9BB6-D7D9-A93D-A7527B3B3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0"/>
            <a:ext cx="33813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uilding with pink flowers&#10;&#10;Description automatically generated">
            <a:extLst>
              <a:ext uri="{FF2B5EF4-FFF2-40B4-BE49-F238E27FC236}">
                <a16:creationId xmlns:a16="http://schemas.microsoft.com/office/drawing/2014/main" id="{1C81DC09-02DC-4EB4-3B71-7D2920170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1" r="3170" b="1"/>
          <a:stretch/>
        </p:blipFill>
        <p:spPr>
          <a:xfrm>
            <a:off x="20" y="10"/>
            <a:ext cx="6115019" cy="45719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280EE9-9DDD-E4BA-379E-1D7360954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02"/>
            <a:ext cx="6115038" cy="4572000"/>
          </a:xfrm>
          <a:prstGeom prst="rect">
            <a:avLst/>
          </a:prstGeom>
          <a:solidFill>
            <a:srgbClr val="0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D34E4-CD4B-9E78-5234-5211C7608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14" y="761992"/>
            <a:ext cx="4462895" cy="317958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endParaRPr lang="en-US" sz="4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03842671-8CE0-7BCB-780D-3D5EFF610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" r="4198" b="-2"/>
          <a:stretch/>
        </p:blipFill>
        <p:spPr>
          <a:xfrm>
            <a:off x="6115049" y="10"/>
            <a:ext cx="3028951" cy="2290141"/>
          </a:xfrm>
          <a:prstGeom prst="rect">
            <a:avLst/>
          </a:prstGeom>
        </p:spPr>
      </p:pic>
      <p:pic>
        <p:nvPicPr>
          <p:cNvPr id="11" name="Picture 10" descr="A courtyard with a stone building and a stone patio&#10;&#10;Description automatically generated with medium confidence">
            <a:extLst>
              <a:ext uri="{FF2B5EF4-FFF2-40B4-BE49-F238E27FC236}">
                <a16:creationId xmlns:a16="http://schemas.microsoft.com/office/drawing/2014/main" id="{B130B217-7DD3-995B-F220-EBA79B21D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8" r="-4" b="-4"/>
          <a:stretch/>
        </p:blipFill>
        <p:spPr>
          <a:xfrm>
            <a:off x="6115049" y="2290151"/>
            <a:ext cx="3028951" cy="2281849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336C278-5DEA-E52D-122B-E9141D9EF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1" y="4580302"/>
            <a:ext cx="6118209" cy="2286001"/>
          </a:xfrm>
          <a:prstGeom prst="rect">
            <a:avLst/>
          </a:prstGeom>
          <a:ln>
            <a:noFill/>
          </a:ln>
          <a:effectLst>
            <a:outerShdw blurRad="393700" dist="101600" sx="97000" sy="9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ogo with black text and green dots&#10;&#10;Description automatically generated">
            <a:extLst>
              <a:ext uri="{FF2B5EF4-FFF2-40B4-BE49-F238E27FC236}">
                <a16:creationId xmlns:a16="http://schemas.microsoft.com/office/drawing/2014/main" id="{7F35EEBB-FE03-49C6-BEB7-1ACEDEA153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51" y="4588594"/>
            <a:ext cx="4608549" cy="220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4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3DCB1-08FE-53F6-A4D4-37EFE8F12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Content Placeholder 8" descr="A logo of a building&#10;&#10;Description automatically generated">
            <a:extLst>
              <a:ext uri="{FF2B5EF4-FFF2-40B4-BE49-F238E27FC236}">
                <a16:creationId xmlns:a16="http://schemas.microsoft.com/office/drawing/2014/main" id="{A5A14B6E-1601-8A32-518F-E9049A65D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519"/>
            <a:ext cx="2686050" cy="1704975"/>
          </a:xfrm>
        </p:spPr>
      </p:pic>
      <p:pic>
        <p:nvPicPr>
          <p:cNvPr id="11" name="Picture 10" descr="A large building with a tower and a city in the background&#10;&#10;Description automatically generated">
            <a:extLst>
              <a:ext uri="{FF2B5EF4-FFF2-40B4-BE49-F238E27FC236}">
                <a16:creationId xmlns:a16="http://schemas.microsoft.com/office/drawing/2014/main" id="{A0F541D3-DEA3-B7EA-2BD3-0C4D41E35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" y="2804146"/>
            <a:ext cx="5184576" cy="1944216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A113308-DB9E-5174-0C14-E2CA04BBF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20713"/>
            <a:ext cx="4543425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96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60</Words>
  <Application>Microsoft Office PowerPoint</Application>
  <PresentationFormat>On-screen Show (4:3)</PresentationFormat>
  <Paragraphs>22</Paragraphs>
  <Slides>26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MS PGothic</vt:lpstr>
      <vt:lpstr>Arial</vt:lpstr>
      <vt:lpstr>Calibri</vt:lpstr>
      <vt:lpstr>Office Theme</vt:lpstr>
      <vt:lpstr>My Journey</vt:lpstr>
      <vt:lpstr>PowerPoint Presentation</vt:lpstr>
      <vt:lpstr>PowerPoint Presentation</vt:lpstr>
      <vt:lpstr>Circa 1997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 of muscle activity</vt:lpstr>
      <vt:lpstr>Control of skeletal muscle</vt:lpstr>
      <vt:lpstr>Control of skeletal muscle</vt:lpstr>
      <vt:lpstr>Muscle Injury</vt:lpstr>
      <vt:lpstr>Duchenne muscular dystrophy</vt:lpstr>
      <vt:lpstr>PowerPoint Presentation</vt:lpstr>
      <vt:lpstr>PowerPoint Presentation</vt:lpstr>
      <vt:lpstr>What do bears have to do with it?</vt:lpstr>
      <vt:lpstr>Making muscle into meat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Journey</dc:title>
  <dc:creator>White, Jason</dc:creator>
  <cp:lastModifiedBy>White, Jason</cp:lastModifiedBy>
  <cp:revision>3</cp:revision>
  <dcterms:created xsi:type="dcterms:W3CDTF">2021-01-28T05:23:02Z</dcterms:created>
  <dcterms:modified xsi:type="dcterms:W3CDTF">2024-10-23T04:03:10Z</dcterms:modified>
</cp:coreProperties>
</file>