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5" r:id="rId11"/>
    <p:sldId id="287" r:id="rId12"/>
    <p:sldId id="288" r:id="rId13"/>
    <p:sldId id="289" r:id="rId14"/>
    <p:sldId id="294" r:id="rId15"/>
    <p:sldId id="286" r:id="rId16"/>
    <p:sldId id="290" r:id="rId17"/>
    <p:sldId id="275" r:id="rId18"/>
    <p:sldId id="276" r:id="rId19"/>
    <p:sldId id="277" r:id="rId20"/>
    <p:sldId id="293" r:id="rId21"/>
    <p:sldId id="292" r:id="rId22"/>
    <p:sldId id="283" r:id="rId23"/>
    <p:sldId id="295" r:id="rId24"/>
    <p:sldId id="279" r:id="rId25"/>
    <p:sldId id="296" r:id="rId26"/>
    <p:sldId id="284" r:id="rId27"/>
    <p:sldId id="269" r:id="rId28"/>
    <p:sldId id="270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7D7E3EB-FB1B-A14C-87F3-00A70EF1EE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E55C72-095E-3642-A296-5E236CE581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3FD5E-0180-064E-9517-1739BF33B47F}" type="datetimeFigureOut">
              <a:rPr lang="en-US" smtClean="0"/>
              <a:t>7/28/20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5FFADF-CA88-3945-8DD7-03B0C829C69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C21BF9-F1C5-0D43-A2A3-B93C08067B4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9E006-4398-4046-889D-EEAB95FD6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53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C5E21-A2E6-344F-8DA9-74137324C1D4}" type="datetimeFigureOut">
              <a:rPr lang="en-US" smtClean="0"/>
              <a:t>7/28/20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79991-2251-4B4D-9B11-69CD210A5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210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79991-2251-4B4D-9B11-69CD210A51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19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46BFB-5EC5-1A44-8B98-1CDCCFB68254}" type="datetime1">
              <a:rPr lang="en-AU" smtClean="0"/>
              <a:t>28/7/20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296D4-39E3-9E42-A405-3A101B795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038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1E5C7-8622-844B-BF4B-B9E7E5A75FAA}" type="datetime1">
              <a:rPr lang="en-AU" smtClean="0"/>
              <a:t>28/7/20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296D4-39E3-9E42-A405-3A101B795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33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ECD7-F99B-C549-B19D-A5FFD4D0D64E}" type="datetime1">
              <a:rPr lang="en-AU" smtClean="0"/>
              <a:t>28/7/20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296D4-39E3-9E42-A405-3A101B795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18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A80-96EE-E74E-BD89-F0A6A7EED43A}" type="datetime1">
              <a:rPr lang="en-AU" smtClean="0"/>
              <a:t>28/7/20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296D4-39E3-9E42-A405-3A101B795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658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7103-575D-4048-8E3C-A27ACE9B0742}" type="datetime1">
              <a:rPr lang="en-AU" smtClean="0"/>
              <a:t>28/7/20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296D4-39E3-9E42-A405-3A101B795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999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21DA-CFD6-BA45-A827-395C18CD3BCC}" type="datetime1">
              <a:rPr lang="en-AU" smtClean="0"/>
              <a:t>28/7/20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296D4-39E3-9E42-A405-3A101B795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60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5D7C6-EA28-F443-A5DB-0D090E9EF9C2}" type="datetime1">
              <a:rPr lang="en-AU" smtClean="0"/>
              <a:t>28/7/20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296D4-39E3-9E42-A405-3A101B795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270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09C6-F9BB-744F-BAD6-D08BCAEFA1B3}" type="datetime1">
              <a:rPr lang="en-AU" smtClean="0"/>
              <a:t>28/7/20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296D4-39E3-9E42-A405-3A101B795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82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A8CD-FAA0-F845-9A94-70F7853455C4}" type="datetime1">
              <a:rPr lang="en-AU" smtClean="0"/>
              <a:t>28/7/20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296D4-39E3-9E42-A405-3A101B795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372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CF66-E43E-B449-BDF5-2A6FDCD4C271}" type="datetime1">
              <a:rPr lang="en-AU" smtClean="0"/>
              <a:t>28/7/20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296D4-39E3-9E42-A405-3A101B795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7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A8EBC-6142-2D40-956C-8DCCC7603B1D}" type="datetime1">
              <a:rPr lang="en-AU" smtClean="0"/>
              <a:t>28/7/20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296D4-39E3-9E42-A405-3A101B795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53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A7D73-0E81-AF48-B1D7-DD9A21F26305}" type="datetime1">
              <a:rPr lang="en-AU" smtClean="0"/>
              <a:t>28/7/20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LWCS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296D4-39E3-9E42-A405-3A101B795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53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3626D-0DB4-7146-B540-C48C438CE0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ARC LINKAGE GRANTS 2020/21 ROUND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DFDE60-FC90-3A45-B037-B14DC1B955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Presented by Lee Williamson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D915D-5B49-3843-96CF-D8D46B131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83EC-69F7-1845-A738-0C2CD8F3CACD}" type="datetime1">
              <a:rPr lang="en-AU" smtClean="0"/>
              <a:t>28/7/20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5BAF3-E76F-7548-9D86-2F1881EF3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LWCS  for CSU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75766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13C5C-1D6B-0249-8AF4-851BF5EE8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400" b="1" dirty="0">
                <a:latin typeface="+mn-lt"/>
              </a:rPr>
              <a:t>THE PARTNER ORGANISATION  -   </a:t>
            </a:r>
            <a:r>
              <a:rPr lang="en-AU" sz="2400" b="1" dirty="0">
                <a:solidFill>
                  <a:srgbClr val="7030A0"/>
                </a:solidFill>
                <a:latin typeface="+mn-lt"/>
              </a:rPr>
              <a:t>SELECTION CRITERIA – ‘sprinkled throughout’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1247E-4A97-734D-AE31-283ADF49D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b="1" dirty="0"/>
              <a:t>Track Record</a:t>
            </a:r>
          </a:p>
          <a:p>
            <a:pPr marL="0" indent="0">
              <a:buNone/>
            </a:pPr>
            <a:r>
              <a:rPr lang="en-AU" sz="2400" dirty="0"/>
              <a:t>“including evidence of:</a:t>
            </a:r>
          </a:p>
          <a:p>
            <a:pPr lvl="1"/>
            <a:r>
              <a:rPr lang="en-AU" dirty="0"/>
              <a:t>potential to engage in collaborative research with end-users;</a:t>
            </a:r>
          </a:p>
          <a:p>
            <a:pPr lvl="1"/>
            <a:r>
              <a:rPr lang="en-AU" dirty="0"/>
              <a:t>experience in research training, mentoring and supervision; and</a:t>
            </a:r>
          </a:p>
          <a:p>
            <a:pPr lvl="1"/>
            <a:r>
              <a:rPr lang="en-AU" dirty="0"/>
              <a:t>time and capacity to undertake and manage the proposed research in collaboration with the Partner Organisation(s)’.</a:t>
            </a:r>
          </a:p>
          <a:p>
            <a:r>
              <a:rPr lang="en-AU" sz="2400" b="1" dirty="0"/>
              <a:t>Feasibility and commitment</a:t>
            </a:r>
            <a:r>
              <a:rPr lang="en-AU" sz="2400" dirty="0"/>
              <a:t> </a:t>
            </a:r>
          </a:p>
          <a:p>
            <a:pPr marL="0" indent="0">
              <a:buNone/>
            </a:pPr>
            <a:r>
              <a:rPr lang="en-AU" sz="2400" dirty="0"/>
              <a:t>“the commitment of each Partner Organisation to collaboration in the research project and capacity to implement the outcomes of the research”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C1A05-63EB-5746-BC10-A5C7B23C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A80-96EE-E74E-BD89-F0A6A7EED43A}" type="datetime1">
              <a:rPr lang="en-AU" smtClean="0"/>
              <a:t>28/7/20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8B199-AA61-EB49-9C66-D0305420B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</p:spTree>
    <p:extLst>
      <p:ext uri="{BB962C8B-B14F-4D97-AF65-F5344CB8AC3E}">
        <p14:creationId xmlns:p14="http://schemas.microsoft.com/office/powerpoint/2010/main" val="2584296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571049"/>
            <a:ext cx="7971556" cy="889132"/>
          </a:xfrm>
        </p:spPr>
        <p:txBody>
          <a:bodyPr>
            <a:normAutofit/>
          </a:bodyPr>
          <a:lstStyle/>
          <a:p>
            <a:r>
              <a:rPr lang="en-AU" sz="2800" b="1" dirty="0">
                <a:latin typeface="+mn-lt"/>
              </a:rPr>
              <a:t>CASH /INKIND &amp; THE PARTNER ORGANISATION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523" y="1725085"/>
            <a:ext cx="10414000" cy="4059767"/>
          </a:xfrm>
        </p:spPr>
        <p:txBody>
          <a:bodyPr>
            <a:normAutofit fontScale="92500" lnSpcReduction="10000"/>
          </a:bodyPr>
          <a:lstStyle/>
          <a:p>
            <a:endParaRPr lang="en-GB" sz="2667" b="1" dirty="0"/>
          </a:p>
          <a:p>
            <a:r>
              <a:rPr lang="en-GB" sz="2667" b="1" dirty="0"/>
              <a:t>Cash contributions and in-kind must be commensurate with: </a:t>
            </a:r>
          </a:p>
          <a:p>
            <a:pPr lvl="4">
              <a:buFont typeface="Arial" pitchFamily="34" charset="0"/>
              <a:buChar char="•"/>
            </a:pP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he scale of the problem; </a:t>
            </a:r>
          </a:p>
          <a:p>
            <a:pPr lvl="4">
              <a:buFont typeface="Arial" pitchFamily="34" charset="0"/>
              <a:buChar char="•"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the size of the organisation; and </a:t>
            </a:r>
          </a:p>
          <a:p>
            <a:pPr lvl="4">
              <a:buFont typeface="Arial" pitchFamily="34" charset="0"/>
              <a:buChar char="•"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the risk profile of the project.  </a:t>
            </a:r>
            <a:br>
              <a:rPr lang="en-AU" dirty="0">
                <a:solidFill>
                  <a:srgbClr val="7030A0"/>
                </a:solidFill>
              </a:rPr>
            </a:br>
            <a:endParaRPr lang="en-GB" dirty="0"/>
          </a:p>
          <a:p>
            <a:pPr lvl="0"/>
            <a:r>
              <a:rPr lang="en-GB" sz="2667" b="1" i="1" dirty="0">
                <a:solidFill>
                  <a:srgbClr val="FF0000"/>
                </a:solidFill>
              </a:rPr>
              <a:t>Not for profit        Govt depts        Corporate Australia</a:t>
            </a:r>
            <a:br>
              <a:rPr lang="en-GB" sz="2667" b="1" i="1" dirty="0">
                <a:solidFill>
                  <a:srgbClr val="FF0000"/>
                </a:solidFill>
              </a:rPr>
            </a:br>
            <a:endParaRPr lang="en-GB" sz="2667" b="1" i="1" dirty="0">
              <a:solidFill>
                <a:srgbClr val="FF0000"/>
              </a:solidFill>
            </a:endParaRPr>
          </a:p>
          <a:p>
            <a:pPr lvl="0"/>
            <a:r>
              <a:rPr lang="en-GB" sz="2667" b="1" i="1" dirty="0">
                <a:solidFill>
                  <a:srgbClr val="002060"/>
                </a:solidFill>
              </a:rPr>
              <a:t>CSIRO/ ANSTO etc a problem</a:t>
            </a:r>
          </a:p>
          <a:p>
            <a:pPr marL="0" indent="0">
              <a:buNone/>
            </a:pPr>
            <a:br>
              <a:rPr lang="en-GB" b="1" dirty="0">
                <a:solidFill>
                  <a:schemeClr val="accent5">
                    <a:lumMod val="50000"/>
                  </a:schemeClr>
                </a:solidFill>
              </a:rPr>
            </a:b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noProof="0" dirty="0"/>
              <a:t>LWCS</a:t>
            </a:r>
          </a:p>
        </p:txBody>
      </p:sp>
    </p:spTree>
    <p:extLst>
      <p:ext uri="{BB962C8B-B14F-4D97-AF65-F5344CB8AC3E}">
        <p14:creationId xmlns:p14="http://schemas.microsoft.com/office/powerpoint/2010/main" val="1603064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	</a:t>
            </a:r>
            <a:r>
              <a:rPr lang="en-AU" sz="2800" b="1" dirty="0">
                <a:latin typeface="+mn-lt"/>
              </a:rPr>
              <a:t>PO CASH &amp; INKIND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dirty="0"/>
              <a:t>Funding rules: </a:t>
            </a:r>
          </a:p>
          <a:p>
            <a:r>
              <a:rPr lang="en-AU" sz="2400" dirty="0"/>
              <a:t>The </a:t>
            </a:r>
            <a:r>
              <a:rPr lang="en-AU" sz="2400" b="1" dirty="0"/>
              <a:t>combined </a:t>
            </a:r>
            <a:r>
              <a:rPr lang="en-AU" sz="2400" dirty="0"/>
              <a:t>Partner Organisation(s) eligible Cash Contribution must be at least </a:t>
            </a:r>
            <a:r>
              <a:rPr lang="en-AU" sz="2400" b="1" dirty="0">
                <a:solidFill>
                  <a:srgbClr val="7030A0"/>
                </a:solidFill>
              </a:rPr>
              <a:t>25 per cent </a:t>
            </a:r>
            <a:r>
              <a:rPr lang="en-AU" sz="2400" dirty="0"/>
              <a:t>of the total funding requested from the ARC  (unless Exempt Organisation  - see later)</a:t>
            </a:r>
            <a:br>
              <a:rPr lang="en-AU" sz="2400" dirty="0"/>
            </a:br>
            <a:endParaRPr lang="en-AU" sz="2400" dirty="0"/>
          </a:p>
          <a:p>
            <a:r>
              <a:rPr lang="en-AU" sz="2400" dirty="0"/>
              <a:t>Minimum ARC ask = $50k pa (25% = $12.5K pa)  </a:t>
            </a:r>
            <a:br>
              <a:rPr lang="en-AU" sz="2400" dirty="0"/>
            </a:br>
            <a:endParaRPr lang="en-AU" sz="2400" dirty="0"/>
          </a:p>
          <a:p>
            <a:r>
              <a:rPr lang="en-AU" sz="2400" b="1" dirty="0"/>
              <a:t>Issue: what do you buy with $62K pa?</a:t>
            </a:r>
          </a:p>
          <a:p>
            <a:endParaRPr lang="en-AU" sz="2400" b="1" dirty="0"/>
          </a:p>
          <a:p>
            <a:r>
              <a:rPr lang="en-AU" sz="2400" b="1" dirty="0">
                <a:solidFill>
                  <a:srgbClr val="7030A0"/>
                </a:solidFill>
              </a:rPr>
              <a:t>ARC Maximum: $300k pa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noProof="0" dirty="0"/>
              <a:t>LWCS</a:t>
            </a:r>
          </a:p>
        </p:txBody>
      </p:sp>
    </p:spTree>
    <p:extLst>
      <p:ext uri="{BB962C8B-B14F-4D97-AF65-F5344CB8AC3E}">
        <p14:creationId xmlns:p14="http://schemas.microsoft.com/office/powerpoint/2010/main" val="2934451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571048"/>
            <a:ext cx="7971556" cy="1333699"/>
          </a:xfrm>
        </p:spPr>
        <p:txBody>
          <a:bodyPr>
            <a:normAutofit/>
          </a:bodyPr>
          <a:lstStyle/>
          <a:p>
            <a:pPr lvl="0"/>
            <a:r>
              <a:rPr lang="en-AU" sz="2800" b="1" dirty="0">
                <a:latin typeface="+mn-lt"/>
              </a:rPr>
              <a:t>How much industry cash do I need for success?</a:t>
            </a:r>
            <a:br>
              <a:rPr lang="en-AU" sz="2800" b="1" dirty="0">
                <a:latin typeface="+mn-lt"/>
              </a:rPr>
            </a:br>
            <a:endParaRPr lang="en-AU" sz="2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027" y="1757742"/>
            <a:ext cx="11012671" cy="4059767"/>
          </a:xfrm>
        </p:spPr>
        <p:txBody>
          <a:bodyPr>
            <a:normAutofit lnSpcReduction="10000"/>
          </a:bodyPr>
          <a:lstStyle/>
          <a:p>
            <a:r>
              <a:rPr lang="en-AU" dirty="0"/>
              <a:t> </a:t>
            </a:r>
            <a:r>
              <a:rPr lang="en-AU" b="1" dirty="0">
                <a:solidFill>
                  <a:srgbClr val="7030A0"/>
                </a:solidFill>
              </a:rPr>
              <a:t>Reality:  40% cash 60% in-kind of budget ask</a:t>
            </a:r>
          </a:p>
          <a:p>
            <a:pPr lvl="1"/>
            <a:r>
              <a:rPr lang="en-AU" b="1" dirty="0">
                <a:solidFill>
                  <a:srgbClr val="7030A0"/>
                </a:solidFill>
              </a:rPr>
              <a:t>If cash exceeds in-kind – look like consultancy in disguise</a:t>
            </a:r>
          </a:p>
          <a:p>
            <a:pPr lvl="1"/>
            <a:r>
              <a:rPr lang="en-AU" b="1" dirty="0">
                <a:solidFill>
                  <a:srgbClr val="7030A0"/>
                </a:solidFill>
              </a:rPr>
              <a:t>Cash + in-kind must = or exceed ARC ask</a:t>
            </a:r>
          </a:p>
          <a:p>
            <a:r>
              <a:rPr lang="en-AU" b="1" u="sng" dirty="0"/>
              <a:t>$</a:t>
            </a:r>
            <a:r>
              <a:rPr lang="en-AU" b="1" u="sng" dirty="0" err="1"/>
              <a:t>100k</a:t>
            </a:r>
            <a:r>
              <a:rPr lang="en-AU" b="1" u="sng" dirty="0"/>
              <a:t> pa cash substantially improved success rate</a:t>
            </a:r>
          </a:p>
          <a:p>
            <a:r>
              <a:rPr lang="en-AU" dirty="0"/>
              <a:t>(+ $150k  in-kind)  = $250k pa contribution PO</a:t>
            </a:r>
          </a:p>
          <a:p>
            <a:r>
              <a:rPr lang="en-AU" b="1" dirty="0">
                <a:solidFill>
                  <a:schemeClr val="accent1"/>
                </a:solidFill>
              </a:rPr>
              <a:t>ARC ask = $250k pa      Grand total = $350k Cash pa project !!</a:t>
            </a:r>
          </a:p>
          <a:p>
            <a:endParaRPr lang="en-AU" dirty="0"/>
          </a:p>
          <a:p>
            <a:r>
              <a:rPr lang="en-AU" u="sng" dirty="0"/>
              <a:t>MINIMUM CASH FOR SUCCESS: $</a:t>
            </a:r>
            <a:r>
              <a:rPr lang="en-AU" u="sng" dirty="0" err="1"/>
              <a:t>50K</a:t>
            </a:r>
            <a:r>
              <a:rPr lang="en-AU" u="sng" dirty="0"/>
              <a:t> PA (+ $</a:t>
            </a:r>
            <a:r>
              <a:rPr lang="en-AU" u="sng" dirty="0" err="1"/>
              <a:t>75K</a:t>
            </a:r>
            <a:r>
              <a:rPr lang="en-AU" u="sng" dirty="0"/>
              <a:t> IN KIND)=  $</a:t>
            </a:r>
            <a:r>
              <a:rPr lang="en-AU" u="sng" dirty="0" err="1"/>
              <a:t>125K</a:t>
            </a:r>
            <a:r>
              <a:rPr lang="en-AU" u="sng" dirty="0"/>
              <a:t> EX PO</a:t>
            </a:r>
          </a:p>
          <a:p>
            <a:r>
              <a:rPr lang="en-AU" b="1" dirty="0">
                <a:solidFill>
                  <a:schemeClr val="accent1"/>
                </a:solidFill>
              </a:rPr>
              <a:t>ARC ask = $125k pa      Grand total = $175k Cash pa project !!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66327"/>
            <a:ext cx="4114800" cy="365125"/>
          </a:xfrm>
        </p:spPr>
        <p:txBody>
          <a:bodyPr/>
          <a:lstStyle/>
          <a:p>
            <a:r>
              <a:rPr lang="en-AU" dirty="0"/>
              <a:t>LWCS</a:t>
            </a:r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961110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313" y="298174"/>
            <a:ext cx="9249011" cy="1063487"/>
          </a:xfrm>
        </p:spPr>
        <p:txBody>
          <a:bodyPr/>
          <a:lstStyle/>
          <a:p>
            <a:r>
              <a:rPr lang="en-GB" sz="2800" b="1" dirty="0">
                <a:latin typeface="+mn-lt"/>
              </a:rPr>
              <a:t>THE PARTNER ORGANISATION  (PO)</a:t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2148"/>
            <a:ext cx="10515600" cy="489481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IS IN IT FOR THEM? </a:t>
            </a:r>
            <a:endParaRPr lang="en-GB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GB" sz="2000" b="1" dirty="0"/>
              <a:t>Funding rules ask:</a:t>
            </a:r>
            <a:endParaRPr lang="en-GB" sz="2000" dirty="0"/>
          </a:p>
          <a:p>
            <a:pPr lvl="1">
              <a:buNone/>
            </a:pPr>
            <a:r>
              <a:rPr lang="en-GB" sz="2000" b="1" dirty="0">
                <a:solidFill>
                  <a:srgbClr val="7030A0"/>
                </a:solidFill>
              </a:rPr>
              <a:t>How involved in the Project is the PO?  </a:t>
            </a:r>
            <a:endParaRPr lang="en-GB" sz="2000" dirty="0">
              <a:solidFill>
                <a:srgbClr val="7030A0"/>
              </a:solidFill>
            </a:endParaRPr>
          </a:p>
          <a:p>
            <a:pPr lvl="1">
              <a:buNone/>
            </a:pPr>
            <a:r>
              <a:rPr lang="en-GB" sz="2000" b="1" dirty="0">
                <a:solidFill>
                  <a:srgbClr val="7030A0"/>
                </a:solidFill>
              </a:rPr>
              <a:t>How does the Project fit into each </a:t>
            </a:r>
            <a:r>
              <a:rPr lang="en-GB" sz="2000" b="1" u="sng" dirty="0">
                <a:solidFill>
                  <a:srgbClr val="7030A0"/>
                </a:solidFill>
              </a:rPr>
              <a:t>PO’s overall strategic plan</a:t>
            </a:r>
            <a:r>
              <a:rPr lang="en-GB" sz="2000" b="1" dirty="0">
                <a:solidFill>
                  <a:srgbClr val="7030A0"/>
                </a:solidFill>
              </a:rPr>
              <a:t>?     and </a:t>
            </a:r>
            <a:endParaRPr lang="en-GB" sz="2000" dirty="0">
              <a:solidFill>
                <a:srgbClr val="7030A0"/>
              </a:solidFill>
            </a:endParaRPr>
          </a:p>
          <a:p>
            <a:pPr lvl="1">
              <a:buNone/>
            </a:pPr>
            <a:r>
              <a:rPr lang="en-GB" sz="2000" b="1" dirty="0">
                <a:solidFill>
                  <a:srgbClr val="7030A0"/>
                </a:solidFill>
              </a:rPr>
              <a:t>How the Project is of value to each of the Partner Organisations involved?</a:t>
            </a:r>
            <a:endParaRPr lang="en-GB" sz="2000" dirty="0">
              <a:solidFill>
                <a:srgbClr val="7030A0"/>
              </a:solidFill>
            </a:endParaRPr>
          </a:p>
          <a:p>
            <a:pPr lvl="1">
              <a:buNone/>
            </a:pPr>
            <a:r>
              <a:rPr lang="en-GB" sz="2000" b="1" dirty="0">
                <a:solidFill>
                  <a:srgbClr val="7030A0"/>
                </a:solidFill>
              </a:rPr>
              <a:t> </a:t>
            </a:r>
            <a:endParaRPr lang="en-GB" sz="2000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GB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(=  a business case for funding </a:t>
            </a:r>
            <a:r>
              <a:rPr lang="en-GB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altruism</a:t>
            </a:r>
            <a:r>
              <a:rPr lang="en-GB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>
              <a:buNone/>
            </a:pPr>
            <a:r>
              <a:rPr lang="en-GB" b="1" dirty="0"/>
              <a:t>International Corporate entity:  must have an substantial  Australian community/business presence   </a:t>
            </a:r>
            <a:endParaRPr lang="en-GB" dirty="0"/>
          </a:p>
          <a:p>
            <a:pPr>
              <a:buNone/>
            </a:pPr>
            <a:r>
              <a:rPr lang="en-GB" b="1" dirty="0">
                <a:solidFill>
                  <a:srgbClr val="7030A0"/>
                </a:solidFill>
              </a:rPr>
              <a:t>Multiple PO’s – will they all work together or do they have different agendas?  (</a:t>
            </a:r>
            <a:r>
              <a:rPr lang="en-GB" b="1" dirty="0" err="1">
                <a:solidFill>
                  <a:srgbClr val="7030A0"/>
                </a:solidFill>
              </a:rPr>
              <a:t>eg</a:t>
            </a:r>
            <a:r>
              <a:rPr lang="en-GB" b="1" dirty="0">
                <a:solidFill>
                  <a:srgbClr val="7030A0"/>
                </a:solidFill>
              </a:rPr>
              <a:t> govt  vs private sector): success = commonality</a:t>
            </a:r>
            <a:br>
              <a:rPr lang="en-GB" b="1" dirty="0">
                <a:solidFill>
                  <a:srgbClr val="7030A0"/>
                </a:solidFill>
              </a:rPr>
            </a:br>
            <a:br>
              <a:rPr lang="en-GB" b="1" dirty="0">
                <a:solidFill>
                  <a:srgbClr val="7030A0"/>
                </a:solidFill>
              </a:rPr>
            </a:br>
            <a:endParaRPr lang="en-GB" b="1" dirty="0">
              <a:solidFill>
                <a:srgbClr val="7030A0"/>
              </a:solidFill>
            </a:endParaRPr>
          </a:p>
          <a:p>
            <a:pPr>
              <a:buNone/>
            </a:pPr>
            <a:endParaRPr lang="en-AU" b="1" dirty="0"/>
          </a:p>
          <a:p>
            <a:pPr>
              <a:buNone/>
            </a:pPr>
            <a:endParaRPr lang="en-GB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4952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A0D05-1AEC-354C-84BA-7C789C989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800" b="1" dirty="0">
                <a:latin typeface="+mn-lt"/>
              </a:rPr>
              <a:t>'SELLING' THE COLLABORATION WITH THE PARTNER ORGANISATION TO THE ARC</a:t>
            </a:r>
            <a:endParaRPr lang="en-US" sz="28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5F2E1-12EE-DB49-A810-668C37422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/>
              <a:t>Who is the Partner Org?</a:t>
            </a:r>
          </a:p>
          <a:p>
            <a:r>
              <a:rPr lang="en-AU" b="1" dirty="0"/>
              <a:t>What is the scale of their ‘business interests’ in Australia ?</a:t>
            </a:r>
          </a:p>
          <a:p>
            <a:pPr lvl="1">
              <a:buFont typeface="Wingdings" pitchFamily="2" charset="2"/>
              <a:buChar char="v"/>
            </a:pPr>
            <a:r>
              <a:rPr lang="en-AU" b="1" dirty="0">
                <a:solidFill>
                  <a:schemeClr val="accent1"/>
                </a:solidFill>
              </a:rPr>
              <a:t>(taxpayer’s $$)</a:t>
            </a:r>
          </a:p>
          <a:p>
            <a:r>
              <a:rPr lang="en-AU" b="1" dirty="0">
                <a:solidFill>
                  <a:srgbClr val="FF0000"/>
                </a:solidFill>
              </a:rPr>
              <a:t>Identify clear reasons to collaborate - what's in it for everyone?</a:t>
            </a:r>
          </a:p>
          <a:p>
            <a:r>
              <a:rPr lang="en-AU" dirty="0"/>
              <a:t>what is the reward for solving the problem?</a:t>
            </a:r>
          </a:p>
          <a:p>
            <a:r>
              <a:rPr lang="en-AU" b="1" dirty="0">
                <a:solidFill>
                  <a:srgbClr val="7030A0"/>
                </a:solidFill>
              </a:rPr>
              <a:t>Who is on board from the PO?</a:t>
            </a:r>
          </a:p>
          <a:p>
            <a:pPr lvl="1">
              <a:buFont typeface="Wingdings" pitchFamily="2" charset="2"/>
              <a:buChar char="v"/>
            </a:pPr>
            <a:r>
              <a:rPr lang="en-AU" dirty="0"/>
              <a:t>senior leadership has the incentive and decision making power to effect change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CA62D9-8D85-E64B-B93B-0FD8D0803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A80-96EE-E74E-BD89-F0A6A7EED43A}" type="datetime1">
              <a:rPr lang="en-AU" smtClean="0"/>
              <a:t>28/7/20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0D975-BFA0-784A-86AF-FE630F8A5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</p:spTree>
    <p:extLst>
      <p:ext uri="{BB962C8B-B14F-4D97-AF65-F5344CB8AC3E}">
        <p14:creationId xmlns:p14="http://schemas.microsoft.com/office/powerpoint/2010/main" val="669745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F170A-F78D-AA4A-89E1-46F0E3F3F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800" b="1" dirty="0">
                <a:latin typeface="+mn-lt"/>
              </a:rPr>
              <a:t>‘Not for Profits’ and Small Medium Enterprises’ &amp; zero cash requirements = Exempt Partner Organisations</a:t>
            </a:r>
            <a:endParaRPr lang="en-US" sz="28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0E61C-1E6E-6343-836D-47B0EF251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Exempt Partner Organisations = zero cash but need </a:t>
            </a:r>
            <a:r>
              <a:rPr lang="en-AU" b="1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inkind</a:t>
            </a:r>
            <a:r>
              <a:rPr lang="en-AU" b="1" dirty="0">
                <a:solidFill>
                  <a:srgbClr val="002060"/>
                </a:solidFill>
              </a:rPr>
              <a:t>!</a:t>
            </a:r>
          </a:p>
          <a:p>
            <a:pPr marL="0" indent="0">
              <a:buNone/>
            </a:pPr>
            <a:r>
              <a:rPr lang="en-AU" b="1" dirty="0"/>
              <a:t>But </a:t>
            </a:r>
          </a:p>
          <a:p>
            <a:r>
              <a:rPr lang="en-US" dirty="0"/>
              <a:t>There are wealthy NFP and poor ones! Decider – do they have Balance Sheet reserves?</a:t>
            </a:r>
          </a:p>
          <a:p>
            <a:r>
              <a:rPr lang="en-US" b="1" dirty="0">
                <a:solidFill>
                  <a:srgbClr val="7030A0"/>
                </a:solidFill>
              </a:rPr>
              <a:t>Exempt SME’S = less than 20 Full time employees (FTEs) </a:t>
            </a:r>
          </a:p>
          <a:p>
            <a:r>
              <a:rPr lang="en-US" dirty="0"/>
              <a:t>Structure of grant depends on the project and the PO/s engagement</a:t>
            </a:r>
          </a:p>
          <a:p>
            <a:r>
              <a:rPr lang="en-US" b="1" dirty="0">
                <a:solidFill>
                  <a:srgbClr val="7030A0"/>
                </a:solidFill>
              </a:rPr>
              <a:t>Issue 1: building up the </a:t>
            </a:r>
            <a:r>
              <a:rPr lang="en-US" b="1" dirty="0" err="1">
                <a:solidFill>
                  <a:srgbClr val="7030A0"/>
                </a:solidFill>
              </a:rPr>
              <a:t>inkind</a:t>
            </a:r>
            <a:r>
              <a:rPr lang="en-US" b="1" dirty="0">
                <a:solidFill>
                  <a:srgbClr val="7030A0"/>
                </a:solidFill>
              </a:rPr>
              <a:t> - salaries are not high in the NFP &amp; SME sectors</a:t>
            </a:r>
          </a:p>
          <a:p>
            <a:r>
              <a:rPr lang="en-US" b="1" dirty="0">
                <a:solidFill>
                  <a:srgbClr val="7030A0"/>
                </a:solidFill>
              </a:rPr>
              <a:t>Issue 2: too many CIs and POs and PIs and Administrative paperwork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339F5-D916-794F-B419-CE47F1EFE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A80-96EE-E74E-BD89-F0A6A7EED43A}" type="datetime1">
              <a:rPr lang="en-AU" smtClean="0"/>
              <a:t>28/7/20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13480-DFD5-E54C-AD93-F2186CE51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</p:spTree>
    <p:extLst>
      <p:ext uri="{BB962C8B-B14F-4D97-AF65-F5344CB8AC3E}">
        <p14:creationId xmlns:p14="http://schemas.microsoft.com/office/powerpoint/2010/main" val="18924191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0B94D-F86F-3A47-8EB0-FCAB22E7D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THE RESEARCH PROJECT  &amp; 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7E552-B275-654C-83EC-5ECC25478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0511"/>
            <a:ext cx="10515600" cy="4766452"/>
          </a:xfrm>
        </p:spPr>
        <p:txBody>
          <a:bodyPr>
            <a:normAutofit/>
          </a:bodyPr>
          <a:lstStyle/>
          <a:p>
            <a:r>
              <a:rPr lang="en-AU" sz="2400" b="1" u="sng" dirty="0"/>
              <a:t>What needs to be found out – why and how?</a:t>
            </a:r>
            <a:br>
              <a:rPr lang="en-AU" sz="2400" b="1" u="sng" dirty="0"/>
            </a:br>
            <a:endParaRPr lang="en-AU" sz="2400" b="1" u="sng" dirty="0"/>
          </a:p>
          <a:p>
            <a:r>
              <a:rPr lang="en-AU" sz="2400" b="1" dirty="0">
                <a:solidFill>
                  <a:srgbClr val="7030A0"/>
                </a:solidFill>
              </a:rPr>
              <a:t>What’s new? So what? </a:t>
            </a:r>
          </a:p>
          <a:p>
            <a:r>
              <a:rPr lang="en-AU" sz="2400" b="1" dirty="0">
                <a:solidFill>
                  <a:srgbClr val="7030A0"/>
                </a:solidFill>
              </a:rPr>
              <a:t>How come it has not been done before? </a:t>
            </a:r>
            <a:br>
              <a:rPr lang="en-AU" sz="2400" b="1" dirty="0">
                <a:solidFill>
                  <a:srgbClr val="7030A0"/>
                </a:solidFill>
              </a:rPr>
            </a:br>
            <a:r>
              <a:rPr lang="en-AU" sz="2400" b="1" dirty="0">
                <a:solidFill>
                  <a:srgbClr val="7030A0"/>
                </a:solidFill>
              </a:rPr>
              <a:t>	</a:t>
            </a:r>
            <a:r>
              <a:rPr lang="en-AU" sz="2400" b="1" dirty="0">
                <a:solidFill>
                  <a:srgbClr val="002060"/>
                </a:solidFill>
              </a:rPr>
              <a:t>(NB: </a:t>
            </a:r>
            <a:r>
              <a:rPr lang="en-AU" sz="2400" b="1" i="1" dirty="0">
                <a:solidFill>
                  <a:srgbClr val="002060"/>
                </a:solidFill>
              </a:rPr>
              <a:t>A project is not important just because it has not been done before – maybe it is not just worth doing!)</a:t>
            </a:r>
            <a:endParaRPr lang="en-US" sz="2400" dirty="0"/>
          </a:p>
          <a:p>
            <a:endParaRPr lang="en-AU" sz="2400" b="1" dirty="0">
              <a:solidFill>
                <a:srgbClr val="7030A0"/>
              </a:solidFill>
            </a:endParaRPr>
          </a:p>
          <a:p>
            <a:r>
              <a:rPr lang="en-AU" sz="2400" b="1" dirty="0">
                <a:solidFill>
                  <a:srgbClr val="7030A0"/>
                </a:solidFill>
              </a:rPr>
              <a:t>Why has no-one else been able to solve the problem (or are they)?  </a:t>
            </a:r>
          </a:p>
          <a:p>
            <a:pPr marL="0" indent="0">
              <a:buNone/>
            </a:pPr>
            <a:endParaRPr lang="en-AU" sz="2400" b="1" dirty="0">
              <a:solidFill>
                <a:srgbClr val="7030A0"/>
              </a:solidFill>
            </a:endParaRPr>
          </a:p>
          <a:p>
            <a:r>
              <a:rPr lang="en-AU" sz="2400" b="1" dirty="0">
                <a:solidFill>
                  <a:srgbClr val="7030A0"/>
                </a:solidFill>
              </a:rPr>
              <a:t>Who is the competition?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89311-87A2-9244-A3ED-EEFD5C245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A80-96EE-E74E-BD89-F0A6A7EED43A}" type="datetime1">
              <a:rPr lang="en-AU" smtClean="0"/>
              <a:t>28/7/20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F1F20-D325-394B-AFD8-352FAD98F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LWCS</a:t>
            </a:r>
          </a:p>
        </p:txBody>
      </p:sp>
    </p:spTree>
    <p:extLst>
      <p:ext uri="{BB962C8B-B14F-4D97-AF65-F5344CB8AC3E}">
        <p14:creationId xmlns:p14="http://schemas.microsoft.com/office/powerpoint/2010/main" val="33314019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CB610-0FF4-A74C-8746-FC9881C11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6824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THE RESEARCH QUESTION 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41441-1552-9048-81F9-C1A3F032C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1950"/>
            <a:ext cx="10515600" cy="5175013"/>
          </a:xfrm>
        </p:spPr>
        <p:txBody>
          <a:bodyPr>
            <a:normAutofit fontScale="92500" lnSpcReduction="10000"/>
          </a:bodyPr>
          <a:lstStyle/>
          <a:p>
            <a:pPr marL="457200" indent="-457200"/>
            <a:r>
              <a:rPr lang="en-AU" b="1" dirty="0"/>
              <a:t>It must </a:t>
            </a:r>
            <a:r>
              <a:rPr lang="en-AU" b="1" dirty="0">
                <a:solidFill>
                  <a:schemeClr val="accent6"/>
                </a:solidFill>
              </a:rPr>
              <a:t>substantively</a:t>
            </a:r>
            <a:r>
              <a:rPr lang="en-AU" b="1" dirty="0"/>
              <a:t> advance the discipline  knowledge base ( ≡ paradigm shift)</a:t>
            </a:r>
          </a:p>
          <a:p>
            <a:pPr marL="857250" lvl="1" indent="-457200">
              <a:buFont typeface="Arial" pitchFamily="34" charset="0"/>
              <a:buChar char="≠"/>
            </a:pPr>
            <a:r>
              <a:rPr lang="en-AU" b="1" dirty="0">
                <a:solidFill>
                  <a:srgbClr val="7030A0"/>
                </a:solidFill>
              </a:rPr>
              <a:t>Incremental or variation upon a theme or ‘continuation of previous research’ </a:t>
            </a:r>
            <a:br>
              <a:rPr lang="en-AU" b="1" dirty="0">
                <a:solidFill>
                  <a:srgbClr val="7030A0"/>
                </a:solidFill>
              </a:rPr>
            </a:br>
            <a:endParaRPr lang="en-AU" b="1" dirty="0">
              <a:solidFill>
                <a:srgbClr val="7030A0"/>
              </a:solidFill>
            </a:endParaRPr>
          </a:p>
          <a:p>
            <a:pPr marL="742950" lvl="1" indent="-342900"/>
            <a:r>
              <a:rPr lang="en-AU" b="1" dirty="0"/>
              <a:t>Internationally  competitive &amp; relevant</a:t>
            </a:r>
            <a:br>
              <a:rPr lang="en-AU" dirty="0"/>
            </a:br>
            <a:endParaRPr lang="en-AU" dirty="0"/>
          </a:p>
          <a:p>
            <a:pPr marL="742950" lvl="1" indent="-342900"/>
            <a:r>
              <a:rPr lang="en-AU" b="1" dirty="0">
                <a:solidFill>
                  <a:srgbClr val="0070C0"/>
                </a:solidFill>
              </a:rPr>
              <a:t>Outcomes must be important to Australia (taxpayers $) </a:t>
            </a:r>
            <a:r>
              <a:rPr lang="en-AU" b="1" dirty="0"/>
              <a:t>Communication - how are you going to communicate it to the </a:t>
            </a:r>
            <a:r>
              <a:rPr lang="en-AU" b="1" i="1" dirty="0"/>
              <a:t>wider Australian commun</a:t>
            </a:r>
            <a:r>
              <a:rPr lang="en-AU" b="1" dirty="0"/>
              <a:t>ity? (NB pubs &amp; conferences are nice but you need to think broader – hint: regional Australia is important to the govt!!~)</a:t>
            </a:r>
          </a:p>
          <a:p>
            <a:pPr marL="742950" lvl="1" indent="-342900"/>
            <a:r>
              <a:rPr lang="en-AU" b="1" dirty="0"/>
              <a:t>Impact is critical: “..</a:t>
            </a:r>
            <a:r>
              <a:rPr lang="en-AU" dirty="0"/>
              <a:t>is the contribution that research makes to the economy, society, environment or culture, beyond the contribution to academic research.”  </a:t>
            </a:r>
            <a:endParaRPr lang="en-AU" b="1" dirty="0"/>
          </a:p>
          <a:p>
            <a:pPr marL="0" indent="0">
              <a:buNone/>
            </a:pPr>
            <a:endParaRPr lang="en-AU" sz="2000" b="1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/>
              <a:t>In summary: </a:t>
            </a:r>
            <a:r>
              <a:rPr lang="en-AU" dirty="0">
                <a:solidFill>
                  <a:srgbClr val="0070C0"/>
                </a:solidFill>
              </a:rPr>
              <a:t>An </a:t>
            </a:r>
            <a:r>
              <a:rPr lang="en-AU" b="1" dirty="0">
                <a:solidFill>
                  <a:srgbClr val="0070C0"/>
                </a:solidFill>
              </a:rPr>
              <a:t>interesting (quirky)</a:t>
            </a:r>
            <a:r>
              <a:rPr lang="en-AU" dirty="0">
                <a:solidFill>
                  <a:srgbClr val="0070C0"/>
                </a:solidFill>
              </a:rPr>
              <a:t> research question/problem that substantially advances discipline knowledge base and relevant to Australia</a:t>
            </a:r>
            <a:br>
              <a:rPr lang="en-AU" dirty="0">
                <a:solidFill>
                  <a:srgbClr val="0070C0"/>
                </a:solidFill>
              </a:rPr>
            </a:br>
            <a:endParaRPr lang="en-AU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05760-41B8-5C47-BD0F-3F32BC5C5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A80-96EE-E74E-BD89-F0A6A7EED43A}" type="datetime1">
              <a:rPr lang="en-AU" smtClean="0"/>
              <a:t>28/7/20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E9283-F93B-F54C-B1FD-621D95A21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</p:spTree>
    <p:extLst>
      <p:ext uri="{BB962C8B-B14F-4D97-AF65-F5344CB8AC3E}">
        <p14:creationId xmlns:p14="http://schemas.microsoft.com/office/powerpoint/2010/main" val="2785517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F0B21-3889-0846-AD2C-96EF24851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8666"/>
          </a:xfrm>
        </p:spPr>
        <p:txBody>
          <a:bodyPr>
            <a:normAutofit/>
          </a:bodyPr>
          <a:lstStyle/>
          <a:p>
            <a:r>
              <a:rPr lang="en-AU" sz="2400" b="1" dirty="0">
                <a:latin typeface="+mn-lt"/>
              </a:rPr>
              <a:t>THE RESEARCH QUESTION  - WHAT DOESN’T WORK!</a:t>
            </a:r>
            <a:endParaRPr lang="en-US" sz="24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1038C-6264-B142-ACC4-352D87856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3304"/>
            <a:ext cx="10515600" cy="5083659"/>
          </a:xfrm>
        </p:spPr>
        <p:txBody>
          <a:bodyPr>
            <a:normAutofit fontScale="92500"/>
          </a:bodyPr>
          <a:lstStyle/>
          <a:p>
            <a:pPr marL="285750" indent="-285750"/>
            <a:r>
              <a:rPr lang="en-AU" b="1" dirty="0"/>
              <a:t>No research question just a shopping list of activities</a:t>
            </a:r>
            <a:br>
              <a:rPr lang="en-AU" dirty="0"/>
            </a:br>
            <a:endParaRPr lang="en-AU" dirty="0"/>
          </a:p>
          <a:p>
            <a:pPr marL="285750" indent="-285750"/>
            <a:r>
              <a:rPr lang="en-AU" b="1" dirty="0"/>
              <a:t>Anything that smells of consultancy in disguise</a:t>
            </a:r>
          </a:p>
          <a:p>
            <a:pPr marL="558900" lvl="2" indent="-342900"/>
            <a:r>
              <a:rPr lang="en-AU" dirty="0">
                <a:solidFill>
                  <a:srgbClr val="7030A0"/>
                </a:solidFill>
              </a:rPr>
              <a:t>i.e. Outcome nothing new! (just applying existing research or only incremental)</a:t>
            </a:r>
            <a:br>
              <a:rPr lang="en-AU" dirty="0">
                <a:solidFill>
                  <a:srgbClr val="7030A0"/>
                </a:solidFill>
              </a:rPr>
            </a:br>
            <a:endParaRPr lang="en-AU" dirty="0">
              <a:solidFill>
                <a:srgbClr val="7030A0"/>
              </a:solidFill>
            </a:endParaRPr>
          </a:p>
          <a:p>
            <a:pPr marL="285750" indent="-285750"/>
            <a:r>
              <a:rPr lang="en-AU" b="1" dirty="0"/>
              <a:t>Research question is unique (one-off) and no wider application and/or gives an unfair  competitive advantage to an entity</a:t>
            </a:r>
          </a:p>
          <a:p>
            <a:pPr marL="558900" lvl="2" indent="-342900"/>
            <a:r>
              <a:rPr lang="en-AU" dirty="0"/>
              <a:t>(</a:t>
            </a:r>
            <a:r>
              <a:rPr lang="en-AU" dirty="0">
                <a:solidFill>
                  <a:srgbClr val="7030A0"/>
                </a:solidFill>
              </a:rPr>
              <a:t>NB there are protections: IP  policy  /Patents etc)  or</a:t>
            </a:r>
          </a:p>
          <a:p>
            <a:pPr marL="558900" lvl="2" indent="-342900"/>
            <a:r>
              <a:rPr lang="en-AU" dirty="0">
                <a:solidFill>
                  <a:srgbClr val="7030A0"/>
                </a:solidFill>
              </a:rPr>
              <a:t>No impact or pathway to impact</a:t>
            </a:r>
          </a:p>
          <a:p>
            <a:pPr marL="285750" indent="-285750"/>
            <a:r>
              <a:rPr lang="en-AU" b="1" dirty="0">
                <a:solidFill>
                  <a:srgbClr val="002060"/>
                </a:solidFill>
              </a:rPr>
              <a:t>A solution looking for a problem to solve (i.e. problem does not exist!)</a:t>
            </a:r>
          </a:p>
          <a:p>
            <a:pPr marL="285750" indent="-285750"/>
            <a:r>
              <a:rPr lang="en-US" b="1" i="1" dirty="0">
                <a:solidFill>
                  <a:srgbClr val="FF0000"/>
                </a:solidFill>
              </a:rPr>
              <a:t>A research project is neither important nor significant nor innovative nor a national benefit just because your partner wants it to be done – there must be a broader benefit for the project and its outcomes.</a:t>
            </a:r>
            <a:endParaRPr lang="en-GB" dirty="0">
              <a:solidFill>
                <a:srgbClr val="FF0000"/>
              </a:solidFill>
            </a:endParaRPr>
          </a:p>
          <a:p>
            <a:pPr marL="285750" indent="-285750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3B5BB6-6108-004B-96CF-F02DCCCCF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A80-96EE-E74E-BD89-F0A6A7EED43A}" type="datetime1">
              <a:rPr lang="en-AU" smtClean="0"/>
              <a:t>28/7/20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4BFFC-3088-1840-BCC5-F11EB2340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</p:spTree>
    <p:extLst>
      <p:ext uri="{BB962C8B-B14F-4D97-AF65-F5344CB8AC3E}">
        <p14:creationId xmlns:p14="http://schemas.microsoft.com/office/powerpoint/2010/main" val="3728896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C18B9-E277-E549-9845-DD3F6C7B8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8381"/>
          </a:xfrm>
        </p:spPr>
        <p:txBody>
          <a:bodyPr>
            <a:normAutofit/>
          </a:bodyPr>
          <a:lstStyle/>
          <a:p>
            <a:r>
              <a:rPr lang="en-US" sz="3600" b="1" dirty="0"/>
              <a:t>WHAT WE WILL COVER TODAY: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7174C-01AF-464A-BF95-20C51CC66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2613"/>
            <a:ext cx="10515600" cy="4484350"/>
          </a:xfrm>
        </p:spPr>
        <p:txBody>
          <a:bodyPr>
            <a:normAutofit/>
          </a:bodyPr>
          <a:lstStyle/>
          <a:p>
            <a:r>
              <a:rPr lang="en-US" dirty="0"/>
              <a:t>Overview of ARC grant categories and Linkage grants</a:t>
            </a:r>
          </a:p>
          <a:p>
            <a:r>
              <a:rPr lang="en-US" dirty="0"/>
              <a:t>The assessment process and rejoinders</a:t>
            </a:r>
          </a:p>
          <a:p>
            <a:r>
              <a:rPr lang="en-US" dirty="0"/>
              <a:t>Linkage Selection criteria</a:t>
            </a:r>
          </a:p>
          <a:p>
            <a:pPr lvl="0"/>
            <a:r>
              <a:rPr lang="en-AU" dirty="0"/>
              <a:t>Industry partner commitments (cash and </a:t>
            </a:r>
            <a:r>
              <a:rPr lang="en-AU" dirty="0" err="1"/>
              <a:t>inkind</a:t>
            </a:r>
            <a:r>
              <a:rPr lang="en-AU" dirty="0"/>
              <a:t>) with a focus on ‘Not for Profits’ and ‘Small Medium Enterprises’ &amp; zero cash requirements</a:t>
            </a:r>
          </a:p>
          <a:p>
            <a:pPr lvl="0"/>
            <a:r>
              <a:rPr lang="en-US" dirty="0"/>
              <a:t>Success factors and positioning your research for success</a:t>
            </a:r>
            <a:endParaRPr lang="en-AU" dirty="0"/>
          </a:p>
          <a:p>
            <a:r>
              <a:rPr lang="en-GB" dirty="0"/>
              <a:t>Budgets</a:t>
            </a:r>
            <a:r>
              <a:rPr lang="en-AU" dirty="0"/>
              <a:t> 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56E32-0019-A34F-AA49-19382897C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A80-96EE-E74E-BD89-F0A6A7EED43A}" type="datetime1">
              <a:rPr lang="en-AU" smtClean="0"/>
              <a:t>28/7/20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76249E-7748-1344-9718-CB4EEC270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LWCS</a:t>
            </a:r>
          </a:p>
        </p:txBody>
      </p:sp>
    </p:spTree>
    <p:extLst>
      <p:ext uri="{BB962C8B-B14F-4D97-AF65-F5344CB8AC3E}">
        <p14:creationId xmlns:p14="http://schemas.microsoft.com/office/powerpoint/2010/main" val="20126198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469785"/>
            <a:ext cx="7971556" cy="444567"/>
          </a:xfrm>
        </p:spPr>
        <p:txBody>
          <a:bodyPr>
            <a:noAutofit/>
          </a:bodyPr>
          <a:lstStyle/>
          <a:p>
            <a:r>
              <a:rPr lang="en-AU" sz="2800" b="1" dirty="0">
                <a:latin typeface="+mn-lt"/>
              </a:rPr>
              <a:t>THE RESEARCH TEAM - CI’S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526" y="1308683"/>
            <a:ext cx="10945069" cy="4731389"/>
          </a:xfrm>
        </p:spPr>
        <p:txBody>
          <a:bodyPr>
            <a:normAutofit fontScale="92500" lnSpcReduction="20000"/>
          </a:bodyPr>
          <a:lstStyle/>
          <a:p>
            <a:pPr marL="380990" indent="-380990"/>
            <a:r>
              <a:rPr lang="en-AU" b="1" dirty="0">
                <a:solidFill>
                  <a:srgbClr val="7030A0"/>
                </a:solidFill>
              </a:rPr>
              <a:t>A research team (min. 2) who are EXPERTS in their discipline fields &amp; have a record of collaboration – evidence is:	</a:t>
            </a:r>
          </a:p>
          <a:p>
            <a:pPr marL="1676358" lvl="2" indent="-609585">
              <a:buFont typeface="+mj-lt"/>
              <a:buAutoNum type="alphaLcPeriod"/>
            </a:pPr>
            <a:r>
              <a:rPr lang="en-AU" sz="2600" b="1" dirty="0">
                <a:solidFill>
                  <a:srgbClr val="7030A0"/>
                </a:solidFill>
              </a:rPr>
              <a:t>Track record &amp; publications showing a variety of collaborations</a:t>
            </a:r>
          </a:p>
          <a:p>
            <a:pPr marL="1676358" lvl="2" indent="-609585">
              <a:buFont typeface="+mj-lt"/>
              <a:buAutoNum type="alphaLcPeriod"/>
            </a:pPr>
            <a:r>
              <a:rPr lang="en-AU" sz="2600" b="1" u="sng" dirty="0">
                <a:solidFill>
                  <a:srgbClr val="7030A0"/>
                </a:solidFill>
              </a:rPr>
              <a:t>Collaborations with ‘Australian industry’</a:t>
            </a:r>
            <a:br>
              <a:rPr lang="en-AU" sz="2600" b="1" u="sng" dirty="0">
                <a:solidFill>
                  <a:srgbClr val="7030A0"/>
                </a:solidFill>
              </a:rPr>
            </a:br>
            <a:endParaRPr lang="en-AU" sz="2600" b="1" u="sng" dirty="0">
              <a:solidFill>
                <a:srgbClr val="7030A0"/>
              </a:solidFill>
            </a:endParaRPr>
          </a:p>
          <a:p>
            <a:pPr marL="380990" indent="-380990"/>
            <a:r>
              <a:rPr lang="en-AU" b="1" u="sng" dirty="0">
                <a:solidFill>
                  <a:srgbClr val="002060"/>
                </a:solidFill>
              </a:rPr>
              <a:t>Recent</a:t>
            </a:r>
            <a:r>
              <a:rPr lang="en-AU" b="1" dirty="0">
                <a:solidFill>
                  <a:srgbClr val="002060"/>
                </a:solidFill>
              </a:rPr>
              <a:t> evidence that the team can deliver a project on time.</a:t>
            </a:r>
          </a:p>
          <a:p>
            <a:pPr marL="380990" indent="-380990"/>
            <a:r>
              <a:rPr lang="en-AU" b="1" dirty="0">
                <a:solidFill>
                  <a:srgbClr val="FF0000"/>
                </a:solidFill>
              </a:rPr>
              <a:t>It is not:</a:t>
            </a:r>
          </a:p>
          <a:p>
            <a:pPr lvl="4">
              <a:buFont typeface="Wingdings" pitchFamily="2" charset="2"/>
              <a:buChar char="Ø"/>
            </a:pPr>
            <a:r>
              <a:rPr lang="en-GB" sz="2667" b="1" dirty="0">
                <a:solidFill>
                  <a:srgbClr val="FF0000"/>
                </a:solidFill>
              </a:rPr>
              <a:t>‘doing mates a favour’ </a:t>
            </a:r>
          </a:p>
          <a:p>
            <a:pPr lvl="4">
              <a:buFont typeface="Wingdings" pitchFamily="2" charset="2"/>
              <a:buChar char="Ø"/>
            </a:pPr>
            <a:r>
              <a:rPr lang="en-AU" sz="2667" b="1" dirty="0">
                <a:solidFill>
                  <a:srgbClr val="FF0000"/>
                </a:solidFill>
              </a:rPr>
              <a:t>Providing employment for your post-doc</a:t>
            </a:r>
          </a:p>
          <a:p>
            <a:r>
              <a:rPr lang="en-GB" b="1" dirty="0"/>
              <a:t>Max 3 CI’s - Track records:  1 strong + 1 weak = 2 weak ones!!  (In general – occasional exceptions) </a:t>
            </a:r>
          </a:p>
          <a:p>
            <a:pPr marL="0" indent="0">
              <a:buNone/>
            </a:pPr>
            <a:br>
              <a:rPr lang="en-AU" b="1" dirty="0">
                <a:solidFill>
                  <a:srgbClr val="7030A0"/>
                </a:solidFill>
              </a:rPr>
            </a:b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noProof="0" dirty="0"/>
              <a:t>LWCS</a:t>
            </a:r>
          </a:p>
        </p:txBody>
      </p:sp>
    </p:spTree>
    <p:extLst>
      <p:ext uri="{BB962C8B-B14F-4D97-AF65-F5344CB8AC3E}">
        <p14:creationId xmlns:p14="http://schemas.microsoft.com/office/powerpoint/2010/main" val="16477817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800" b="1" dirty="0">
                <a:latin typeface="+mn-lt"/>
              </a:rPr>
              <a:t>INDUSTRY PARTNER ORGS &amp; PI’S - MINIMUM 2</a:t>
            </a:r>
            <a:br>
              <a:rPr lang="en-AU" sz="2800" dirty="0">
                <a:latin typeface="+mn-lt"/>
              </a:rPr>
            </a:br>
            <a:br>
              <a:rPr lang="en-AU" sz="2800" dirty="0">
                <a:latin typeface="+mn-lt"/>
              </a:rPr>
            </a:br>
            <a:endParaRPr lang="en-AU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0" y="1015615"/>
            <a:ext cx="10414000" cy="4769236"/>
          </a:xfrm>
        </p:spPr>
        <p:txBody>
          <a:bodyPr>
            <a:normAutofit lnSpcReduction="10000"/>
          </a:bodyPr>
          <a:lstStyle/>
          <a:p>
            <a:r>
              <a:rPr lang="en-AU" b="1" dirty="0">
                <a:solidFill>
                  <a:srgbClr val="7030A0"/>
                </a:solidFill>
              </a:rPr>
              <a:t>PIs seldom have an academic track record!</a:t>
            </a:r>
          </a:p>
          <a:p>
            <a:r>
              <a:rPr lang="en-AU" b="1" dirty="0">
                <a:solidFill>
                  <a:srgbClr val="FF0000"/>
                </a:solidFill>
              </a:rPr>
              <a:t>On board because – they have the career experience to contribute to solving the problem:</a:t>
            </a:r>
          </a:p>
          <a:p>
            <a:pPr marL="457189" indent="-457189">
              <a:buAutoNum type="arabicPeriod"/>
            </a:pPr>
            <a:r>
              <a:rPr lang="en-AU" b="1" dirty="0"/>
              <a:t>PI 1 = The management position they hold and the ability to influence/deliver  on the project deliverables/outcomes/line management authority sign off – minimum 10% time </a:t>
            </a:r>
            <a:r>
              <a:rPr lang="en-AU" b="1" dirty="0" err="1"/>
              <a:t>inkind</a:t>
            </a:r>
            <a:r>
              <a:rPr lang="en-AU" b="1" dirty="0"/>
              <a:t> to the project</a:t>
            </a:r>
          </a:p>
          <a:p>
            <a:pPr marL="457189" indent="-457189">
              <a:buAutoNum type="arabicPeriod"/>
            </a:pPr>
            <a:r>
              <a:rPr lang="en-AU" b="1" dirty="0">
                <a:solidFill>
                  <a:schemeClr val="accent1">
                    <a:lumMod val="75000"/>
                  </a:schemeClr>
                </a:solidFill>
              </a:rPr>
              <a:t>PI 2 = day to day liaison /support  on the project – often reporting to PI 1 – minimum 20% time in kind  - skill base directly relates to the project. </a:t>
            </a:r>
          </a:p>
          <a:p>
            <a:pPr marL="457189" indent="-457189">
              <a:buAutoNum type="arabicPeriod"/>
            </a:pPr>
            <a:r>
              <a:rPr lang="en-AU" b="1" dirty="0"/>
              <a:t>Other staff on PO engaged and </a:t>
            </a:r>
            <a:r>
              <a:rPr lang="en-AU" b="1" dirty="0" err="1"/>
              <a:t>inkind</a:t>
            </a:r>
            <a:r>
              <a:rPr lang="en-AU" b="1" dirty="0"/>
              <a:t> time ≠ shopping list  but their skills must directly relate to the project methodology etc.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noProof="0" dirty="0"/>
              <a:t>LWCS</a:t>
            </a:r>
          </a:p>
        </p:txBody>
      </p:sp>
    </p:spTree>
    <p:extLst>
      <p:ext uri="{BB962C8B-B14F-4D97-AF65-F5344CB8AC3E}">
        <p14:creationId xmlns:p14="http://schemas.microsoft.com/office/powerpoint/2010/main" val="39576406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89001" y="571049"/>
                <a:ext cx="7971556" cy="889132"/>
              </a:xfrm>
            </p:spPr>
            <p:txBody>
              <a:bodyPr>
                <a:normAutofit/>
              </a:bodyPr>
              <a:lstStyle/>
              <a:p>
                <a:r>
                  <a:rPr lang="en-AU" sz="2800" b="1" dirty="0">
                    <a:latin typeface="+mn-lt"/>
                  </a:rPr>
                  <a:t>The application</a:t>
                </a:r>
                <a:r>
                  <a:rPr lang="en-AU" sz="2800" b="1" dirty="0">
                    <a:latin typeface="+mn-lt"/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AU" sz="2800" b="1" i="1">
                        <a:latin typeface="Cambria Math" panose="02040503050406030204" pitchFamily="18" charset="0"/>
                        <a:ea typeface="Cambria Math"/>
                      </a:rPr>
                      <m:t>≠</m:t>
                    </m:r>
                  </m:oMath>
                </a14:m>
                <a:r>
                  <a:rPr lang="en-AU" sz="2800" b="1" dirty="0">
                    <a:latin typeface="+mn-lt"/>
                  </a:rPr>
                  <a:t>  </a:t>
                </a:r>
                <a14:m>
                  <m:oMath xmlns:m="http://schemas.openxmlformats.org/officeDocument/2006/math">
                    <m:r>
                      <a:rPr lang="en-AU" sz="2800" b="1" i="0" smtClean="0">
                        <a:latin typeface="Cambria Math" panose="02040503050406030204" pitchFamily="18" charset="0"/>
                        <a:ea typeface="Cambria Math"/>
                      </a:rPr>
                      <m:t>𝐒𝐈𝐋𝐎</m:t>
                    </m:r>
                    <m:r>
                      <a:rPr lang="en-AU" sz="2800" b="1" i="0" smtClean="0"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  <m:r>
                      <a:rPr lang="en-AU" sz="2800" b="1" i="0" smtClean="0">
                        <a:latin typeface="Cambria Math" panose="02040503050406030204" pitchFamily="18" charset="0"/>
                        <a:ea typeface="Cambria Math"/>
                      </a:rPr>
                      <m:t>𝐀𝐏𝐏𝐑𝐎𝐀𝐂𝐇</m:t>
                    </m:r>
                  </m:oMath>
                </a14:m>
                <a:br>
                  <a:rPr lang="en-AU" sz="2800" b="1" dirty="0">
                    <a:latin typeface="+mn-lt"/>
                  </a:rPr>
                </a:br>
                <a:endParaRPr lang="en-AU" sz="2800" b="1" dirty="0">
                  <a:latin typeface="+mn-lt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89001" y="571049"/>
                <a:ext cx="7971556" cy="889132"/>
              </a:xfrm>
              <a:blipFill>
                <a:blip r:embed="rId2"/>
                <a:stretch>
                  <a:fillRect l="-1431" t="-98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0990" indent="-380990"/>
            <a:r>
              <a:rPr lang="en-AU" b="1" dirty="0">
                <a:solidFill>
                  <a:schemeClr val="accent5">
                    <a:lumMod val="50000"/>
                  </a:schemeClr>
                </a:solidFill>
              </a:rPr>
              <a:t>Plan and write application on the assumption that a discipline expert in your area will NOT be reading the application</a:t>
            </a:r>
          </a:p>
          <a:p>
            <a:pPr>
              <a:buFont typeface="Wingdings" pitchFamily="2" charset="2"/>
              <a:buChar char="v"/>
            </a:pPr>
            <a:r>
              <a:rPr lang="en-AU" b="1" dirty="0"/>
              <a:t>Imbed the PO/PI’s etc  in the application and in every section of the project description from page 1 onwards ! Cross reference to budget, track record.</a:t>
            </a:r>
          </a:p>
          <a:p>
            <a:pPr lvl="1"/>
            <a:r>
              <a:rPr lang="en-AU" dirty="0"/>
              <a:t> i.e. You do not find out who the PO is on the last page</a:t>
            </a:r>
            <a:br>
              <a:rPr lang="en-AU" dirty="0"/>
            </a:br>
            <a:endParaRPr lang="en-AU" dirty="0"/>
          </a:p>
          <a:p>
            <a:pPr marL="457189" lvl="1" indent="-457189">
              <a:buFont typeface="Wingdings" pitchFamily="2" charset="2"/>
              <a:buChar char="q"/>
            </a:pPr>
            <a:r>
              <a:rPr lang="en-AU" b="1" dirty="0">
                <a:solidFill>
                  <a:schemeClr val="accent6">
                    <a:lumMod val="75000"/>
                  </a:schemeClr>
                </a:solidFill>
              </a:rPr>
              <a:t>PO contribution must stated at each stage of the project</a:t>
            </a:r>
          </a:p>
          <a:p>
            <a:pPr marL="457189" lvl="1" indent="-457189"/>
            <a:r>
              <a:rPr lang="en-AU" b="1" dirty="0">
                <a:solidFill>
                  <a:schemeClr val="accent6">
                    <a:lumMod val="75000"/>
                  </a:schemeClr>
                </a:solidFill>
              </a:rPr>
              <a:t>Linkage takes longer to write  vs DP</a:t>
            </a:r>
          </a:p>
          <a:p>
            <a:pPr marL="457189" lvl="1" indent="-457189"/>
            <a:r>
              <a:rPr lang="en-AU" b="1" dirty="0">
                <a:solidFill>
                  <a:schemeClr val="accent6">
                    <a:lumMod val="75000"/>
                  </a:schemeClr>
                </a:solidFill>
              </a:rPr>
              <a:t>Write the grant in the third person</a:t>
            </a:r>
          </a:p>
          <a:p>
            <a:pPr marL="380990" indent="-380990"/>
            <a:endParaRPr lang="en-AU" b="1" dirty="0">
              <a:solidFill>
                <a:schemeClr val="accent5">
                  <a:lumMod val="50000"/>
                </a:schemeClr>
              </a:solidFill>
            </a:endParaRPr>
          </a:p>
          <a:p>
            <a:pPr marL="380990" indent="-380990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noProof="0" dirty="0"/>
              <a:t>LWCS</a:t>
            </a:r>
          </a:p>
        </p:txBody>
      </p:sp>
    </p:spTree>
    <p:extLst>
      <p:ext uri="{BB962C8B-B14F-4D97-AF65-F5344CB8AC3E}">
        <p14:creationId xmlns:p14="http://schemas.microsoft.com/office/powerpoint/2010/main" val="40092492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34D44-6998-0F40-9FC4-6E9290256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6"/>
            <a:ext cx="11049000" cy="648666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+mn-lt"/>
              </a:rPr>
              <a:t>RESEARCH TRAINING &amp; </a:t>
            </a:r>
            <a:r>
              <a:rPr lang="en-GB" sz="2800" b="1" dirty="0">
                <a:solidFill>
                  <a:srgbClr val="002060"/>
                </a:solidFill>
                <a:latin typeface="+mn-lt"/>
              </a:rPr>
              <a:t>CAREER OPPORTUNITIES </a:t>
            </a:r>
            <a:r>
              <a:rPr lang="en-AU" sz="2800" b="1" dirty="0">
                <a:solidFill>
                  <a:srgbClr val="002060"/>
                </a:solidFill>
                <a:latin typeface="+mn-lt"/>
              </a:rPr>
              <a:t>ARE PART OF THE SELECTION CRITERIA</a:t>
            </a:r>
            <a:endParaRPr lang="en-US" sz="2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E936F-3064-0E43-819D-4B4B3E2D2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4704"/>
            <a:ext cx="10515600" cy="5312259"/>
          </a:xfrm>
        </p:spPr>
        <p:txBody>
          <a:bodyPr>
            <a:normAutofit fontScale="92500" lnSpcReduction="10000"/>
          </a:bodyPr>
          <a:lstStyle/>
          <a:p>
            <a:endParaRPr lang="en-AU" b="1" dirty="0">
              <a:solidFill>
                <a:srgbClr val="7030A0"/>
              </a:solidFill>
            </a:endParaRPr>
          </a:p>
          <a:p>
            <a:r>
              <a:rPr lang="en-AU" sz="2600" b="1" dirty="0"/>
              <a:t>POST DOCTORAL TRAINING = RESEARCH ASSOCIATES</a:t>
            </a:r>
            <a:r>
              <a:rPr lang="en-GB" sz="2600" b="1" dirty="0"/>
              <a:t>   (Research Assistant = Clerical Assistant)</a:t>
            </a:r>
          </a:p>
          <a:p>
            <a:r>
              <a:rPr lang="en-AU" sz="2600" b="1" dirty="0"/>
              <a:t>Research Associate – Academic appointment = opportunity to pursue and develop their research profile/career</a:t>
            </a:r>
            <a:br>
              <a:rPr lang="en-AU" sz="2600" b="1" dirty="0"/>
            </a:br>
            <a:endParaRPr lang="en-AU" sz="2600" b="1" dirty="0"/>
          </a:p>
          <a:p>
            <a:r>
              <a:rPr lang="en-AU" sz="2600" b="1" dirty="0">
                <a:solidFill>
                  <a:srgbClr val="FF0000"/>
                </a:solidFill>
              </a:rPr>
              <a:t>Provides an opportunity to be m</a:t>
            </a:r>
            <a:r>
              <a:rPr lang="en-AU" sz="2600" b="1" i="1" dirty="0">
                <a:solidFill>
                  <a:srgbClr val="FF0000"/>
                </a:solidFill>
              </a:rPr>
              <a:t>entored by team of experienced researchers; networking / budget / project management / engagement with industry/ grant management / publications / learn to co-supervise PhD students.....</a:t>
            </a:r>
            <a:br>
              <a:rPr lang="en-AU" sz="2600" b="1" i="1" dirty="0"/>
            </a:br>
            <a:endParaRPr lang="en-GB" sz="2600" i="1" dirty="0"/>
          </a:p>
          <a:p>
            <a:r>
              <a:rPr lang="en-AU" sz="2600" b="1" dirty="0" err="1">
                <a:solidFill>
                  <a:srgbClr val="7030A0"/>
                </a:solidFill>
              </a:rPr>
              <a:t>Phd</a:t>
            </a:r>
            <a:r>
              <a:rPr lang="en-AU" sz="2600" b="1" dirty="0">
                <a:solidFill>
                  <a:srgbClr val="7030A0"/>
                </a:solidFill>
              </a:rPr>
              <a:t> stipends are additions to the project - </a:t>
            </a:r>
            <a:r>
              <a:rPr lang="en-GB" sz="2600" b="1" dirty="0">
                <a:solidFill>
                  <a:srgbClr val="7030A0"/>
                </a:solidFill>
              </a:rPr>
              <a:t>need a solid rationale re research application and training  + must set out potential thesis topics in project description</a:t>
            </a:r>
          </a:p>
          <a:p>
            <a:r>
              <a:rPr lang="en-GB" sz="2600" b="1" dirty="0">
                <a:solidFill>
                  <a:srgbClr val="002060"/>
                </a:solidFill>
              </a:rPr>
              <a:t>Be wary of</a:t>
            </a:r>
            <a:r>
              <a:rPr lang="en-GB" sz="2600" b="1" dirty="0"/>
              <a:t> asking for PhD Stipends only:</a:t>
            </a:r>
          </a:p>
          <a:p>
            <a:pPr marL="857250" lvl="1" indent="-457200">
              <a:buNone/>
            </a:pPr>
            <a:r>
              <a:rPr lang="en-GB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“.. the </a:t>
            </a:r>
            <a:r>
              <a:rPr lang="en-GB" sz="2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Phd</a:t>
            </a:r>
            <a:r>
              <a:rPr lang="en-GB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student will be no more than a well-trained technician</a:t>
            </a:r>
            <a:r>
              <a:rPr lang="en-GB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1314450" lvl="2" indent="-457200">
              <a:buNone/>
            </a:pPr>
            <a:endParaRPr lang="en-GB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A173D-4E77-0C4A-B3DE-27422A0F2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A80-96EE-E74E-BD89-F0A6A7EED43A}" type="datetime1">
              <a:rPr lang="en-AU" smtClean="0"/>
              <a:t>28/7/20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D28D6-B281-084F-BDCC-730721293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</p:spTree>
    <p:extLst>
      <p:ext uri="{BB962C8B-B14F-4D97-AF65-F5344CB8AC3E}">
        <p14:creationId xmlns:p14="http://schemas.microsoft.com/office/powerpoint/2010/main" val="626939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6B4FF-3DD1-294E-909D-E6C65A6DF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BUDGET = </a:t>
            </a:r>
            <a:r>
              <a:rPr lang="en-AU" sz="2800" b="1" dirty="0">
                <a:latin typeface="+mn-lt"/>
              </a:rPr>
              <a:t>RESOURCES NEEDED TO FUND THE PROJECT TO SUCCESS!!</a:t>
            </a:r>
            <a:endParaRPr lang="en-US" sz="28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F330A-4797-E644-87AF-10F338FB4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GB" b="1" dirty="0"/>
              <a:t>Key Principle 1: </a:t>
            </a:r>
            <a:r>
              <a:rPr lang="en-GB" b="1" i="1" dirty="0">
                <a:solidFill>
                  <a:srgbClr val="7030A0"/>
                </a:solidFill>
              </a:rPr>
              <a:t>Value for money - taxpayers $$$ - ROI (Return on Investment) !</a:t>
            </a:r>
          </a:p>
          <a:p>
            <a:r>
              <a:rPr lang="en-GB" b="1" dirty="0"/>
              <a:t>Key Principle 2: </a:t>
            </a:r>
            <a:r>
              <a:rPr lang="en-AU" b="1" dirty="0">
                <a:solidFill>
                  <a:srgbClr val="7030A0"/>
                </a:solidFill>
              </a:rPr>
              <a:t>any costs not funded by ARC – then use PO cash</a:t>
            </a:r>
          </a:p>
          <a:p>
            <a:r>
              <a:rPr lang="en-AU" b="1" dirty="0"/>
              <a:t>On what basis have you worked out the cost? State it!</a:t>
            </a:r>
          </a:p>
          <a:p>
            <a:r>
              <a:rPr lang="en-AU" b="1" dirty="0">
                <a:solidFill>
                  <a:srgbClr val="00B050"/>
                </a:solidFill>
              </a:rPr>
              <a:t>Travel costs = PO cash </a:t>
            </a:r>
          </a:p>
          <a:p>
            <a:r>
              <a:rPr lang="en-AU" b="1" dirty="0">
                <a:solidFill>
                  <a:srgbClr val="00B050"/>
                </a:solidFill>
              </a:rPr>
              <a:t>Post-doc salary – consider splitting between ARC and PO</a:t>
            </a:r>
          </a:p>
          <a:p>
            <a:r>
              <a:rPr lang="en-AU" b="1" dirty="0">
                <a:solidFill>
                  <a:srgbClr val="002060"/>
                </a:solidFill>
              </a:rPr>
              <a:t>If PO engagement includes co-supervision of PhD student – then use some of their cash to fund travel etc. (NB also builds up PI </a:t>
            </a:r>
            <a:r>
              <a:rPr lang="en-AU" b="1" dirty="0" err="1">
                <a:solidFill>
                  <a:srgbClr val="002060"/>
                </a:solidFill>
              </a:rPr>
              <a:t>inkind</a:t>
            </a:r>
            <a:r>
              <a:rPr lang="en-AU" b="1" dirty="0">
                <a:solidFill>
                  <a:srgbClr val="002060"/>
                </a:solidFill>
              </a:rPr>
              <a:t>)</a:t>
            </a:r>
          </a:p>
          <a:p>
            <a:r>
              <a:rPr lang="en-AU" b="1" dirty="0">
                <a:solidFill>
                  <a:srgbClr val="002060"/>
                </a:solidFill>
              </a:rPr>
              <a:t>PO </a:t>
            </a:r>
            <a:r>
              <a:rPr lang="en-AU" b="1" dirty="0" err="1">
                <a:solidFill>
                  <a:srgbClr val="002060"/>
                </a:solidFill>
              </a:rPr>
              <a:t>inkind</a:t>
            </a:r>
            <a:r>
              <a:rPr lang="en-AU" b="1" dirty="0">
                <a:solidFill>
                  <a:srgbClr val="002060"/>
                </a:solidFill>
              </a:rPr>
              <a:t> – primarily labour cost = contributes to engagement</a:t>
            </a:r>
          </a:p>
          <a:p>
            <a:endParaRPr lang="en-AU" b="1" dirty="0">
              <a:solidFill>
                <a:srgbClr val="002060"/>
              </a:solidFill>
            </a:endParaRPr>
          </a:p>
          <a:p>
            <a:pPr lvl="1"/>
            <a:endParaRPr lang="en-GB" b="1" dirty="0">
              <a:solidFill>
                <a:srgbClr val="7030A0"/>
              </a:solidFill>
            </a:endParaRPr>
          </a:p>
          <a:p>
            <a:endParaRPr lang="en-AU" b="1" dirty="0">
              <a:solidFill>
                <a:srgbClr val="0070C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DF3C4-E6DE-3C41-A2B4-2787841FC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A80-96EE-E74E-BD89-F0A6A7EED43A}" type="datetime1">
              <a:rPr lang="en-AU" smtClean="0"/>
              <a:t>28/7/20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6E0A3-841F-104C-98B9-AF9F1341E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</p:spTree>
    <p:extLst>
      <p:ext uri="{BB962C8B-B14F-4D97-AF65-F5344CB8AC3E}">
        <p14:creationId xmlns:p14="http://schemas.microsoft.com/office/powerpoint/2010/main" val="28951067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C8FCF-AD27-184C-969E-86366B68F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BUDGET  2 PO CASH AND EXPECTATIONS</a:t>
            </a:r>
            <a:endParaRPr lang="en-US" sz="28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0F757-4459-0947-9171-BD02E33F3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ARC will reduce cash ask</a:t>
            </a:r>
          </a:p>
          <a:p>
            <a:r>
              <a:rPr lang="en-US" dirty="0">
                <a:solidFill>
                  <a:srgbClr val="7030A0"/>
                </a:solidFill>
              </a:rPr>
              <a:t>Need to manage POs expectations so they do not also reduce their cash in proportion accordingly</a:t>
            </a:r>
          </a:p>
          <a:p>
            <a:r>
              <a:rPr lang="en-US" b="1" dirty="0"/>
              <a:t>How?</a:t>
            </a:r>
          </a:p>
          <a:p>
            <a:pPr lvl="1"/>
            <a:r>
              <a:rPr lang="en-US" dirty="0"/>
              <a:t>ARC ask is ambit claim like any budget process</a:t>
            </a:r>
          </a:p>
          <a:p>
            <a:pPr lvl="1"/>
            <a:r>
              <a:rPr lang="en-US" dirty="0"/>
              <a:t>At a minimum will match cash for cash</a:t>
            </a:r>
          </a:p>
          <a:p>
            <a:pPr lvl="1"/>
            <a:r>
              <a:rPr lang="en-US" dirty="0"/>
              <a:t>So message to PO is that cash ex ARC is in the range of  PO cash up to ambit claim – usually around 60-80% of ask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3E9C9-9A00-C548-9256-B14FB262D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A80-96EE-E74E-BD89-F0A6A7EED43A}" type="datetime1">
              <a:rPr lang="en-AU" smtClean="0"/>
              <a:t>28/7/20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80893-A72C-8A46-ADB9-534A1C1E7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</p:spTree>
    <p:extLst>
      <p:ext uri="{BB962C8B-B14F-4D97-AF65-F5344CB8AC3E}">
        <p14:creationId xmlns:p14="http://schemas.microsoft.com/office/powerpoint/2010/main" val="32443389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EAF39-6C16-9745-9D8D-BEACC451D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0974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FOR codes!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F92AF-4EA6-C448-96C3-63C5D44E9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8136"/>
            <a:ext cx="10515600" cy="5311302"/>
          </a:xfrm>
        </p:spPr>
        <p:txBody>
          <a:bodyPr/>
          <a:lstStyle/>
          <a:p>
            <a:r>
              <a:rPr lang="en-US" b="1" dirty="0"/>
              <a:t>How many?</a:t>
            </a:r>
          </a:p>
          <a:p>
            <a:pPr lvl="1"/>
            <a:r>
              <a:rPr lang="en-US" dirty="0"/>
              <a:t>Depends on the research project – usually 1-2</a:t>
            </a:r>
          </a:p>
          <a:p>
            <a:pPr lvl="1"/>
            <a:r>
              <a:rPr lang="en-US" dirty="0"/>
              <a:t>First FOR code= 60%  (determines ARC panel)</a:t>
            </a:r>
          </a:p>
          <a:p>
            <a:r>
              <a:rPr lang="en-US" b="1" dirty="0">
                <a:solidFill>
                  <a:srgbClr val="0070C0"/>
                </a:solidFill>
              </a:rPr>
              <a:t>CI pubs discipline FOR codes must align with the project and its FOR codes</a:t>
            </a:r>
          </a:p>
          <a:p>
            <a:r>
              <a:rPr lang="en-US" b="1" dirty="0">
                <a:solidFill>
                  <a:srgbClr val="7030A0"/>
                </a:solidFill>
              </a:rPr>
              <a:t>Reminder: </a:t>
            </a:r>
            <a:r>
              <a:rPr lang="en-GB" b="1" dirty="0">
                <a:solidFill>
                  <a:srgbClr val="7030A0"/>
                </a:solidFill>
              </a:rPr>
              <a:t>Track records must support the project:</a:t>
            </a:r>
          </a:p>
          <a:p>
            <a:pPr marL="457200" lvl="1" indent="0">
              <a:buNone/>
            </a:pPr>
            <a:r>
              <a:rPr lang="en-GB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“the disciplinary expertise of the team members has puzzlingly little relation to the topic of this project”</a:t>
            </a:r>
          </a:p>
          <a:p>
            <a:pPr marL="0" indent="0">
              <a:buNone/>
            </a:pPr>
            <a:r>
              <a:rPr lang="en-US" b="1" dirty="0"/>
              <a:t>NB: Be careful of the ‘trees’ &amp; inadvertently crossing panels: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AU" sz="2400" dirty="0"/>
              <a:t>Bioinformatics   - not AI (08 - EIC) but Biochemistry &amp; Cell biology(06 BSB)</a:t>
            </a:r>
            <a:endParaRPr lang="en-US" sz="2400" dirty="0"/>
          </a:p>
          <a:p>
            <a:pPr lvl="1"/>
            <a:r>
              <a:rPr lang="en-US" dirty="0"/>
              <a:t>Guide- lead CI’s discipline expertise tends  = first FOR code at 60%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BDA02A-D1E3-684B-A661-8EBE54452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A80-96EE-E74E-BD89-F0A6A7EED43A}" type="datetime1">
              <a:rPr lang="en-AU" smtClean="0"/>
              <a:t>28/7/20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D61C6-67A6-4141-9E74-750A105C6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</p:spTree>
    <p:extLst>
      <p:ext uri="{BB962C8B-B14F-4D97-AF65-F5344CB8AC3E}">
        <p14:creationId xmlns:p14="http://schemas.microsoft.com/office/powerpoint/2010/main" val="7786553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0A36F-27B0-B24E-9963-786755674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6E1BC-CE55-5A4F-B244-DB20B9289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4A8B5-B634-594D-9809-952831305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A80-96EE-E74E-BD89-F0A6A7EED43A}" type="datetime1">
              <a:rPr lang="en-AU" smtClean="0"/>
              <a:t>28/7/20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2C729-F4BF-7743-B3AD-C001D780B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</p:spTree>
    <p:extLst>
      <p:ext uri="{BB962C8B-B14F-4D97-AF65-F5344CB8AC3E}">
        <p14:creationId xmlns:p14="http://schemas.microsoft.com/office/powerpoint/2010/main" val="15194175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38A62-DA8F-724B-961E-6B71E0CBA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/>
              <a:t>WHERE TO FROM HERE – NEXT STEPS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8A14D-59D4-1B45-B3EA-ABC9318CF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The Research Office will call for </a:t>
            </a:r>
            <a:r>
              <a:rPr lang="en-AU" b="1" u="sng" dirty="0"/>
              <a:t>Intent to Submit</a:t>
            </a:r>
            <a:r>
              <a:rPr lang="en-AU" dirty="0"/>
              <a:t> to the ARC </a:t>
            </a:r>
            <a:r>
              <a:rPr lang="en-AU"/>
              <a:t>Linkage Scheme</a:t>
            </a:r>
          </a:p>
          <a:p>
            <a:endParaRPr lang="en-AU" dirty="0"/>
          </a:p>
          <a:p>
            <a:r>
              <a:rPr lang="en-AU" dirty="0"/>
              <a:t>Final decision with the Faculty after taking into account external feedback.</a:t>
            </a:r>
          </a:p>
          <a:p>
            <a:pPr marL="0" indent="0">
              <a:buNone/>
            </a:pPr>
            <a:endParaRPr lang="en-AU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651C21-2041-624B-8D4A-A30A47330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A80-96EE-E74E-BD89-F0A6A7EED43A}" type="datetime1">
              <a:rPr lang="en-AU" smtClean="0"/>
              <a:t>28/7/20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A8FF9-3B17-3A42-A39C-74CE26D60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</p:spTree>
    <p:extLst>
      <p:ext uri="{BB962C8B-B14F-4D97-AF65-F5344CB8AC3E}">
        <p14:creationId xmlns:p14="http://schemas.microsoft.com/office/powerpoint/2010/main" val="2671898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0EFBF-ACA0-504E-8C80-0790CB20A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OVERVIEW ARC GRANTS – DISCOVERY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78B2B-A041-DC45-A440-315B6D67F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Discovery Program – supports basic and applied research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Funding for individuals or teams who hold academic appointments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Collaborators usually within academia</a:t>
            </a:r>
            <a:br>
              <a:rPr lang="en-US" dirty="0"/>
            </a:br>
            <a:endParaRPr lang="en-US" dirty="0"/>
          </a:p>
          <a:p>
            <a:pPr lvl="1"/>
            <a:r>
              <a:rPr lang="en-US" u="sng" dirty="0"/>
              <a:t>Project grants  </a:t>
            </a:r>
            <a:r>
              <a:rPr lang="en-US" dirty="0"/>
              <a:t>- Funding – minimum  $30k to maximum $500k with up to 5 years funding.  Usually  3 years funding – average total grant awarded $401k </a:t>
            </a:r>
          </a:p>
          <a:p>
            <a:pPr marL="914400" lvl="2" indent="0">
              <a:buNone/>
            </a:pPr>
            <a:r>
              <a:rPr lang="en-US" dirty="0"/>
              <a:t>	(if over 3 years average $133k pa)</a:t>
            </a:r>
            <a:br>
              <a:rPr lang="en-US" dirty="0"/>
            </a:br>
            <a:endParaRPr lang="en-US" dirty="0"/>
          </a:p>
          <a:p>
            <a:pPr lvl="1"/>
            <a:r>
              <a:rPr lang="en-US" u="sng" dirty="0"/>
              <a:t>Fellowships</a:t>
            </a:r>
            <a:r>
              <a:rPr lang="en-US" dirty="0"/>
              <a:t> funded under this program ( </a:t>
            </a:r>
            <a:r>
              <a:rPr lang="en-US" dirty="0" err="1"/>
              <a:t>eg</a:t>
            </a:r>
            <a:r>
              <a:rPr lang="en-US" dirty="0"/>
              <a:t> </a:t>
            </a:r>
            <a:r>
              <a:rPr lang="en-US" u="sng" dirty="0"/>
              <a:t>DECRAs, Future Fellowships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solidFill>
                  <a:srgbClr val="0070C0"/>
                </a:solidFill>
              </a:rPr>
              <a:t>Effectively it is about  funding ‘</a:t>
            </a:r>
            <a:r>
              <a:rPr lang="en-US" b="1" dirty="0">
                <a:solidFill>
                  <a:srgbClr val="0070C0"/>
                </a:solidFill>
              </a:rPr>
              <a:t>fundamental research’ </a:t>
            </a:r>
            <a:endParaRPr lang="en-US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2E3BC-A3E2-3A41-8CE8-3A6126032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A80-96EE-E74E-BD89-F0A6A7EED43A}" type="datetime1">
              <a:rPr lang="en-AU" smtClean="0"/>
              <a:t>28/7/20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33086-D7F1-0448-9B3D-6D05311EE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</p:spTree>
    <p:extLst>
      <p:ext uri="{BB962C8B-B14F-4D97-AF65-F5344CB8AC3E}">
        <p14:creationId xmlns:p14="http://schemas.microsoft.com/office/powerpoint/2010/main" val="2951836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1284D-A9F7-244F-9D05-4AA03ACCA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OVERVIEW ARC GRANTS – LINKAGE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D83F4-C45F-6949-8F41-DB6FE2B81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328"/>
            <a:ext cx="10515600" cy="4795635"/>
          </a:xfrm>
        </p:spPr>
        <p:txBody>
          <a:bodyPr>
            <a:normAutofit/>
          </a:bodyPr>
          <a:lstStyle/>
          <a:p>
            <a:r>
              <a:rPr lang="en-US" dirty="0"/>
              <a:t>Linkage Program supports research partnerships between researchers and industry (effectively focus is on applied research)</a:t>
            </a:r>
          </a:p>
          <a:p>
            <a:r>
              <a:rPr lang="en-US" b="1" dirty="0">
                <a:solidFill>
                  <a:srgbClr val="0070C0"/>
                </a:solidFill>
              </a:rPr>
              <a:t>Need industry partners on board (POs)</a:t>
            </a:r>
          </a:p>
          <a:p>
            <a:r>
              <a:rPr lang="en-US" dirty="0">
                <a:solidFill>
                  <a:srgbClr val="7030A0"/>
                </a:solidFill>
              </a:rPr>
              <a:t>Linkage Projects need industry to contribute cash and </a:t>
            </a:r>
            <a:r>
              <a:rPr lang="en-US" dirty="0" err="1">
                <a:solidFill>
                  <a:srgbClr val="7030A0"/>
                </a:solidFill>
              </a:rPr>
              <a:t>inkind</a:t>
            </a:r>
            <a:r>
              <a:rPr lang="en-US" dirty="0">
                <a:solidFill>
                  <a:srgbClr val="7030A0"/>
                </a:solidFill>
              </a:rPr>
              <a:t>  (under certain conditions no cash but substantial </a:t>
            </a:r>
            <a:r>
              <a:rPr lang="en-US" dirty="0" err="1">
                <a:solidFill>
                  <a:srgbClr val="7030A0"/>
                </a:solidFill>
              </a:rPr>
              <a:t>inkind</a:t>
            </a:r>
            <a:r>
              <a:rPr lang="en-US" dirty="0">
                <a:solidFill>
                  <a:srgbClr val="7030A0"/>
                </a:solidFill>
              </a:rPr>
              <a:t> instead)</a:t>
            </a:r>
          </a:p>
          <a:p>
            <a:r>
              <a:rPr lang="en-US" dirty="0"/>
              <a:t>Linkage Projects average ARC grant over 3 years $423k (plus </a:t>
            </a:r>
            <a:r>
              <a:rPr lang="en-US" dirty="0" err="1"/>
              <a:t>ind</a:t>
            </a:r>
            <a:r>
              <a:rPr lang="en-US" dirty="0"/>
              <a:t> cash)</a:t>
            </a:r>
          </a:p>
          <a:p>
            <a:r>
              <a:rPr lang="en-US" dirty="0"/>
              <a:t>Effectively Linkage Projects are about </a:t>
            </a:r>
            <a:r>
              <a:rPr lang="en-US" b="1" dirty="0"/>
              <a:t> applying advanced knowledge to problems with industry/end users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C4F4E-1561-9E4F-A4CA-6C30E37E5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A80-96EE-E74E-BD89-F0A6A7EED43A}" type="datetime1">
              <a:rPr lang="en-AU" smtClean="0"/>
              <a:t>28/7/20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64804-A850-874F-A57F-3D540E5E3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</p:spTree>
    <p:extLst>
      <p:ext uri="{BB962C8B-B14F-4D97-AF65-F5344CB8AC3E}">
        <p14:creationId xmlns:p14="http://schemas.microsoft.com/office/powerpoint/2010/main" val="3393672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25599-60D1-1744-910A-11B38B5D1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6007"/>
          </a:xfrm>
        </p:spPr>
        <p:txBody>
          <a:bodyPr>
            <a:normAutofit/>
          </a:bodyPr>
          <a:lstStyle/>
          <a:p>
            <a:r>
              <a:rPr lang="en-US" sz="3200" b="1" dirty="0"/>
              <a:t>ASSESSMENT PROCESS AND REJOINDERS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681FA-AAC9-0C46-9038-23144E504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144"/>
            <a:ext cx="10515600" cy="500420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Basis for awarding grants is </a:t>
            </a:r>
            <a:r>
              <a:rPr lang="en-US" b="1" dirty="0">
                <a:solidFill>
                  <a:srgbClr val="7030A0"/>
                </a:solidFill>
              </a:rPr>
              <a:t>excellence</a:t>
            </a:r>
            <a:r>
              <a:rPr lang="en-US" b="1" dirty="0"/>
              <a:t> through a competitive peer review process based on the relevant assessment criteria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External discipline specific assessors (Detailed Assessors) provide advice to the ARC College Panel members.***</a:t>
            </a:r>
            <a:br>
              <a:rPr lang="en-AU" dirty="0"/>
            </a:br>
            <a:endParaRPr lang="en-AU" dirty="0"/>
          </a:p>
          <a:p>
            <a:pPr marL="514350" indent="-457200">
              <a:spcAft>
                <a:spcPct val="40000"/>
              </a:spcAft>
              <a:buFont typeface="+mj-lt"/>
              <a:buAutoNum type="arabicPeriod"/>
            </a:pPr>
            <a:r>
              <a:rPr lang="en-AU" dirty="0"/>
              <a:t>College members (General Assessors), informed by the detailed assessor’s expertise, comments and Applicants Rejoinder, meet, discuss and make a recommendations on funding. </a:t>
            </a:r>
            <a:br>
              <a:rPr lang="en-AU" dirty="0"/>
            </a:br>
            <a:endParaRPr lang="en-AU" dirty="0"/>
          </a:p>
          <a:p>
            <a:pPr marL="514350" indent="-457200">
              <a:spcAft>
                <a:spcPct val="40000"/>
              </a:spcAft>
              <a:buFont typeface="+mj-lt"/>
              <a:buAutoNum type="arabicPeriod"/>
            </a:pPr>
            <a:r>
              <a:rPr lang="en-AU" dirty="0">
                <a:solidFill>
                  <a:srgbClr val="0070C0"/>
                </a:solidFill>
              </a:rPr>
              <a:t>Final decision is with the Minister!!</a:t>
            </a:r>
          </a:p>
          <a:p>
            <a:pPr marL="514350" indent="-457200">
              <a:spcAft>
                <a:spcPct val="40000"/>
              </a:spcAft>
              <a:buNone/>
            </a:pPr>
            <a:r>
              <a:rPr lang="en-AU" dirty="0"/>
              <a:t>***NB:  Applicants see only the external assessments NOT the Panels</a:t>
            </a:r>
          </a:p>
          <a:p>
            <a:pPr marL="514350" indent="-457200">
              <a:spcAft>
                <a:spcPct val="40000"/>
              </a:spcAft>
              <a:buNone/>
            </a:pPr>
            <a:r>
              <a:rPr lang="en-AU" dirty="0"/>
              <a:t>The Panels’ assessments remain confidential as part of the panel deliberations.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2D04C-59B8-864F-BB50-41255D470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A80-96EE-E74E-BD89-F0A6A7EED43A}" type="datetime1">
              <a:rPr lang="en-AU" smtClean="0"/>
              <a:t>28/7/20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95ECB-CBC8-114B-84C3-0956BDC2A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</p:spTree>
    <p:extLst>
      <p:ext uri="{BB962C8B-B14F-4D97-AF65-F5344CB8AC3E}">
        <p14:creationId xmlns:p14="http://schemas.microsoft.com/office/powerpoint/2010/main" val="3083425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F2925-C039-074F-8D44-0C8BEBAD3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b="1" dirty="0"/>
              <a:t>IN PRACTICE - HOW DOES IT ALL WORK?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5FC32-A64E-0A44-B261-AD1F7C684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ct val="40000"/>
              </a:spcAft>
            </a:pPr>
            <a:r>
              <a:rPr lang="en-AU" dirty="0"/>
              <a:t>ARC College =  Expert Advisory Committees (EAC)– 5 discipline-based panels </a:t>
            </a:r>
          </a:p>
          <a:p>
            <a:pPr lvl="1">
              <a:spcAft>
                <a:spcPct val="40000"/>
              </a:spcAft>
            </a:pPr>
            <a:r>
              <a:rPr lang="en-AU" dirty="0">
                <a:solidFill>
                  <a:srgbClr val="0070C0"/>
                </a:solidFill>
              </a:rPr>
              <a:t>BSB   EIC   HCA    MPCE   SBE</a:t>
            </a:r>
          </a:p>
          <a:p>
            <a:pPr>
              <a:spcAft>
                <a:spcPct val="40000"/>
              </a:spcAft>
            </a:pPr>
            <a:r>
              <a:rPr lang="en-AU" dirty="0"/>
              <a:t>Members have broad discipline knowledge – not necessarily expert in your specific discipline (informed by external assessors whose identity they will know)</a:t>
            </a:r>
          </a:p>
          <a:p>
            <a:r>
              <a:rPr lang="en-US" b="1" dirty="0"/>
              <a:t>Conflict of Interest </a:t>
            </a:r>
          </a:p>
          <a:p>
            <a:r>
              <a:rPr lang="en-US" dirty="0">
                <a:solidFill>
                  <a:srgbClr val="7030A0"/>
                </a:solidFill>
              </a:rPr>
              <a:t>Interdisciplinary research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D1649-0FEC-EF47-B3B8-9B1E4CD47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A80-96EE-E74E-BD89-F0A6A7EED43A}" type="datetime1">
              <a:rPr lang="en-AU" smtClean="0"/>
              <a:t>28/7/20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B650F-58DC-1A46-ADEB-AEBD0486E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</p:spTree>
    <p:extLst>
      <p:ext uri="{BB962C8B-B14F-4D97-AF65-F5344CB8AC3E}">
        <p14:creationId xmlns:p14="http://schemas.microsoft.com/office/powerpoint/2010/main" val="1780201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6FD21-8F54-C949-A3F0-6E5255409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PANEL AND ASSESSOR ALLOCATION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E4629-0429-2849-BB83-3D5BD8121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solidFill>
                  <a:srgbClr val="0070C0"/>
                </a:solidFill>
              </a:rPr>
              <a:t>Fields of Research (</a:t>
            </a:r>
            <a:r>
              <a:rPr lang="en-AU" dirty="0" err="1">
                <a:solidFill>
                  <a:srgbClr val="0070C0"/>
                </a:solidFill>
              </a:rPr>
              <a:t>FoR</a:t>
            </a:r>
            <a:r>
              <a:rPr lang="en-AU" dirty="0">
                <a:solidFill>
                  <a:srgbClr val="0070C0"/>
                </a:solidFill>
              </a:rPr>
              <a:t>) codes determines the College of Experts </a:t>
            </a:r>
            <a:r>
              <a:rPr lang="en-AU" b="1" dirty="0">
                <a:solidFill>
                  <a:srgbClr val="0070C0"/>
                </a:solidFill>
              </a:rPr>
              <a:t>panel</a:t>
            </a:r>
            <a:br>
              <a:rPr lang="en-AU" dirty="0">
                <a:solidFill>
                  <a:srgbClr val="0070C0"/>
                </a:solidFill>
              </a:rPr>
            </a:br>
            <a:endParaRPr lang="en-AU" dirty="0"/>
          </a:p>
          <a:p>
            <a:r>
              <a:rPr lang="en-AU" dirty="0"/>
              <a:t>FOR codes and expertise text within an assessor’s RMS profile </a:t>
            </a:r>
            <a:r>
              <a:rPr lang="en-AU" b="1" i="1" dirty="0"/>
              <a:t>plus</a:t>
            </a:r>
            <a:br>
              <a:rPr lang="en-AU" i="1" dirty="0"/>
            </a:br>
            <a:endParaRPr lang="en-AU" i="1" dirty="0"/>
          </a:p>
          <a:p>
            <a:r>
              <a:rPr lang="en-AU" dirty="0"/>
              <a:t>application information - FOR and Socio-economic Objective (SEO) codes and project summary (using word cloud)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/>
              <a:t>determines the  allocation of </a:t>
            </a:r>
            <a:r>
              <a:rPr lang="en-AU" b="1" dirty="0"/>
              <a:t>assessors</a:t>
            </a:r>
            <a:endParaRPr lang="en-US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6E6B9-4DFE-DB48-8943-715B86499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A80-96EE-E74E-BD89-F0A6A7EED43A}" type="datetime1">
              <a:rPr lang="en-AU" smtClean="0"/>
              <a:t>28/7/20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1B90F-F2C7-854B-A5CF-E08B9EE8F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</p:spTree>
    <p:extLst>
      <p:ext uri="{BB962C8B-B14F-4D97-AF65-F5344CB8AC3E}">
        <p14:creationId xmlns:p14="http://schemas.microsoft.com/office/powerpoint/2010/main" val="1257379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6AA5D-3998-ED44-98D6-E7CFE4953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b="1" dirty="0"/>
              <a:t>IN PRACTICE - HOW DOES IT ALL WORK? (2)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CB500-D546-9645-B7BD-95E3E8C5D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Each application assigned to two members of the panel who</a:t>
            </a:r>
          </a:p>
          <a:p>
            <a:pPr lvl="2"/>
            <a:r>
              <a:rPr lang="en-AU" sz="2400" dirty="0"/>
              <a:t>read the applications</a:t>
            </a:r>
          </a:p>
          <a:p>
            <a:pPr lvl="2"/>
            <a:r>
              <a:rPr lang="en-AU" sz="2400" dirty="0"/>
              <a:t>develop preliminary scores </a:t>
            </a:r>
            <a:r>
              <a:rPr lang="en-AU" sz="2400" b="1" dirty="0"/>
              <a:t>AFTER </a:t>
            </a:r>
            <a:r>
              <a:rPr lang="en-AU" sz="2400" dirty="0"/>
              <a:t>external assessments and rejoinders are sighted</a:t>
            </a:r>
          </a:p>
          <a:p>
            <a:pPr lvl="2"/>
            <a:r>
              <a:rPr lang="en-AU" sz="2400" dirty="0"/>
              <a:t>discuss and agree on a preliminary draft score</a:t>
            </a:r>
          </a:p>
          <a:p>
            <a:pPr lvl="2"/>
            <a:endParaRPr lang="en-AU" dirty="0"/>
          </a:p>
          <a:p>
            <a:r>
              <a:rPr lang="en-AU" b="1" dirty="0">
                <a:solidFill>
                  <a:srgbClr val="0070C0"/>
                </a:solidFill>
              </a:rPr>
              <a:t>Panel members have between 100 – 150 DP applications to read and assess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A1DB9B-662C-074D-B527-5F5C6E6C2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A80-96EE-E74E-BD89-F0A6A7EED43A}" type="datetime1">
              <a:rPr lang="en-AU" smtClean="0"/>
              <a:t>28/7/20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49B3-8898-9D46-ABE9-827464140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</p:spTree>
    <p:extLst>
      <p:ext uri="{BB962C8B-B14F-4D97-AF65-F5344CB8AC3E}">
        <p14:creationId xmlns:p14="http://schemas.microsoft.com/office/powerpoint/2010/main" val="508030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B398E-9239-8646-AD16-14765A1BB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LINKAGE &amp; DISCOVERY  SELECTION CRITERIA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71DEF72-AF1B-B04E-8326-9C3933DE77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9875749"/>
              </p:ext>
            </p:extLst>
          </p:nvPr>
        </p:nvGraphicFramePr>
        <p:xfrm>
          <a:off x="1333500" y="1690688"/>
          <a:ext cx="83058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>
                  <a:extLst>
                    <a:ext uri="{9D8B030D-6E8A-4147-A177-3AD203B41FA5}">
                      <a16:colId xmlns:a16="http://schemas.microsoft.com/office/drawing/2014/main" val="2643618727"/>
                    </a:ext>
                  </a:extLst>
                </a:gridCol>
                <a:gridCol w="2026294">
                  <a:extLst>
                    <a:ext uri="{9D8B030D-6E8A-4147-A177-3AD203B41FA5}">
                      <a16:colId xmlns:a16="http://schemas.microsoft.com/office/drawing/2014/main" val="355534178"/>
                    </a:ext>
                  </a:extLst>
                </a:gridCol>
                <a:gridCol w="3510906">
                  <a:extLst>
                    <a:ext uri="{9D8B030D-6E8A-4147-A177-3AD203B41FA5}">
                      <a16:colId xmlns:a16="http://schemas.microsoft.com/office/drawing/2014/main" val="2201826808"/>
                    </a:ext>
                  </a:extLst>
                </a:gridCol>
              </a:tblGrid>
              <a:tr h="876300">
                <a:tc>
                  <a:txBody>
                    <a:bodyPr/>
                    <a:lstStyle/>
                    <a:p>
                      <a:r>
                        <a:rPr lang="en-US" dirty="0"/>
                        <a:t>SELECTION 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DISCOVERY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LINKAGE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954553"/>
                  </a:ext>
                </a:extLst>
              </a:tr>
              <a:tr h="876300">
                <a:tc>
                  <a:txBody>
                    <a:bodyPr/>
                    <a:lstStyle/>
                    <a:p>
                      <a:r>
                        <a:rPr lang="en-US" dirty="0"/>
                        <a:t>RESEARCHER TRACK RECORD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009944"/>
                  </a:ext>
                </a:extLst>
              </a:tr>
              <a:tr h="876300">
                <a:tc>
                  <a:txBody>
                    <a:bodyPr/>
                    <a:lstStyle/>
                    <a:p>
                      <a:r>
                        <a:rPr lang="en-US" dirty="0"/>
                        <a:t>PROJECT QUALITY &amp; INNOVATION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140371"/>
                  </a:ext>
                </a:extLst>
              </a:tr>
              <a:tr h="876300">
                <a:tc>
                  <a:txBody>
                    <a:bodyPr/>
                    <a:lstStyle/>
                    <a:p>
                      <a:r>
                        <a:rPr lang="en-US" dirty="0"/>
                        <a:t>FEASIBILITY (&amp; Linkage ) COMMITMENT**</a:t>
                      </a:r>
                    </a:p>
                    <a:p>
                      <a:r>
                        <a:rPr lang="en-US" dirty="0"/>
                        <a:t>**= PO commitment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20%**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17412"/>
                  </a:ext>
                </a:extLst>
              </a:tr>
              <a:tr h="876300">
                <a:tc>
                  <a:txBody>
                    <a:bodyPr/>
                    <a:lstStyle/>
                    <a:p>
                      <a:r>
                        <a:rPr lang="en-US" dirty="0"/>
                        <a:t>BENEFIT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(incl benefit for PO)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6409677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9B83BC-D451-1B42-ABA2-20DCF53DF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A80-96EE-E74E-BD89-F0A6A7EED43A}" type="datetime1">
              <a:rPr lang="en-AU" smtClean="0"/>
              <a:t>28/7/20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7FFF0A-329B-8C4C-BBF3-E818019DB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LWCS</a:t>
            </a:r>
          </a:p>
        </p:txBody>
      </p:sp>
    </p:spTree>
    <p:extLst>
      <p:ext uri="{BB962C8B-B14F-4D97-AF65-F5344CB8AC3E}">
        <p14:creationId xmlns:p14="http://schemas.microsoft.com/office/powerpoint/2010/main" val="1866163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DA DP presentation Oct 2019 " id="{B5E1A1AA-829D-1743-AE6D-73E207384864}" vid="{71BFFFB4-444C-5E49-A299-78C84EEA58B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702</TotalTime>
  <Words>2336</Words>
  <Application>Microsoft Macintosh PowerPoint</Application>
  <PresentationFormat>Widescreen</PresentationFormat>
  <Paragraphs>266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ARC LINKAGE GRANTS 2020/21 ROUND</vt:lpstr>
      <vt:lpstr>WHAT WE WILL COVER TODAY:</vt:lpstr>
      <vt:lpstr>OVERVIEW ARC GRANTS – DISCOVERY </vt:lpstr>
      <vt:lpstr>OVERVIEW ARC GRANTS – LINKAGE</vt:lpstr>
      <vt:lpstr>ASSESSMENT PROCESS AND REJOINDERS</vt:lpstr>
      <vt:lpstr>IN PRACTICE - HOW DOES IT ALL WORK?</vt:lpstr>
      <vt:lpstr>PANEL AND ASSESSOR ALLOCATION</vt:lpstr>
      <vt:lpstr>IN PRACTICE - HOW DOES IT ALL WORK? (2)</vt:lpstr>
      <vt:lpstr>LINKAGE &amp; DISCOVERY  SELECTION CRITERIA</vt:lpstr>
      <vt:lpstr>THE PARTNER ORGANISATION  -   SELECTION CRITERIA – ‘sprinkled throughout’</vt:lpstr>
      <vt:lpstr>CASH /INKIND &amp; THE PARTNER ORGANISATION</vt:lpstr>
      <vt:lpstr> PO CASH &amp; INKIND</vt:lpstr>
      <vt:lpstr>How much industry cash do I need for success? </vt:lpstr>
      <vt:lpstr>THE PARTNER ORGANISATION  (PO) </vt:lpstr>
      <vt:lpstr>'SELLING' THE COLLABORATION WITH THE PARTNER ORGANISATION TO THE ARC</vt:lpstr>
      <vt:lpstr>‘Not for Profits’ and Small Medium Enterprises’ &amp; zero cash requirements = Exempt Partner Organisations</vt:lpstr>
      <vt:lpstr>THE RESEARCH PROJECT  &amp; RESEARCH QUESTION</vt:lpstr>
      <vt:lpstr>THE RESEARCH QUESTION  2</vt:lpstr>
      <vt:lpstr>THE RESEARCH QUESTION  - WHAT DOESN’T WORK!</vt:lpstr>
      <vt:lpstr>THE RESEARCH TEAM - CI’S</vt:lpstr>
      <vt:lpstr>INDUSTRY PARTNER ORGS &amp; PI’S - MINIMUM 2  </vt:lpstr>
      <vt:lpstr>The application ≠  SILO APPROACH </vt:lpstr>
      <vt:lpstr>RESEARCH TRAINING &amp; CAREER OPPORTUNITIES ARE PART OF THE SELECTION CRITERIA</vt:lpstr>
      <vt:lpstr>BUDGET = RESOURCES NEEDED TO FUND THE PROJECT TO SUCCESS!!</vt:lpstr>
      <vt:lpstr>BUDGET  2 PO CASH AND EXPECTATIONS</vt:lpstr>
      <vt:lpstr>FOR codes! </vt:lpstr>
      <vt:lpstr>Questions?</vt:lpstr>
      <vt:lpstr>WHERE TO FROM HERE – 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 DISCOVERY GRANTS 2021 ROUND</dc:title>
  <dc:creator>Lee Williamson</dc:creator>
  <cp:lastModifiedBy>Lee Williamson</cp:lastModifiedBy>
  <cp:revision>65</cp:revision>
  <cp:lastPrinted>2019-10-13T03:54:22Z</cp:lastPrinted>
  <dcterms:created xsi:type="dcterms:W3CDTF">2020-06-17T02:59:30Z</dcterms:created>
  <dcterms:modified xsi:type="dcterms:W3CDTF">2020-07-28T01:34:13Z</dcterms:modified>
</cp:coreProperties>
</file>